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Lst>
  <p:sldSz cx="9144000" cy="5143500" type="screen16x9"/>
  <p:notesSz cx="6858000" cy="9144000"/>
  <p:embeddedFontLst>
    <p:embeddedFont>
      <p:font typeface="Calibri" panose="020F0502020204030204" pitchFamily="34" charset="0"/>
      <p:regular r:id="rId85"/>
      <p:bold r:id="rId86"/>
      <p:italic r:id="rId87"/>
      <p:boldItalic r:id="rId88"/>
    </p:embeddedFont>
    <p:embeddedFont>
      <p:font typeface="NTR" panose="020B0604020202020204" charset="0"/>
      <p:regular r:id="rId89"/>
    </p:embeddedFont>
    <p:embeddedFont>
      <p:font typeface="Proxima Nova" panose="020B0604020202020204" charset="0"/>
      <p:regular r:id="rId90"/>
      <p:bold r:id="rId91"/>
      <p:italic r:id="rId92"/>
      <p:boldItalic r:id="rId93"/>
    </p:embeddedFont>
    <p:embeddedFont>
      <p:font typeface="Roboto" panose="02000000000000000000" pitchFamily="2" charset="0"/>
      <p:regular r:id="rId94"/>
      <p:bold r:id="rId95"/>
      <p:italic r:id="rId96"/>
      <p:boldItalic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8" roundtripDataSignature="AMtx7mjB0ir9naDaqtSMzyZT+FaqFICE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CBC1EC-5FF8-4F7A-8970-41D6AB52A678}">
  <a:tblStyle styleId="{F6CBC1EC-5FF8-4F7A-8970-41D6AB52A67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font" Target="fonts/font6.fntdata"/><Relationship Id="rId95" Type="http://schemas.openxmlformats.org/officeDocument/2006/relationships/font" Target="fonts/font1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1.fnt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4.fntdata"/><Relationship Id="rId91" Type="http://schemas.openxmlformats.org/officeDocument/2006/relationships/font" Target="fonts/font7.fntdata"/><Relationship Id="rId96"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2.fntdata"/><Relationship Id="rId94" Type="http://schemas.openxmlformats.org/officeDocument/2006/relationships/font" Target="fonts/font10.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3.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9.fntdata"/><Relationship Id="rId98" Type="http://customschemas.google.com/relationships/presentationmetadata" Target="meta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One PPT should be used for each Module.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You have to define the title for the Module, its Units and each Unit’s topics. You can add rows if you have more than six topics (try to not have more than 8 topics per unit) and you can add slides and copy the table to add more Units and Topics (e.g. next slide).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u="sng"/>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title for the unit and use this slide for each new unit.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u="sng"/>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title for the unit and use this slide for each new unit.</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title for the unit and use this slide for each new unit.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Google Shape;471;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question.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u="sng"/>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question.</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question. You can add as many answers as you want but define the one that it is correct.</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Define the question. You can add as many answers as you want.</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question. A text box will appear to the user and he/she must answer the question. If his/her answer matches one of the possible answers, then the question is correct.</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question. Give the answer with the right order.</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1" name="Google Shape;551;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question. Create a table with two columns and fill them with pairs. The first cell in the first column must match the first cell in the second column. The system will then shuffle the options when presenting them.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question and write a text for the answer. Use {} for the </a:t>
            </a:r>
            <a:r>
              <a:rPr lang="en-US">
                <a:solidFill>
                  <a:schemeClr val="dk1"/>
                </a:solidFill>
              </a:rPr>
              <a:t>missing </a:t>
            </a:r>
            <a:r>
              <a:rPr lang="en-US"/>
              <a:t>words. If you want a blank to have more than one possible answers, use the next structure: {[answer1][answer2]}.</a:t>
            </a:r>
            <a:endParaRPr/>
          </a:p>
          <a:p>
            <a:pPr marL="0" lvl="0" indent="0" algn="l" rtl="0">
              <a:lnSpc>
                <a:spcPct val="100000"/>
              </a:lnSpc>
              <a:spcBef>
                <a:spcPts val="0"/>
              </a:spcBef>
              <a:spcAft>
                <a:spcPts val="0"/>
              </a:spcAft>
              <a:buSzPts val="1100"/>
              <a:buNone/>
            </a:pPr>
            <a:r>
              <a:rPr lang="en-US"/>
              <a:t>The user will not see the words that are missing. If you want them to appear (ie to give them a list of the possible words) write a note.</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6" name="Google Shape;566;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3" name="Google Shape;573;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An evaluation can also be an option by setting some close ended questions. </a:t>
            </a: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u="sng"/>
              <a:t>To be further discussed and agreed upon during our next meeting.</a:t>
            </a:r>
            <a:endParaRPr u="sng"/>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0" name="Google Shape;580;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An evaluation can also be an option by setting some close ended questions. </a:t>
            </a: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u="sng"/>
              <a:t>To be further discussed and agreed upon during our next meeting.</a:t>
            </a:r>
            <a:endParaRPr u="sn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title for the unit and use this slide for each new unit.</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For referencing and other editorial-related aspects of the research please apply only the APA Citation Style Guide. This is both to safeguard the scientific quality of the overall research of the project as well as to ensure that there is a stylistic uniformity amongst the reports submitted by partners.</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3" name="Google Shape;593;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For referencing and other editorial-related aspects of the research please apply only the APA Citation Style Guide. This is both to safeguard the scientific quality of the overall research of the project as well as to ensure that there is a stylistic uniformity amongst the reports submitted by partners.</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For referencing and other editorial-related aspects of the research please apply only the APA Citation Style Guide. This is both to safeguard the scientific quality of the overall research of the project as well as to ensure that there is a stylistic uniformity amongst the reports submitted by partners.</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8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8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9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9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8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8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8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8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8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8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8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9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9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8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bit.ly/3jphcO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1.jpg"/><Relationship Id="rId4" Type="http://schemas.openxmlformats.org/officeDocument/2006/relationships/hyperlink" Target="https://bit.ly/3JrzsBk"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lucaproietti.net/2019/11/24/comunicazione-efficace-in-terapia-breve-strategica/" TargetMode="External"/><Relationship Id="rId4" Type="http://schemas.openxmlformats.org/officeDocument/2006/relationships/image" Target="../media/image24.jpg"/></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hyperlink" Target="https://www.theiet.org/media/2633/a-brief-introduction-to-social-media.pdf"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1.xml.rels><?xml version="1.0" encoding="UTF-8" standalone="yes"?>
<Relationships xmlns="http://schemas.openxmlformats.org/package/2006/relationships"><Relationship Id="rId8" Type="http://schemas.openxmlformats.org/officeDocument/2006/relationships/hyperlink" Target="https://online.adelphi.edu/articles/top-skills-needed-for-sports-marketing/" TargetMode="External"/><Relationship Id="rId3" Type="http://schemas.openxmlformats.org/officeDocument/2006/relationships/hyperlink" Target="https://builddigitalspace.com/9-reasons-why-digital-literacy-skills-are-important/#:~:text=Our%20mastery%20of%20basic%20digital,lifelong%20learners%20using%20digital%20tools.+BASIC" TargetMode="External"/><Relationship Id="rId7" Type="http://schemas.openxmlformats.org/officeDocument/2006/relationships/hyperlink" Target="https://www.michaelpage.co.uk/our-expertise/marketing/the-importance-of-digital-skills-for-marketers"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www.mentimeter.com/blog/awesome-presentations/5-expert-tips-to-boost-your-online-presentation-skills" TargetMode="External"/><Relationship Id="rId5" Type="http://schemas.openxmlformats.org/officeDocument/2006/relationships/hyperlink" Target="https://thedigitalprojectmanager.com/tools/resource-management-software/" TargetMode="External"/><Relationship Id="rId4" Type="http://schemas.openxmlformats.org/officeDocument/2006/relationships/hyperlink" Target="https://www.doxee.com/it/blog/digital-marketing/digital-marketing-per-lo-sport/" TargetMode="External"/><Relationship Id="rId9" Type="http://schemas.openxmlformats.org/officeDocument/2006/relationships/image" Target="../media/image1.jpg"/></Relationships>
</file>

<file path=ppt/slides/_rels/slide8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www.wildapricot.com/blog/sports-management-software#17-other-powerful-sports-management-software-solutions-for-teams-and-leagues" TargetMode="External"/><Relationship Id="rId7" Type="http://schemas.openxmlformats.org/officeDocument/2006/relationships/hyperlink" Target="https://sproutsocial.com/insights/social-media-tips/"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hyperlink" Target="https://www.skillsyouneed.com/present/presentation-tips.html" TargetMode="External"/><Relationship Id="rId5" Type="http://schemas.openxmlformats.org/officeDocument/2006/relationships/hyperlink" Target="https://www.salesforce.com/news/stories/what-are-digital-skills/" TargetMode="External"/><Relationship Id="rId4" Type="http://schemas.openxmlformats.org/officeDocument/2006/relationships/hyperlink" Target="https://popupsmart.com/blog/content-creation-tool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11700" y="1036657"/>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br>
              <a:rPr lang="en-US" sz="2000" b="1" i="1" dirty="0">
                <a:solidFill>
                  <a:srgbClr val="FF0000"/>
                </a:solidFill>
                <a:latin typeface="Calibri"/>
                <a:ea typeface="Calibri"/>
                <a:cs typeface="Calibri"/>
                <a:sym typeface="Calibri"/>
              </a:rPr>
            </a:br>
            <a:br>
              <a:rPr lang="en-US" sz="2000" b="1" i="1" dirty="0">
                <a:solidFill>
                  <a:srgbClr val="FF0000"/>
                </a:solidFill>
                <a:latin typeface="Calibri"/>
                <a:ea typeface="Calibri"/>
                <a:cs typeface="Calibri"/>
                <a:sym typeface="Calibri"/>
              </a:rPr>
            </a:br>
            <a:br>
              <a:rPr lang="en-US" sz="2000" b="1" i="1" dirty="0">
                <a:solidFill>
                  <a:srgbClr val="FF0000"/>
                </a:solidFill>
                <a:latin typeface="Calibri"/>
                <a:ea typeface="Calibri"/>
                <a:cs typeface="Calibri"/>
                <a:sym typeface="Calibri"/>
              </a:rPr>
            </a:br>
            <a:br>
              <a:rPr lang="en-US" sz="4000" b="1" i="1" dirty="0">
                <a:solidFill>
                  <a:srgbClr val="FF0000"/>
                </a:solidFill>
                <a:latin typeface="Arial"/>
                <a:ea typeface="Arial"/>
                <a:cs typeface="Arial"/>
                <a:sym typeface="Arial"/>
              </a:rPr>
            </a:br>
            <a:r>
              <a:rPr lang="en-US" sz="4000" b="1" dirty="0">
                <a:solidFill>
                  <a:srgbClr val="FF6600"/>
                </a:solidFill>
                <a:latin typeface="Arial"/>
                <a:ea typeface="Arial"/>
                <a:cs typeface="Arial"/>
                <a:sym typeface="Arial"/>
              </a:rPr>
              <a:t>Module N 3</a:t>
            </a:r>
            <a:br>
              <a:rPr lang="en-US" sz="4000" b="1" dirty="0">
                <a:solidFill>
                  <a:srgbClr val="FF6600"/>
                </a:solidFill>
                <a:latin typeface="Arial"/>
                <a:ea typeface="Arial"/>
                <a:cs typeface="Arial"/>
                <a:sym typeface="Arial"/>
              </a:rPr>
            </a:br>
            <a:r>
              <a:rPr lang="en-US" sz="4000" b="1" i="1" dirty="0">
                <a:solidFill>
                  <a:srgbClr val="FF6600"/>
                </a:solidFill>
                <a:latin typeface="Arial"/>
                <a:ea typeface="Arial"/>
                <a:cs typeface="Arial"/>
                <a:sym typeface="Arial"/>
              </a:rPr>
              <a:t>Digital Skills for Marketing Managers</a:t>
            </a:r>
            <a:endParaRPr sz="4000" i="1" dirty="0">
              <a:solidFill>
                <a:srgbClr val="FF6600"/>
              </a:solidFill>
              <a:latin typeface="Arial"/>
              <a:ea typeface="Arial"/>
              <a:cs typeface="Arial"/>
              <a:sym typeface="Arial"/>
            </a:endParaRPr>
          </a:p>
        </p:txBody>
      </p:sp>
      <p:pic>
        <p:nvPicPr>
          <p:cNvPr id="55" name="Google Shape;55;p1"/>
          <p:cNvPicPr preferRelativeResize="0"/>
          <p:nvPr/>
        </p:nvPicPr>
        <p:blipFill rotWithShape="1">
          <a:blip r:embed="rId3">
            <a:alphaModFix/>
          </a:blip>
          <a:srcRect/>
          <a:stretch/>
        </p:blipFill>
        <p:spPr>
          <a:xfrm>
            <a:off x="7912137" y="59925"/>
            <a:ext cx="1231863" cy="1231863"/>
          </a:xfrm>
          <a:prstGeom prst="rect">
            <a:avLst/>
          </a:prstGeom>
          <a:noFill/>
          <a:ln>
            <a:noFill/>
          </a:ln>
        </p:spPr>
      </p:pic>
      <p:pic>
        <p:nvPicPr>
          <p:cNvPr id="56" name="Google Shape;56;p1" descr="Palline sportive con riempimento a tinta unita"/>
          <p:cNvPicPr preferRelativeResize="0"/>
          <p:nvPr/>
        </p:nvPicPr>
        <p:blipFill rotWithShape="1">
          <a:blip r:embed="rId4">
            <a:alphaModFix/>
          </a:blip>
          <a:srcRect/>
          <a:stretch/>
        </p:blipFill>
        <p:spPr>
          <a:xfrm rot="524115">
            <a:off x="6703454" y="2571750"/>
            <a:ext cx="1357417" cy="1357417"/>
          </a:xfrm>
          <a:prstGeom prst="rect">
            <a:avLst/>
          </a:prstGeom>
          <a:noFill/>
          <a:ln>
            <a:noFill/>
          </a:ln>
        </p:spPr>
      </p:pic>
      <p:pic>
        <p:nvPicPr>
          <p:cNvPr id="57" name="Google Shape;57;p1" descr="Brainstorming di gruppo con riempimento a tinta unita"/>
          <p:cNvPicPr preferRelativeResize="0"/>
          <p:nvPr/>
        </p:nvPicPr>
        <p:blipFill rotWithShape="1">
          <a:blip r:embed="rId5">
            <a:alphaModFix/>
          </a:blip>
          <a:srcRect/>
          <a:stretch/>
        </p:blipFill>
        <p:spPr>
          <a:xfrm>
            <a:off x="5718221" y="3089257"/>
            <a:ext cx="1571222" cy="1571222"/>
          </a:xfrm>
          <a:prstGeom prst="rect">
            <a:avLst/>
          </a:prstGeom>
          <a:noFill/>
          <a:ln>
            <a:noFill/>
          </a:ln>
        </p:spPr>
      </p:pic>
      <p:sp>
        <p:nvSpPr>
          <p:cNvPr id="58" name="Google Shape;58;p1"/>
          <p:cNvSpPr txBox="1">
            <a:spLocks noGrp="1"/>
          </p:cNvSpPr>
          <p:nvPr>
            <p:ph type="subTitle" idx="1"/>
          </p:nvPr>
        </p:nvSpPr>
        <p:spPr>
          <a:xfrm>
            <a:off x="311700" y="3089257"/>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1800">
                <a:solidFill>
                  <a:schemeClr val="dk1"/>
                </a:solidFill>
                <a:latin typeface="Arial"/>
                <a:ea typeface="Arial"/>
                <a:cs typeface="Arial"/>
                <a:sym typeface="Arial"/>
              </a:rPr>
              <a:t>Basic digital skills and tools to be used in marketing for the semi-professional female team </a:t>
            </a:r>
            <a:endParaRPr sz="1800">
              <a:solidFill>
                <a:schemeClr val="dk1"/>
              </a:solidFill>
              <a:latin typeface="Calibri"/>
              <a:ea typeface="Calibri"/>
              <a:cs typeface="Calibri"/>
              <a:sym typeface="Calibri"/>
            </a:endParaRPr>
          </a:p>
          <a:p>
            <a:pPr marL="0" lvl="0" indent="0" algn="ctr" rtl="0">
              <a:lnSpc>
                <a:spcPct val="100000"/>
              </a:lnSpc>
              <a:spcBef>
                <a:spcPts val="0"/>
              </a:spcBef>
              <a:spcAft>
                <a:spcPts val="0"/>
              </a:spcAft>
              <a:buSzPts val="2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0"/>
          <p:cNvSpPr txBox="1">
            <a:spLocks noGrp="1"/>
          </p:cNvSpPr>
          <p:nvPr>
            <p:ph type="body" idx="1"/>
          </p:nvPr>
        </p:nvSpPr>
        <p:spPr>
          <a:xfrm>
            <a:off x="2236696" y="942551"/>
            <a:ext cx="5712488"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000" b="1">
                <a:solidFill>
                  <a:srgbClr val="FF6600"/>
                </a:solidFill>
                <a:latin typeface="Calibri"/>
                <a:ea typeface="Calibri"/>
                <a:cs typeface="Calibri"/>
                <a:sym typeface="Calibri"/>
              </a:rPr>
              <a:t>What are examples of digital skills?</a:t>
            </a:r>
            <a:endParaRPr/>
          </a:p>
          <a:p>
            <a:pPr marL="457200" lvl="0" indent="-342900" algn="l" rtl="0">
              <a:lnSpc>
                <a:spcPct val="115000"/>
              </a:lnSpc>
              <a:spcBef>
                <a:spcPts val="0"/>
              </a:spcBef>
              <a:spcAft>
                <a:spcPts val="0"/>
              </a:spcAft>
              <a:buSzPts val="1800"/>
              <a:buChar char="●"/>
            </a:pPr>
            <a:r>
              <a:rPr lang="en-US" sz="2000" i="1">
                <a:solidFill>
                  <a:schemeClr val="dk1"/>
                </a:solidFill>
                <a:latin typeface="Calibri"/>
                <a:ea typeface="Calibri"/>
                <a:cs typeface="Calibri"/>
                <a:sym typeface="Calibri"/>
              </a:rPr>
              <a:t>Entry-level</a:t>
            </a:r>
            <a:r>
              <a:rPr lang="en-US" sz="2000">
                <a:solidFill>
                  <a:schemeClr val="dk1"/>
                </a:solidFill>
                <a:latin typeface="Calibri"/>
                <a:ea typeface="Calibri"/>
                <a:cs typeface="Calibri"/>
                <a:sym typeface="Calibri"/>
              </a:rPr>
              <a:t> digital skills can include: </a:t>
            </a:r>
            <a:endParaRPr/>
          </a:p>
          <a:p>
            <a:pPr marL="457200" lvl="0" indent="-342900" algn="l" rtl="0">
              <a:lnSpc>
                <a:spcPct val="115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Computer literacy</a:t>
            </a:r>
            <a:endParaRPr/>
          </a:p>
          <a:p>
            <a:pPr marL="457200" lvl="0" indent="-342900" algn="l" rtl="0">
              <a:lnSpc>
                <a:spcPct val="115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Data entry</a:t>
            </a:r>
            <a:endParaRPr/>
          </a:p>
          <a:p>
            <a:pPr marL="457200" lvl="0" indent="-342900" algn="l" rtl="0">
              <a:lnSpc>
                <a:spcPct val="115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Social media</a:t>
            </a:r>
            <a:endParaRPr/>
          </a:p>
          <a:p>
            <a:pPr marL="457200" lvl="0" indent="-342900" algn="l" rtl="0">
              <a:lnSpc>
                <a:spcPct val="115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Web-based communications and research</a:t>
            </a:r>
            <a:endParaRPr/>
          </a:p>
          <a:p>
            <a:pPr marL="457200" lvl="0" indent="-342900" algn="l" rtl="0">
              <a:lnSpc>
                <a:spcPct val="115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Word processing</a:t>
            </a:r>
            <a:endParaRPr/>
          </a:p>
          <a:p>
            <a:pPr marL="457200" lvl="0" indent="-342900" algn="l" rtl="0">
              <a:lnSpc>
                <a:spcPct val="115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Email and chat</a:t>
            </a:r>
            <a:endParaRPr/>
          </a:p>
          <a:p>
            <a:pPr marL="457200" lvl="0" indent="-342900" algn="l" rtl="0">
              <a:lnSpc>
                <a:spcPct val="115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Secure information processing</a:t>
            </a:r>
            <a:endParaRPr/>
          </a:p>
        </p:txBody>
      </p:sp>
      <p:pic>
        <p:nvPicPr>
          <p:cNvPr id="117" name="Google Shape;117;p10"/>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118" name="Google Shape;118;p10" descr="Nuvoletta con riempimento a tinta unita"/>
          <p:cNvPicPr preferRelativeResize="0"/>
          <p:nvPr/>
        </p:nvPicPr>
        <p:blipFill rotWithShape="1">
          <a:blip r:embed="rId4">
            <a:alphaModFix/>
          </a:blip>
          <a:srcRect/>
          <a:stretch/>
        </p:blipFill>
        <p:spPr>
          <a:xfrm flipH="1">
            <a:off x="590307" y="1880088"/>
            <a:ext cx="1383323" cy="13833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1"/>
          <p:cNvSpPr txBox="1">
            <a:spLocks noGrp="1"/>
          </p:cNvSpPr>
          <p:nvPr>
            <p:ph type="body" idx="1"/>
          </p:nvPr>
        </p:nvSpPr>
        <p:spPr>
          <a:xfrm>
            <a:off x="2633565" y="985469"/>
            <a:ext cx="541854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US" sz="2000" i="1">
                <a:solidFill>
                  <a:schemeClr val="dk1"/>
                </a:solidFill>
                <a:latin typeface="Calibri"/>
                <a:ea typeface="Calibri"/>
                <a:cs typeface="Calibri"/>
                <a:sym typeface="Calibri"/>
              </a:rPr>
              <a:t>Advanced</a:t>
            </a:r>
            <a:r>
              <a:rPr lang="en-US" sz="2000">
                <a:solidFill>
                  <a:schemeClr val="dk1"/>
                </a:solidFill>
                <a:latin typeface="Calibri"/>
                <a:ea typeface="Calibri"/>
                <a:cs typeface="Calibri"/>
                <a:sym typeface="Calibri"/>
              </a:rPr>
              <a:t> digital skills can include:</a:t>
            </a:r>
            <a:endParaRPr/>
          </a:p>
          <a:p>
            <a:pPr marL="457200" lvl="0" indent="-342900" algn="l" rtl="0">
              <a:lnSpc>
                <a:spcPct val="115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Programming, web, and app development</a:t>
            </a:r>
            <a:endParaRPr/>
          </a:p>
          <a:p>
            <a:pPr marL="457200" lvl="0" indent="-342900" algn="l" rtl="0">
              <a:lnSpc>
                <a:spcPct val="115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Digital business analysis</a:t>
            </a:r>
            <a:endParaRPr/>
          </a:p>
          <a:p>
            <a:pPr marL="457200" lvl="0" indent="-342900" algn="l" rtl="0">
              <a:lnSpc>
                <a:spcPct val="115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Digital marketing and content creation</a:t>
            </a:r>
            <a:endParaRPr/>
          </a:p>
          <a:p>
            <a:pPr marL="457200" lvl="0" indent="-342900" algn="l" rtl="0">
              <a:lnSpc>
                <a:spcPct val="115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Digital design and data visualization</a:t>
            </a:r>
            <a:endParaRPr/>
          </a:p>
          <a:p>
            <a:pPr marL="457200" lvl="0" indent="-342900" algn="l" rtl="0">
              <a:lnSpc>
                <a:spcPct val="115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Digital product management</a:t>
            </a:r>
            <a:endParaRPr/>
          </a:p>
          <a:p>
            <a:pPr marL="457200" lvl="0" indent="-342900" algn="l" rtl="0">
              <a:lnSpc>
                <a:spcPct val="115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Data science</a:t>
            </a:r>
            <a:endParaRPr/>
          </a:p>
          <a:p>
            <a:pPr marL="457200" lvl="0" indent="-342900" algn="l" rtl="0">
              <a:lnSpc>
                <a:spcPct val="115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User experience design</a:t>
            </a:r>
            <a:endParaRPr/>
          </a:p>
        </p:txBody>
      </p:sp>
      <p:pic>
        <p:nvPicPr>
          <p:cNvPr id="124" name="Google Shape;124;p11"/>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125" name="Google Shape;125;p11" descr="Nuvoletta con riempimento a tinta unita"/>
          <p:cNvPicPr preferRelativeResize="0"/>
          <p:nvPr/>
        </p:nvPicPr>
        <p:blipFill rotWithShape="1">
          <a:blip r:embed="rId4">
            <a:alphaModFix/>
          </a:blip>
          <a:srcRect/>
          <a:stretch/>
        </p:blipFill>
        <p:spPr>
          <a:xfrm flipH="1">
            <a:off x="724419" y="2002008"/>
            <a:ext cx="1383323" cy="13833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2"/>
          <p:cNvSpPr txBox="1">
            <a:spLocks noGrp="1"/>
          </p:cNvSpPr>
          <p:nvPr>
            <p:ph type="body" idx="1"/>
          </p:nvPr>
        </p:nvSpPr>
        <p:spPr>
          <a:xfrm>
            <a:off x="311700" y="1471806"/>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i="0">
                <a:solidFill>
                  <a:srgbClr val="FF6600"/>
                </a:solidFill>
                <a:latin typeface="Calibri"/>
                <a:ea typeface="Calibri"/>
                <a:cs typeface="Calibri"/>
                <a:sym typeface="Calibri"/>
              </a:rPr>
              <a:t>Why are digital skills important?</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The pandemic catalyzed an already-accelerating rate of digital transformation, where the old ways of doing things — from grocery shopping, economy, sport to work — changed irreversibly. Now, digital adoption and the respective digital skills needed are essential to the </a:t>
            </a:r>
            <a:r>
              <a:rPr lang="en-US" sz="2000" b="1">
                <a:solidFill>
                  <a:schemeClr val="dk1"/>
                </a:solidFill>
                <a:latin typeface="Calibri"/>
                <a:ea typeface="Calibri"/>
                <a:cs typeface="Calibri"/>
                <a:sym typeface="Calibri"/>
              </a:rPr>
              <a:t>social inclusion of people </a:t>
            </a:r>
            <a:r>
              <a:rPr lang="en-US" sz="2000">
                <a:solidFill>
                  <a:schemeClr val="dk1"/>
                </a:solidFill>
                <a:latin typeface="Calibri"/>
                <a:ea typeface="Calibri"/>
                <a:cs typeface="Calibri"/>
                <a:sym typeface="Calibri"/>
              </a:rPr>
              <a:t>and to the </a:t>
            </a:r>
            <a:r>
              <a:rPr lang="en-US" sz="2000" b="1">
                <a:solidFill>
                  <a:schemeClr val="dk1"/>
                </a:solidFill>
                <a:latin typeface="Calibri"/>
                <a:ea typeface="Calibri"/>
                <a:cs typeface="Calibri"/>
                <a:sym typeface="Calibri"/>
              </a:rPr>
              <a:t>survival of businesses</a:t>
            </a:r>
            <a:r>
              <a:rPr lang="en-US" sz="2000">
                <a:solidFill>
                  <a:schemeClr val="dk1"/>
                </a:solidFill>
                <a:latin typeface="Calibri"/>
                <a:ea typeface="Calibri"/>
                <a:cs typeface="Calibri"/>
                <a:sym typeface="Calibri"/>
              </a:rPr>
              <a:t>.</a:t>
            </a:r>
            <a:endParaRPr/>
          </a:p>
        </p:txBody>
      </p:sp>
      <p:pic>
        <p:nvPicPr>
          <p:cNvPr id="131" name="Google Shape;131;p12"/>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3"/>
          <p:cNvSpPr txBox="1">
            <a:spLocks noGrp="1"/>
          </p:cNvSpPr>
          <p:nvPr>
            <p:ph type="body" idx="1"/>
          </p:nvPr>
        </p:nvSpPr>
        <p:spPr>
          <a:xfrm>
            <a:off x="311700" y="666460"/>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a:solidFill>
                  <a:srgbClr val="FF6600"/>
                </a:solidFill>
                <a:latin typeface="Calibri"/>
                <a:ea typeface="Calibri"/>
                <a:cs typeface="Calibri"/>
                <a:sym typeface="Calibri"/>
              </a:rPr>
              <a:t>What are the benefits of having digital skills?</a:t>
            </a:r>
            <a:endParaRPr/>
          </a:p>
          <a:p>
            <a:pPr marL="457200" lvl="0" indent="-342900" algn="just" rtl="0">
              <a:lnSpc>
                <a:spcPct val="100000"/>
              </a:lnSpc>
              <a:spcBef>
                <a:spcPts val="0"/>
              </a:spcBef>
              <a:spcAft>
                <a:spcPts val="0"/>
              </a:spcAft>
              <a:buSzPts val="1800"/>
              <a:buAutoNum type="arabicParenR"/>
            </a:pPr>
            <a:r>
              <a:rPr lang="en-US" sz="2000" i="1">
                <a:solidFill>
                  <a:schemeClr val="dk1"/>
                </a:solidFill>
                <a:latin typeface="Calibri"/>
                <a:ea typeface="Calibri"/>
                <a:cs typeface="Calibri"/>
                <a:sym typeface="Calibri"/>
              </a:rPr>
              <a:t>Digital Literacy Skills Support Effective Communication</a:t>
            </a:r>
            <a:endParaRPr sz="2000" i="1">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Anyone with a smartphone and internet access can use messaging apps to communicate with others. Digital Literacy Skills allow us to take these communication channels and more effectively communicate to our audience. Through </a:t>
            </a:r>
            <a:r>
              <a:rPr lang="en-US" sz="2000" b="1">
                <a:solidFill>
                  <a:schemeClr val="dk1"/>
                </a:solidFill>
                <a:latin typeface="Calibri"/>
                <a:ea typeface="Calibri"/>
                <a:cs typeface="Calibri"/>
                <a:sym typeface="Calibri"/>
              </a:rPr>
              <a:t>knowledge of different platforms, users, data analytics, and digital marketing principles you can more effectively communicate ideas to your audience</a:t>
            </a:r>
            <a:r>
              <a:rPr lang="en-US" sz="2000">
                <a:solidFill>
                  <a:schemeClr val="dk1"/>
                </a:solidFill>
                <a:latin typeface="Calibri"/>
                <a:ea typeface="Calibri"/>
                <a:cs typeface="Calibri"/>
                <a:sym typeface="Calibri"/>
              </a:rPr>
              <a:t>. For example, people with digital literacy skills are able to increase awareness of a brand or business on platforms like YouTube to create content for specific audience demographics to increase their awareness, their subscribers, and even help drive sales conversions for products.</a:t>
            </a:r>
            <a:endParaRPr sz="200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800"/>
              <a:buNone/>
            </a:pPr>
            <a:endParaRPr b="0" i="0">
              <a:latin typeface="Arial"/>
              <a:ea typeface="Arial"/>
              <a:cs typeface="Arial"/>
              <a:sym typeface="Arial"/>
            </a:endParaRPr>
          </a:p>
        </p:txBody>
      </p:sp>
      <p:pic>
        <p:nvPicPr>
          <p:cNvPr id="137" name="Google Shape;137;p13"/>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body" idx="1"/>
          </p:nvPr>
        </p:nvSpPr>
        <p:spPr>
          <a:xfrm>
            <a:off x="311700" y="723322"/>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a:solidFill>
                  <a:schemeClr val="dk1"/>
                </a:solidFill>
                <a:latin typeface="Calibri"/>
                <a:ea typeface="Calibri"/>
                <a:cs typeface="Calibri"/>
                <a:sym typeface="Calibri"/>
              </a:rPr>
              <a:t>2) Digital Literacy Skills Increase Efficiency</a:t>
            </a:r>
            <a:r>
              <a:rPr lang="en-US" sz="2000">
                <a:solidFill>
                  <a:schemeClr val="dk1"/>
                </a:solidFill>
                <a:latin typeface="Calibri"/>
                <a:ea typeface="Calibri"/>
                <a:cs typeface="Calibri"/>
                <a:sym typeface="Calibri"/>
              </a:rPr>
              <a:t>, which means:</a:t>
            </a:r>
            <a:endParaRPr sz="2000">
              <a:solidFill>
                <a:schemeClr val="dk1"/>
              </a:solidFill>
              <a:latin typeface="Calibri"/>
              <a:ea typeface="Calibri"/>
              <a:cs typeface="Calibri"/>
              <a:sym typeface="Calibri"/>
            </a:endParaRPr>
          </a:p>
          <a:p>
            <a:pPr marL="457200" lvl="0" indent="-342900" algn="just" rtl="0">
              <a:lnSpc>
                <a:spcPct val="100000"/>
              </a:lnSpc>
              <a:spcBef>
                <a:spcPts val="0"/>
              </a:spcBef>
              <a:spcAft>
                <a:spcPts val="0"/>
              </a:spcAft>
              <a:buSzPts val="1800"/>
              <a:buFont typeface="Noto Sans Symbols"/>
              <a:buChar char="✔"/>
            </a:pPr>
            <a:r>
              <a:rPr lang="en-US" sz="2000" b="1">
                <a:solidFill>
                  <a:schemeClr val="dk1"/>
                </a:solidFill>
                <a:latin typeface="Calibri"/>
                <a:ea typeface="Calibri"/>
                <a:cs typeface="Calibri"/>
                <a:sym typeface="Calibri"/>
              </a:rPr>
              <a:t>Less waste of time</a:t>
            </a:r>
            <a:r>
              <a:rPr lang="en-US" sz="2000">
                <a:solidFill>
                  <a:schemeClr val="dk1"/>
                </a:solidFill>
                <a:latin typeface="Calibri"/>
                <a:ea typeface="Calibri"/>
                <a:cs typeface="Calibri"/>
                <a:sym typeface="Calibri"/>
              </a:rPr>
              <a:t>: digital technology and platforms allow us to access information in seconds saving us time and resources in the process. </a:t>
            </a:r>
            <a:endParaRPr/>
          </a:p>
          <a:p>
            <a:pPr marL="457200" lvl="0" indent="-342900" algn="just" rtl="0">
              <a:lnSpc>
                <a:spcPct val="100000"/>
              </a:lnSpc>
              <a:spcBef>
                <a:spcPts val="0"/>
              </a:spcBef>
              <a:spcAft>
                <a:spcPts val="0"/>
              </a:spcAft>
              <a:buSzPts val="1800"/>
              <a:buFont typeface="Noto Sans Symbols"/>
              <a:buChar char="✔"/>
            </a:pPr>
            <a:r>
              <a:rPr lang="en-US" sz="2000" b="1">
                <a:solidFill>
                  <a:schemeClr val="dk1"/>
                </a:solidFill>
                <a:latin typeface="Calibri"/>
                <a:ea typeface="Calibri"/>
                <a:cs typeface="Calibri"/>
                <a:sym typeface="Calibri"/>
              </a:rPr>
              <a:t>Connection to the world</a:t>
            </a:r>
            <a:r>
              <a:rPr lang="en-US" sz="2000">
                <a:solidFill>
                  <a:schemeClr val="dk1"/>
                </a:solidFill>
                <a:latin typeface="Calibri"/>
                <a:ea typeface="Calibri"/>
                <a:cs typeface="Calibri"/>
                <a:sym typeface="Calibri"/>
              </a:rPr>
              <a:t>: the nature of the online world allows us to connect to people on the other side of the world instantly. In particular, social media enable us to reach a wider audience because of its popularity and engagement. </a:t>
            </a:r>
            <a:endParaRPr/>
          </a:p>
          <a:p>
            <a:pPr marL="114300" lvl="0" indent="0" algn="just" rtl="0">
              <a:lnSpc>
                <a:spcPct val="100000"/>
              </a:lnSpc>
              <a:spcBef>
                <a:spcPts val="0"/>
              </a:spcBef>
              <a:spcAft>
                <a:spcPts val="0"/>
              </a:spcAft>
              <a:buSzPts val="1800"/>
              <a:buNone/>
            </a:pPr>
            <a:endParaRPr sz="200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Digital literacy skills helps us to examine the vast array of digital platforms to efficiently use them to reach audience demographics and to plan a strategy to make us bigger online.</a:t>
            </a:r>
            <a:endParaRPr/>
          </a:p>
          <a:p>
            <a:pPr marL="457200" lvl="0" indent="-228600" algn="just" rtl="0">
              <a:lnSpc>
                <a:spcPct val="100000"/>
              </a:lnSpc>
              <a:spcBef>
                <a:spcPts val="0"/>
              </a:spcBef>
              <a:spcAft>
                <a:spcPts val="0"/>
              </a:spcAft>
              <a:buSzPts val="1800"/>
              <a:buFont typeface="Noto Sans Symbols"/>
              <a:buNone/>
            </a:pPr>
            <a:endParaRPr b="0" i="0">
              <a:latin typeface="Arial"/>
              <a:ea typeface="Arial"/>
              <a:cs typeface="Arial"/>
              <a:sym typeface="Arial"/>
            </a:endParaRPr>
          </a:p>
        </p:txBody>
      </p:sp>
      <p:pic>
        <p:nvPicPr>
          <p:cNvPr id="143" name="Google Shape;143;p14"/>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a:spLocks noGrp="1"/>
          </p:cNvSpPr>
          <p:nvPr>
            <p:ph type="body" idx="1"/>
          </p:nvPr>
        </p:nvSpPr>
        <p:spPr>
          <a:xfrm>
            <a:off x="311700" y="1086289"/>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a:solidFill>
                  <a:srgbClr val="FF6600"/>
                </a:solidFill>
                <a:latin typeface="Calibri"/>
                <a:ea typeface="Calibri"/>
                <a:cs typeface="Calibri"/>
                <a:sym typeface="Calibri"/>
              </a:rPr>
              <a:t>Why are digital skills important for marketers?</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The world of marketing is constantly evolving and has now firmly entered a digital realm, touching many different fields: entretairment, public amministration, sport… Digital marketing can help the </a:t>
            </a:r>
            <a:r>
              <a:rPr lang="en-US" sz="2000" b="1">
                <a:solidFill>
                  <a:schemeClr val="dk1"/>
                </a:solidFill>
                <a:latin typeface="Calibri"/>
                <a:ea typeface="Calibri"/>
                <a:cs typeface="Calibri"/>
                <a:sym typeface="Calibri"/>
              </a:rPr>
              <a:t>growth of online presence</a:t>
            </a:r>
            <a:r>
              <a:rPr lang="en-US" sz="2000">
                <a:solidFill>
                  <a:schemeClr val="dk1"/>
                </a:solidFill>
                <a:latin typeface="Calibri"/>
                <a:ea typeface="Calibri"/>
                <a:cs typeface="Calibri"/>
                <a:sym typeface="Calibri"/>
              </a:rPr>
              <a:t> of companies, teams, organizations, institutions… through brand awareness strategies, website traffic analysis and online dissemination.</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By utilising the principles of direct marketing, while also harnessing the power of new, digital media, businesses can </a:t>
            </a:r>
            <a:r>
              <a:rPr lang="en-US" sz="2000" b="1">
                <a:solidFill>
                  <a:schemeClr val="dk1"/>
                </a:solidFill>
                <a:latin typeface="Calibri"/>
                <a:ea typeface="Calibri"/>
                <a:cs typeface="Calibri"/>
                <a:sym typeface="Calibri"/>
              </a:rPr>
              <a:t>create impactful users or fans engagement and encourage personal, real-time dialogue </a:t>
            </a:r>
            <a:r>
              <a:rPr lang="en-US" sz="2000">
                <a:solidFill>
                  <a:schemeClr val="dk1"/>
                </a:solidFill>
                <a:latin typeface="Calibri"/>
                <a:ea typeface="Calibri"/>
                <a:cs typeface="Calibri"/>
                <a:sym typeface="Calibri"/>
              </a:rPr>
              <a:t>which is fully measurable.</a:t>
            </a:r>
            <a:endParaRPr/>
          </a:p>
        </p:txBody>
      </p:sp>
      <p:pic>
        <p:nvPicPr>
          <p:cNvPr id="149" name="Google Shape;149;p15"/>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150" name="Google Shape;150;p15"/>
          <p:cNvSpPr txBox="1">
            <a:spLocks noGrp="1"/>
          </p:cNvSpPr>
          <p:nvPr>
            <p:ph type="title"/>
          </p:nvPr>
        </p:nvSpPr>
        <p:spPr>
          <a:xfrm>
            <a:off x="420657" y="449336"/>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a:t>Topic 2: Digital and marketing skills</a:t>
            </a:r>
            <a:br>
              <a:rPr lang="en-US" sz="2400"/>
            </a:br>
            <a:br>
              <a:rPr lang="en-US" sz="2400"/>
            </a:b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a:spLocks noGrp="1"/>
          </p:cNvSpPr>
          <p:nvPr>
            <p:ph type="body" idx="1"/>
          </p:nvPr>
        </p:nvSpPr>
        <p:spPr>
          <a:xfrm>
            <a:off x="311700" y="2348125"/>
            <a:ext cx="8520600" cy="2442358"/>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a:solidFill>
                  <a:srgbClr val="FF6600"/>
                </a:solidFill>
                <a:latin typeface="Calibri"/>
                <a:ea typeface="Calibri"/>
                <a:cs typeface="Calibri"/>
                <a:sym typeface="Calibri"/>
              </a:rPr>
              <a:t>In conclusion: what is marketing?</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There is no single definition of marketing, but in general, it means </a:t>
            </a:r>
            <a:r>
              <a:rPr lang="en-US" sz="2000" b="1">
                <a:solidFill>
                  <a:schemeClr val="dk1"/>
                </a:solidFill>
                <a:latin typeface="Calibri"/>
                <a:ea typeface="Calibri"/>
                <a:cs typeface="Calibri"/>
                <a:sym typeface="Calibri"/>
              </a:rPr>
              <a:t>all the activities carried out by an organization through the use of digital tools and channels</a:t>
            </a:r>
            <a:r>
              <a:rPr lang="en-US" sz="2000">
                <a:solidFill>
                  <a:schemeClr val="dk1"/>
                </a:solidFill>
                <a:latin typeface="Calibri"/>
                <a:ea typeface="Calibri"/>
                <a:cs typeface="Calibri"/>
                <a:sym typeface="Calibri"/>
              </a:rPr>
              <a:t>, often in synergy with other traditional marketing tools </a:t>
            </a:r>
            <a:r>
              <a:rPr lang="en-US" sz="2000" b="1">
                <a:solidFill>
                  <a:schemeClr val="dk1"/>
                </a:solidFill>
                <a:latin typeface="Calibri"/>
                <a:ea typeface="Calibri"/>
                <a:cs typeface="Calibri"/>
                <a:sym typeface="Calibri"/>
              </a:rPr>
              <a:t>to create an integrated, personalized and interactive communication</a:t>
            </a:r>
            <a:r>
              <a:rPr lang="en-US" sz="2000">
                <a:solidFill>
                  <a:schemeClr val="dk1"/>
                </a:solidFill>
                <a:latin typeface="Calibri"/>
                <a:ea typeface="Calibri"/>
                <a:cs typeface="Calibri"/>
                <a:sym typeface="Calibri"/>
              </a:rPr>
              <a:t> able to help the company to </a:t>
            </a:r>
            <a:r>
              <a:rPr lang="en-US" sz="2000" b="1">
                <a:solidFill>
                  <a:schemeClr val="dk1"/>
                </a:solidFill>
                <a:latin typeface="Calibri"/>
                <a:ea typeface="Calibri"/>
                <a:cs typeface="Calibri"/>
                <a:sym typeface="Calibri"/>
              </a:rPr>
              <a:t>develop and increase the loyalty of its customer base</a:t>
            </a:r>
            <a:r>
              <a:rPr lang="en-US" sz="2000">
                <a:solidFill>
                  <a:schemeClr val="dk1"/>
                </a:solidFill>
                <a:latin typeface="Calibri"/>
                <a:ea typeface="Calibri"/>
                <a:cs typeface="Calibri"/>
                <a:sym typeface="Calibri"/>
              </a:rPr>
              <a:t>.</a:t>
            </a:r>
            <a:endParaRPr/>
          </a:p>
          <a:p>
            <a:pPr marL="114300" lvl="0" indent="0" algn="just" rtl="0">
              <a:lnSpc>
                <a:spcPct val="100000"/>
              </a:lnSpc>
              <a:spcBef>
                <a:spcPts val="0"/>
              </a:spcBef>
              <a:spcAft>
                <a:spcPts val="0"/>
              </a:spcAft>
              <a:buSzPts val="1800"/>
              <a:buNone/>
            </a:pPr>
            <a:endParaRPr>
              <a:latin typeface="Arial"/>
              <a:ea typeface="Arial"/>
              <a:cs typeface="Arial"/>
              <a:sym typeface="Arial"/>
            </a:endParaRPr>
          </a:p>
        </p:txBody>
      </p:sp>
      <p:pic>
        <p:nvPicPr>
          <p:cNvPr id="156" name="Google Shape;156;p16"/>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157" name="Google Shape;157;p16" descr="Immagine che contiene testo, interni, portatile&#10;&#10;Descrizione generata automaticamente"/>
          <p:cNvPicPr preferRelativeResize="0"/>
          <p:nvPr/>
        </p:nvPicPr>
        <p:blipFill rotWithShape="1">
          <a:blip r:embed="rId4">
            <a:alphaModFix/>
          </a:blip>
          <a:srcRect/>
          <a:stretch/>
        </p:blipFill>
        <p:spPr>
          <a:xfrm>
            <a:off x="2916393" y="353017"/>
            <a:ext cx="3311214" cy="18692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479126" y="79275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a:t>Topic 3: Digital and marketing skills in sport field</a:t>
            </a:r>
            <a:br>
              <a:rPr lang="en-US" sz="2400"/>
            </a:br>
            <a:br>
              <a:rPr lang="en-US" sz="2400"/>
            </a:br>
            <a:endParaRPr sz="2400"/>
          </a:p>
        </p:txBody>
      </p:sp>
      <p:sp>
        <p:nvSpPr>
          <p:cNvPr id="163" name="Google Shape;163;p17"/>
          <p:cNvSpPr txBox="1">
            <a:spLocks noGrp="1"/>
          </p:cNvSpPr>
          <p:nvPr>
            <p:ph type="body" idx="1"/>
          </p:nvPr>
        </p:nvSpPr>
        <p:spPr>
          <a:xfrm>
            <a:off x="311700" y="1462750"/>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Sports have also become digitized and so have their marketing and communication strategies. There is a </a:t>
            </a:r>
            <a:r>
              <a:rPr lang="en-US" sz="2000" b="1">
                <a:solidFill>
                  <a:schemeClr val="dk1"/>
                </a:solidFill>
                <a:latin typeface="Calibri"/>
                <a:ea typeface="Calibri"/>
                <a:cs typeface="Calibri"/>
                <a:sym typeface="Calibri"/>
              </a:rPr>
              <a:t>close connection between sports and marketing</a:t>
            </a:r>
            <a:r>
              <a:rPr lang="en-US" sz="2000">
                <a:solidFill>
                  <a:schemeClr val="dk1"/>
                </a:solidFill>
                <a:latin typeface="Calibri"/>
                <a:ea typeface="Calibri"/>
                <a:cs typeface="Calibri"/>
                <a:sym typeface="Calibri"/>
              </a:rPr>
              <a:t>: </a:t>
            </a:r>
            <a:r>
              <a:rPr lang="en-US" sz="2000" b="1">
                <a:solidFill>
                  <a:schemeClr val="dk1"/>
                </a:solidFill>
                <a:latin typeface="Calibri"/>
                <a:ea typeface="Calibri"/>
                <a:cs typeface="Calibri"/>
                <a:sym typeface="Calibri"/>
              </a:rPr>
              <a:t>the entertaining nature of sports</a:t>
            </a:r>
            <a:r>
              <a:rPr lang="en-US" sz="2000">
                <a:solidFill>
                  <a:schemeClr val="dk1"/>
                </a:solidFill>
                <a:latin typeface="Calibri"/>
                <a:ea typeface="Calibri"/>
                <a:cs typeface="Calibri"/>
                <a:sym typeface="Calibri"/>
              </a:rPr>
              <a:t>, in fact, </a:t>
            </a:r>
            <a:r>
              <a:rPr lang="en-US" sz="2000" b="1">
                <a:solidFill>
                  <a:schemeClr val="dk1"/>
                </a:solidFill>
                <a:latin typeface="Calibri"/>
                <a:ea typeface="Calibri"/>
                <a:cs typeface="Calibri"/>
                <a:sym typeface="Calibri"/>
              </a:rPr>
              <a:t>lends itself well to digital language and the stimulation of fan engagement</a:t>
            </a:r>
            <a:r>
              <a:rPr lang="en-US" sz="2000">
                <a:solidFill>
                  <a:schemeClr val="dk1"/>
                </a:solidFill>
                <a:latin typeface="Calibri"/>
                <a:ea typeface="Calibri"/>
                <a:cs typeface="Calibri"/>
                <a:sym typeface="Calibri"/>
              </a:rPr>
              <a:t>.</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Under sport field point of view, marketing can be a useful tool to create </a:t>
            </a:r>
            <a:r>
              <a:rPr lang="en-US" sz="2000" b="1">
                <a:solidFill>
                  <a:schemeClr val="dk1"/>
                </a:solidFill>
                <a:latin typeface="Calibri"/>
                <a:ea typeface="Calibri"/>
                <a:cs typeface="Calibri"/>
                <a:sym typeface="Calibri"/>
              </a:rPr>
              <a:t>engagement in fans, to recruit new ones and to promote teams’ activities and events</a:t>
            </a:r>
            <a:r>
              <a:rPr lang="en-US" sz="2000">
                <a:solidFill>
                  <a:schemeClr val="dk1"/>
                </a:solidFill>
                <a:latin typeface="Calibri"/>
                <a:ea typeface="Calibri"/>
                <a:cs typeface="Calibri"/>
                <a:sym typeface="Calibri"/>
              </a:rPr>
              <a:t>. Marketing, moreover, can be a beacon in the night for </a:t>
            </a:r>
            <a:r>
              <a:rPr lang="en-US" sz="2000" b="1">
                <a:solidFill>
                  <a:schemeClr val="dk1"/>
                </a:solidFill>
                <a:latin typeface="Calibri"/>
                <a:ea typeface="Calibri"/>
                <a:cs typeface="Calibri"/>
                <a:sym typeface="Calibri"/>
              </a:rPr>
              <a:t>smaller teams </a:t>
            </a:r>
            <a:r>
              <a:rPr lang="en-US" sz="2000">
                <a:solidFill>
                  <a:schemeClr val="dk1"/>
                </a:solidFill>
                <a:latin typeface="Calibri"/>
                <a:ea typeface="Calibri"/>
                <a:cs typeface="Calibri"/>
                <a:sym typeface="Calibri"/>
              </a:rPr>
              <a:t>struggling to be noticed in the crowd.</a:t>
            </a:r>
            <a:endParaRPr/>
          </a:p>
          <a:p>
            <a:pPr marL="114300" lvl="0" indent="0" algn="just" rtl="0">
              <a:lnSpc>
                <a:spcPct val="100000"/>
              </a:lnSpc>
              <a:spcBef>
                <a:spcPts val="0"/>
              </a:spcBef>
              <a:spcAft>
                <a:spcPts val="0"/>
              </a:spcAft>
              <a:buSzPts val="1800"/>
              <a:buNone/>
            </a:pPr>
            <a:endParaRPr b="0" i="0">
              <a:latin typeface="Arial"/>
              <a:ea typeface="Arial"/>
              <a:cs typeface="Arial"/>
              <a:sym typeface="Arial"/>
            </a:endParaRPr>
          </a:p>
        </p:txBody>
      </p:sp>
      <p:pic>
        <p:nvPicPr>
          <p:cNvPr id="164" name="Google Shape;164;p17"/>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a:spLocks noGrp="1"/>
          </p:cNvSpPr>
          <p:nvPr>
            <p:ph type="body" idx="1"/>
          </p:nvPr>
        </p:nvSpPr>
        <p:spPr>
          <a:xfrm>
            <a:off x="311700" y="1355919"/>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a:solidFill>
                  <a:srgbClr val="FF6600"/>
                </a:solidFill>
                <a:latin typeface="Calibri"/>
                <a:ea typeface="Calibri"/>
                <a:cs typeface="Calibri"/>
                <a:sym typeface="Calibri"/>
              </a:rPr>
              <a:t>Digital and marketing skills in sport</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Because of the breadth of responsibilities involved, key sports marketing skills include both the creative mindset to develop engaging marketing campaigns and the analytical thinking to make data-driven decisions. Following the most vital competencies you can cultivate to pursue a successful career in the business of sport.</a:t>
            </a:r>
            <a:endParaRPr/>
          </a:p>
        </p:txBody>
      </p:sp>
      <p:pic>
        <p:nvPicPr>
          <p:cNvPr id="170" name="Google Shape;170;p18"/>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171" name="Google Shape;171;p18" descr="Freccia: leggera curva contorno"/>
          <p:cNvPicPr preferRelativeResize="0"/>
          <p:nvPr/>
        </p:nvPicPr>
        <p:blipFill rotWithShape="1">
          <a:blip r:embed="rId4">
            <a:alphaModFix/>
          </a:blip>
          <a:srcRect/>
          <a:stretch/>
        </p:blipFill>
        <p:spPr>
          <a:xfrm>
            <a:off x="7750708" y="3064119"/>
            <a:ext cx="914400" cy="914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9"/>
          <p:cNvSpPr txBox="1">
            <a:spLocks noGrp="1"/>
          </p:cNvSpPr>
          <p:nvPr>
            <p:ph type="body" idx="1"/>
          </p:nvPr>
        </p:nvSpPr>
        <p:spPr>
          <a:xfrm>
            <a:off x="311700" y="1531765"/>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a:solidFill>
                  <a:schemeClr val="dk1"/>
                </a:solidFill>
                <a:latin typeface="Calibri"/>
                <a:ea typeface="Calibri"/>
                <a:cs typeface="Calibri"/>
                <a:sym typeface="Calibri"/>
              </a:rPr>
              <a:t>1) Writing and Communication</a:t>
            </a:r>
            <a:endParaRPr/>
          </a:p>
          <a:p>
            <a:pPr marL="114300" lvl="0" indent="0" algn="just" rtl="0">
              <a:lnSpc>
                <a:spcPct val="100000"/>
              </a:lnSpc>
              <a:spcBef>
                <a:spcPts val="0"/>
              </a:spcBef>
              <a:spcAft>
                <a:spcPts val="0"/>
              </a:spcAft>
              <a:buSzPts val="1800"/>
              <a:buNone/>
            </a:pPr>
            <a:r>
              <a:rPr lang="en-US" sz="2000" b="0" i="0">
                <a:solidFill>
                  <a:schemeClr val="dk1"/>
                </a:solidFill>
                <a:latin typeface="Calibri"/>
                <a:ea typeface="Calibri"/>
                <a:cs typeface="Calibri"/>
                <a:sym typeface="Calibri"/>
              </a:rPr>
              <a:t>Clear, attention-grabbing communication is essential for any marketing role, whether you’re tasked with crafting email promotions or reporting performance metrics to other stakeholders. By expanding your proficiency in writing and communication, you can </a:t>
            </a:r>
            <a:r>
              <a:rPr lang="en-US" sz="2000" b="1" i="0">
                <a:solidFill>
                  <a:schemeClr val="dk1"/>
                </a:solidFill>
                <a:latin typeface="Calibri"/>
                <a:ea typeface="Calibri"/>
                <a:cs typeface="Calibri"/>
                <a:sym typeface="Calibri"/>
              </a:rPr>
              <a:t>consistently engage fans and viewers with powerful, exciting messages</a:t>
            </a:r>
            <a:r>
              <a:rPr lang="en-US" sz="2000" b="0" i="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pic>
        <p:nvPicPr>
          <p:cNvPr id="177" name="Google Shape;177;p19"/>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aphicFrame>
        <p:nvGraphicFramePr>
          <p:cNvPr id="63" name="Google Shape;63;p2"/>
          <p:cNvGraphicFramePr/>
          <p:nvPr>
            <p:extLst>
              <p:ext uri="{D42A27DB-BD31-4B8C-83A1-F6EECF244321}">
                <p14:modId xmlns:p14="http://schemas.microsoft.com/office/powerpoint/2010/main" val="3170844545"/>
              </p:ext>
            </p:extLst>
          </p:nvPr>
        </p:nvGraphicFramePr>
        <p:xfrm>
          <a:off x="952500" y="1047750"/>
          <a:ext cx="7239000" cy="2773470"/>
        </p:xfrm>
        <a:graphic>
          <a:graphicData uri="http://schemas.openxmlformats.org/drawingml/2006/table">
            <a:tbl>
              <a:tblPr>
                <a:noFill/>
                <a:tableStyleId>{F6CBC1EC-5FF8-4F7A-8970-41D6AB52A678}</a:tableStyleId>
              </a:tblPr>
              <a:tblGrid>
                <a:gridCol w="1815375">
                  <a:extLst>
                    <a:ext uri="{9D8B030D-6E8A-4147-A177-3AD203B41FA5}">
                      <a16:colId xmlns:a16="http://schemas.microsoft.com/office/drawing/2014/main" val="20000"/>
                    </a:ext>
                  </a:extLst>
                </a:gridCol>
                <a:gridCol w="5423625">
                  <a:extLst>
                    <a:ext uri="{9D8B030D-6E8A-4147-A177-3AD203B41FA5}">
                      <a16:colId xmlns:a16="http://schemas.microsoft.com/office/drawing/2014/main" val="20001"/>
                    </a:ext>
                  </a:extLst>
                </a:gridCol>
              </a:tblGrid>
              <a:tr h="381000">
                <a:tc gridSpan="2">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Module 3: </a:t>
                      </a:r>
                      <a:r>
                        <a:rPr lang="en-US" sz="1400" i="1" u="none" strike="noStrike" cap="none" dirty="0"/>
                        <a:t>Digital Skills for Marketing Managers</a:t>
                      </a:r>
                      <a:endParaRPr sz="1400" i="1" u="none" strike="noStrike" cap="none" dirty="0"/>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Unit 1</a:t>
                      </a:r>
                      <a:endParaRPr sz="1400" b="1" u="none" strike="noStrike" cap="none"/>
                    </a:p>
                  </a:txBody>
                  <a:tcPr marL="91425" marR="91425" marT="91425" marB="91425">
                    <a:solidFill>
                      <a:srgbClr val="F4CC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Basic digital skills in sport</a:t>
                      </a:r>
                      <a:endParaRPr sz="1400" u="none" strike="noStrike" cap="none"/>
                    </a:p>
                  </a:txBody>
                  <a:tcPr marL="91425" marR="91425" marT="91425" marB="91425">
                    <a:solidFill>
                      <a:srgbClr val="F4CCCC"/>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Topic 1</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chemeClr val="dk1"/>
                          </a:solidFill>
                        </a:rPr>
                        <a:t>The importance of digital skills</a:t>
                      </a: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chemeClr val="dk1"/>
                          </a:solidFill>
                        </a:rPr>
                        <a:t>Topic 2</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chemeClr val="dk1"/>
                          </a:solidFill>
                        </a:rPr>
                        <a:t>Digital and marketing skills</a:t>
                      </a:r>
                      <a:endParaRPr sz="14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chemeClr val="dk1"/>
                          </a:solidFill>
                        </a:rPr>
                        <a:t>Topic 3</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chemeClr val="dk1"/>
                          </a:solidFill>
                        </a:rPr>
                        <a:t>Digital and marketing skills in sport field</a:t>
                      </a:r>
                      <a:endParaRPr sz="1400" u="none" strike="noStrike" cap="none"/>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t>Topic 4</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t>Video</a:t>
                      </a:r>
                      <a:endParaRPr sz="1400" u="none" strike="noStrike" cap="none"/>
                    </a:p>
                  </a:txBody>
                  <a:tcPr marL="91425" marR="91425" marT="91425" marB="91425"/>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chemeClr val="dk1"/>
                          </a:solidFill>
                        </a:rPr>
                        <a:t>Learning activity</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dirty="0">
                          <a:solidFill>
                            <a:schemeClr val="dk1"/>
                          </a:solidFill>
                        </a:rPr>
                        <a:t>Sport marketing strategies</a:t>
                      </a:r>
                      <a:endParaRPr sz="1400" u="none" strike="noStrike" cap="none" dirty="0"/>
                    </a:p>
                  </a:txBody>
                  <a:tcPr marL="91425" marR="91425" marT="91425" marB="91425"/>
                </a:tc>
                <a:extLst>
                  <a:ext uri="{0D108BD9-81ED-4DB2-BD59-A6C34878D82A}">
                    <a16:rowId xmlns:a16="http://schemas.microsoft.com/office/drawing/2014/main" val="10006"/>
                  </a:ext>
                </a:extLst>
              </a:tr>
            </a:tbl>
          </a:graphicData>
        </a:graphic>
      </p:graphicFrame>
      <p:pic>
        <p:nvPicPr>
          <p:cNvPr id="64" name="Google Shape;64;p2"/>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0"/>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183" name="Google Shape;183;p20"/>
          <p:cNvSpPr txBox="1">
            <a:spLocks noGrp="1"/>
          </p:cNvSpPr>
          <p:nvPr>
            <p:ph type="body" idx="1"/>
          </p:nvPr>
        </p:nvSpPr>
        <p:spPr>
          <a:xfrm>
            <a:off x="311700" y="646316"/>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Focus on developing essential </a:t>
            </a:r>
            <a:r>
              <a:rPr lang="en-US" sz="2000" b="1">
                <a:solidFill>
                  <a:schemeClr val="dk1"/>
                </a:solidFill>
                <a:latin typeface="Calibri"/>
                <a:ea typeface="Calibri"/>
                <a:cs typeface="Calibri"/>
                <a:sym typeface="Calibri"/>
              </a:rPr>
              <a:t>communications skills </a:t>
            </a:r>
            <a:r>
              <a:rPr lang="en-US" sz="2000">
                <a:solidFill>
                  <a:schemeClr val="dk1"/>
                </a:solidFill>
                <a:latin typeface="Calibri"/>
                <a:ea typeface="Calibri"/>
                <a:cs typeface="Calibri"/>
                <a:sym typeface="Calibri"/>
              </a:rPr>
              <a:t>like the ability to:</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Adjust to the demands of a variety of channels, including online media, print, TV and radio.</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Establish your authority by presenting accurate information and using reliable sources.</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Identify your audience’s interests so you can shift your focus and tone accordingly.</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Present a compelling, focused idea in every piece of writing or presentation.</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Incorporate visuals that illuminate and expand upon your central points.</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Proofread carefully to catch errors in grammar or sentence structure.</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Maintain an active voice in your writing.</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Choose clear, evocative language.</a:t>
            </a:r>
            <a:endParaRPr/>
          </a:p>
          <a:p>
            <a:pPr marL="114300" lvl="0" indent="0" algn="just" rtl="0">
              <a:lnSpc>
                <a:spcPct val="100000"/>
              </a:lnSpc>
              <a:spcBef>
                <a:spcPts val="0"/>
              </a:spcBef>
              <a:spcAft>
                <a:spcPts val="0"/>
              </a:spcAft>
              <a:buSzPts val="1800"/>
              <a:buNone/>
            </a:pPr>
            <a:endParaRPr>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1"/>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189" name="Google Shape;189;p21"/>
          <p:cNvSpPr txBox="1">
            <a:spLocks noGrp="1"/>
          </p:cNvSpPr>
          <p:nvPr>
            <p:ph type="body" idx="1"/>
          </p:nvPr>
        </p:nvSpPr>
        <p:spPr>
          <a:xfrm>
            <a:off x="311700" y="633438"/>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a:solidFill>
                  <a:schemeClr val="dk1"/>
                </a:solidFill>
                <a:latin typeface="Calibri"/>
                <a:ea typeface="Calibri"/>
                <a:cs typeface="Calibri"/>
                <a:sym typeface="Calibri"/>
              </a:rPr>
              <a:t>2) Analytical Mindset</a:t>
            </a:r>
            <a:endParaRPr/>
          </a:p>
          <a:p>
            <a:pPr marL="114300" lvl="0" indent="0" algn="just" rtl="0">
              <a:lnSpc>
                <a:spcPct val="100000"/>
              </a:lnSpc>
              <a:spcBef>
                <a:spcPts val="0"/>
              </a:spcBef>
              <a:spcAft>
                <a:spcPts val="0"/>
              </a:spcAft>
              <a:buSzPts val="1800"/>
              <a:buNone/>
            </a:pPr>
            <a:r>
              <a:rPr lang="en-US" sz="2000" b="0" i="0">
                <a:solidFill>
                  <a:schemeClr val="dk1"/>
                </a:solidFill>
                <a:latin typeface="Calibri"/>
                <a:ea typeface="Calibri"/>
                <a:cs typeface="Calibri"/>
                <a:sym typeface="Calibri"/>
              </a:rPr>
              <a:t>An analytical mindset makes it possible to find insights that </a:t>
            </a:r>
            <a:r>
              <a:rPr lang="en-US" sz="2000" b="1" i="0">
                <a:solidFill>
                  <a:schemeClr val="dk1"/>
                </a:solidFill>
                <a:latin typeface="Calibri"/>
                <a:ea typeface="Calibri"/>
                <a:cs typeface="Calibri"/>
                <a:sym typeface="Calibri"/>
              </a:rPr>
              <a:t>guide better choices in content creation, media placements and targeting future online campaigns</a:t>
            </a:r>
            <a:r>
              <a:rPr lang="en-US" sz="2000" b="0" i="0">
                <a:solidFill>
                  <a:schemeClr val="dk1"/>
                </a:solidFill>
                <a:latin typeface="Calibri"/>
                <a:ea typeface="Calibri"/>
                <a:cs typeface="Calibri"/>
                <a:sym typeface="Calibri"/>
              </a:rPr>
              <a:t> to better reach your fans.</a:t>
            </a:r>
            <a:endParaRPr/>
          </a:p>
          <a:p>
            <a:pPr marL="114300" lvl="0" indent="0" algn="just" rtl="0">
              <a:lnSpc>
                <a:spcPct val="100000"/>
              </a:lnSpc>
              <a:spcBef>
                <a:spcPts val="0"/>
              </a:spcBef>
              <a:spcAft>
                <a:spcPts val="0"/>
              </a:spcAft>
              <a:buSzPts val="1800"/>
              <a:buNone/>
            </a:pPr>
            <a:endParaRPr sz="2000" b="0" i="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800"/>
              <a:buNone/>
            </a:pPr>
            <a:r>
              <a:rPr lang="en-US" sz="2000" i="1">
                <a:solidFill>
                  <a:srgbClr val="000000"/>
                </a:solidFill>
                <a:latin typeface="Calibri"/>
                <a:ea typeface="Calibri"/>
                <a:cs typeface="Calibri"/>
                <a:sym typeface="Calibri"/>
              </a:rPr>
              <a:t>3) Time and Task Management</a:t>
            </a:r>
            <a:endParaRPr/>
          </a:p>
          <a:p>
            <a:pPr marL="114300" lvl="0" indent="0" algn="just" rtl="0">
              <a:lnSpc>
                <a:spcPct val="100000"/>
              </a:lnSpc>
              <a:spcBef>
                <a:spcPts val="0"/>
              </a:spcBef>
              <a:spcAft>
                <a:spcPts val="0"/>
              </a:spcAft>
              <a:buSzPts val="1800"/>
              <a:buNone/>
            </a:pPr>
            <a:r>
              <a:rPr lang="en-US" sz="2000" b="1">
                <a:solidFill>
                  <a:schemeClr val="dk1"/>
                </a:solidFill>
                <a:latin typeface="Calibri"/>
                <a:ea typeface="Calibri"/>
                <a:cs typeface="Calibri"/>
                <a:sym typeface="Calibri"/>
              </a:rPr>
              <a:t>Sports managers often need to keep track of many different moving parts</a:t>
            </a:r>
            <a:r>
              <a:rPr lang="en-US" sz="2000">
                <a:solidFill>
                  <a:schemeClr val="dk1"/>
                </a:solidFill>
                <a:latin typeface="Calibri"/>
                <a:ea typeface="Calibri"/>
                <a:cs typeface="Calibri"/>
                <a:sym typeface="Calibri"/>
              </a:rPr>
              <a:t>. Not only they have to manage the team, but they may be responsible also for managing the communications from franchises and individual athletes while also supervising ad campaigns across multiple channels. To succeed in this field, you must stay on </a:t>
            </a:r>
            <a:r>
              <a:rPr lang="en-US" sz="2000" b="1">
                <a:solidFill>
                  <a:schemeClr val="dk1"/>
                </a:solidFill>
                <a:latin typeface="Calibri"/>
                <a:ea typeface="Calibri"/>
                <a:cs typeface="Calibri"/>
                <a:sym typeface="Calibri"/>
              </a:rPr>
              <a:t>schedule</a:t>
            </a:r>
            <a:r>
              <a:rPr lang="en-US" sz="2000">
                <a:solidFill>
                  <a:schemeClr val="dk1"/>
                </a:solidFill>
                <a:latin typeface="Calibri"/>
                <a:ea typeface="Calibri"/>
                <a:cs typeface="Calibri"/>
                <a:sym typeface="Calibri"/>
              </a:rPr>
              <a:t> and do your part to </a:t>
            </a:r>
            <a:r>
              <a:rPr lang="en-US" sz="2000" b="1">
                <a:solidFill>
                  <a:schemeClr val="dk1"/>
                </a:solidFill>
                <a:latin typeface="Calibri"/>
                <a:ea typeface="Calibri"/>
                <a:cs typeface="Calibri"/>
                <a:sym typeface="Calibri"/>
              </a:rPr>
              <a:t>keep your team organized</a:t>
            </a:r>
            <a:r>
              <a:rPr lang="en-US" sz="2000">
                <a:solidFill>
                  <a:schemeClr val="dk1"/>
                </a:solidFill>
                <a:latin typeface="Calibri"/>
                <a:ea typeface="Calibri"/>
                <a:cs typeface="Calibri"/>
                <a:sym typeface="Calibri"/>
              </a:rPr>
              <a:t>.</a:t>
            </a:r>
            <a:endParaRPr/>
          </a:p>
          <a:p>
            <a:pPr marL="114300" lvl="0" indent="0" algn="just" rtl="0">
              <a:lnSpc>
                <a:spcPct val="100000"/>
              </a:lnSpc>
              <a:spcBef>
                <a:spcPts val="0"/>
              </a:spcBef>
              <a:spcAft>
                <a:spcPts val="0"/>
              </a:spcAft>
              <a:buSzPts val="1800"/>
              <a:buNone/>
            </a:pPr>
            <a:endParaRPr sz="2000" b="0" i="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800"/>
              <a:buNone/>
            </a:pPr>
            <a:endParaRPr sz="20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2"/>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195" name="Google Shape;195;p22" descr="Immagine che contiene tavolo, tazza, caffè, interni&#10;&#10;Descrizione generata automaticamente"/>
          <p:cNvPicPr preferRelativeResize="0"/>
          <p:nvPr/>
        </p:nvPicPr>
        <p:blipFill rotWithShape="1">
          <a:blip r:embed="rId4">
            <a:alphaModFix/>
          </a:blip>
          <a:srcRect/>
          <a:stretch/>
        </p:blipFill>
        <p:spPr>
          <a:xfrm>
            <a:off x="386600" y="1599504"/>
            <a:ext cx="3425547" cy="2322521"/>
          </a:xfrm>
          <a:prstGeom prst="rect">
            <a:avLst/>
          </a:prstGeom>
          <a:noFill/>
          <a:ln>
            <a:noFill/>
          </a:ln>
        </p:spPr>
      </p:pic>
      <p:sp>
        <p:nvSpPr>
          <p:cNvPr id="196" name="Google Shape;196;p22"/>
          <p:cNvSpPr txBox="1">
            <a:spLocks noGrp="1"/>
          </p:cNvSpPr>
          <p:nvPr>
            <p:ph type="body" idx="1"/>
          </p:nvPr>
        </p:nvSpPr>
        <p:spPr>
          <a:xfrm>
            <a:off x="3981712" y="165710"/>
            <a:ext cx="4427959"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15000"/>
              </a:lnSpc>
              <a:spcBef>
                <a:spcPts val="0"/>
              </a:spcBef>
              <a:spcAft>
                <a:spcPts val="0"/>
              </a:spcAft>
              <a:buSzPts val="1800"/>
              <a:buNone/>
            </a:pPr>
            <a:r>
              <a:rPr lang="en-US" sz="2000">
                <a:solidFill>
                  <a:schemeClr val="dk1"/>
                </a:solidFill>
                <a:latin typeface="Calibri"/>
                <a:ea typeface="Calibri"/>
                <a:cs typeface="Calibri"/>
                <a:sym typeface="Calibri"/>
              </a:rPr>
              <a:t>How to optimize and manage your time:</a:t>
            </a:r>
            <a:endParaRPr sz="2000" b="0" i="0">
              <a:solidFill>
                <a:srgbClr val="4F4942"/>
              </a:solidFill>
              <a:latin typeface="Arial"/>
              <a:ea typeface="Arial"/>
              <a:cs typeface="Arial"/>
              <a:sym typeface="Arial"/>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Plan your days, specifying the hours you will spend on tasks like replying to emails, managing social media and meeting with team members.</a:t>
            </a:r>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Familiarize yourself with a range of digital tools so you can assign and complete tasks as efficiently as possible (we will see some of those later).</a:t>
            </a:r>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Collaborate with others and delegate responsibilities as necessary.</a:t>
            </a:r>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Know your limits and set priorities.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3"/>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202" name="Google Shape;202;p23"/>
          <p:cNvSpPr txBox="1">
            <a:spLocks noGrp="1"/>
          </p:cNvSpPr>
          <p:nvPr>
            <p:ph type="body" idx="1"/>
          </p:nvPr>
        </p:nvSpPr>
        <p:spPr>
          <a:xfrm>
            <a:off x="311700" y="478891"/>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a:solidFill>
                  <a:schemeClr val="dk1"/>
                </a:solidFill>
                <a:latin typeface="Calibri"/>
                <a:ea typeface="Calibri"/>
                <a:cs typeface="Calibri"/>
                <a:sym typeface="Calibri"/>
              </a:rPr>
              <a:t>4) Scope and Perspective</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Sport marketers should be ready to narrow their focus down to a rising player, appealing product or upcoming event, while also maintaining a cohesive story over various media channels. </a:t>
            </a:r>
            <a:r>
              <a:rPr lang="en-US" sz="2000" b="1">
                <a:solidFill>
                  <a:schemeClr val="dk1"/>
                </a:solidFill>
                <a:latin typeface="Calibri"/>
                <a:ea typeface="Calibri"/>
                <a:cs typeface="Calibri"/>
                <a:sym typeface="Calibri"/>
              </a:rPr>
              <a:t>Multi-channel marketing techniques enable franchises to deploy large-scale campaigns and extremely tailored media alike</a:t>
            </a:r>
            <a:r>
              <a:rPr lang="en-US" sz="2000">
                <a:solidFill>
                  <a:schemeClr val="dk1"/>
                </a:solidFill>
                <a:latin typeface="Calibri"/>
                <a:ea typeface="Calibri"/>
                <a:cs typeface="Calibri"/>
                <a:sym typeface="Calibri"/>
              </a:rPr>
              <a:t>.</a:t>
            </a:r>
            <a:endParaRPr/>
          </a:p>
          <a:p>
            <a:pPr marL="114300" lvl="0" indent="0" algn="just" rtl="0">
              <a:lnSpc>
                <a:spcPct val="100000"/>
              </a:lnSpc>
              <a:spcBef>
                <a:spcPts val="0"/>
              </a:spcBef>
              <a:spcAft>
                <a:spcPts val="0"/>
              </a:spcAft>
              <a:buSzPts val="1800"/>
              <a:buNone/>
            </a:pPr>
            <a:endParaRPr>
              <a:latin typeface="Arial"/>
              <a:ea typeface="Arial"/>
              <a:cs typeface="Arial"/>
              <a:sym typeface="Arial"/>
            </a:endParaRPr>
          </a:p>
          <a:p>
            <a:pPr marL="114300" lvl="0" indent="0" algn="just" rtl="0">
              <a:lnSpc>
                <a:spcPct val="100000"/>
              </a:lnSpc>
              <a:spcBef>
                <a:spcPts val="0"/>
              </a:spcBef>
              <a:spcAft>
                <a:spcPts val="0"/>
              </a:spcAft>
              <a:buSzPts val="1800"/>
              <a:buNone/>
            </a:pPr>
            <a:r>
              <a:rPr lang="en-US" i="1">
                <a:solidFill>
                  <a:srgbClr val="000000"/>
                </a:solidFill>
                <a:latin typeface="Arial"/>
                <a:ea typeface="Arial"/>
                <a:cs typeface="Arial"/>
                <a:sym typeface="Arial"/>
              </a:rPr>
              <a:t>5) Flexibility and Creativity</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To help your team grow, you must keep up with the latest strategies in search engine optimization, visual composition, social media management, customer relationship management and contract negotiation, in addition to understanding the trends that affect the sports industry as a whole. This means to be flexible and creative.</a:t>
            </a:r>
            <a:endParaRPr>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4"/>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208" name="Google Shape;208;p24"/>
          <p:cNvPicPr preferRelativeResize="0"/>
          <p:nvPr/>
        </p:nvPicPr>
        <p:blipFill rotWithShape="1">
          <a:blip r:embed="rId4">
            <a:alphaModFix/>
          </a:blip>
          <a:srcRect/>
          <a:stretch/>
        </p:blipFill>
        <p:spPr>
          <a:xfrm>
            <a:off x="2908921" y="359728"/>
            <a:ext cx="3326153" cy="2212022"/>
          </a:xfrm>
          <a:prstGeom prst="rect">
            <a:avLst/>
          </a:prstGeom>
          <a:noFill/>
          <a:ln>
            <a:noFill/>
          </a:ln>
        </p:spPr>
      </p:pic>
      <p:sp>
        <p:nvSpPr>
          <p:cNvPr id="209" name="Google Shape;209;p24"/>
          <p:cNvSpPr txBox="1">
            <a:spLocks noGrp="1"/>
          </p:cNvSpPr>
          <p:nvPr>
            <p:ph type="body" idx="1"/>
          </p:nvPr>
        </p:nvSpPr>
        <p:spPr>
          <a:xfrm>
            <a:off x="311698" y="2735923"/>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a:solidFill>
                  <a:schemeClr val="dk1"/>
                </a:solidFill>
                <a:latin typeface="Calibri"/>
                <a:ea typeface="Calibri"/>
                <a:cs typeface="Calibri"/>
                <a:sym typeface="Calibri"/>
              </a:rPr>
              <a:t>By nurturing your creativity, you’ll be ready to turn these challenges into fresh and exciting campaigns</a:t>
            </a:r>
            <a:r>
              <a:rPr lang="en-US" sz="2000">
                <a:solidFill>
                  <a:schemeClr val="dk1"/>
                </a:solidFill>
                <a:latin typeface="Calibri"/>
                <a:ea typeface="Calibri"/>
                <a:cs typeface="Calibri"/>
                <a:sym typeface="Calibri"/>
              </a:rPr>
              <a:t>. New technology and techniques mean you’ll have the chance to experiment with approaches to engaging your audience and refresh messages that have grown stale. Meanwhile, </a:t>
            </a:r>
            <a:r>
              <a:rPr lang="en-US" sz="2000" b="1">
                <a:solidFill>
                  <a:schemeClr val="dk1"/>
                </a:solidFill>
                <a:latin typeface="Calibri"/>
                <a:ea typeface="Calibri"/>
                <a:cs typeface="Calibri"/>
                <a:sym typeface="Calibri"/>
              </a:rPr>
              <a:t>staying flexible allows you to adjust your priorities when new opportunities emerge </a:t>
            </a:r>
            <a:r>
              <a:rPr lang="en-US" sz="2000">
                <a:solidFill>
                  <a:schemeClr val="dk1"/>
                </a:solidFill>
                <a:latin typeface="Calibri"/>
                <a:ea typeface="Calibri"/>
                <a:cs typeface="Calibri"/>
                <a:sym typeface="Calibri"/>
              </a:rPr>
              <a:t>or your organization changes its strategic direction.</a:t>
            </a:r>
            <a:endParaRPr/>
          </a:p>
          <a:p>
            <a:pPr marL="114300" lvl="0" indent="0" algn="l" rtl="0">
              <a:lnSpc>
                <a:spcPct val="100000"/>
              </a:lnSpc>
              <a:spcBef>
                <a:spcPts val="0"/>
              </a:spcBef>
              <a:spcAft>
                <a:spcPts val="0"/>
              </a:spcAft>
              <a:buSzPts val="1800"/>
              <a:buNone/>
            </a:pPr>
            <a:endParaRPr sz="2000" b="0" i="0">
              <a:solidFill>
                <a:srgbClr val="4F4942"/>
              </a:solidFill>
              <a:latin typeface="Calibri"/>
              <a:ea typeface="Calibri"/>
              <a:cs typeface="Calibri"/>
              <a:sym typeface="Calibri"/>
            </a:endParaRPr>
          </a:p>
          <a:p>
            <a:pPr marL="114300" lvl="0" indent="0" algn="l" rtl="0">
              <a:lnSpc>
                <a:spcPct val="100000"/>
              </a:lnSpc>
              <a:spcBef>
                <a:spcPts val="0"/>
              </a:spcBef>
              <a:spcAft>
                <a:spcPts val="0"/>
              </a:spcAft>
              <a:buSzPts val="1800"/>
              <a:buNone/>
            </a:pPr>
            <a:endParaRPr sz="2000" b="0" i="0">
              <a:solidFill>
                <a:srgbClr val="4F4942"/>
              </a:solidFill>
              <a:latin typeface="Calibri"/>
              <a:ea typeface="Calibri"/>
              <a:cs typeface="Calibri"/>
              <a:sym typeface="Calibri"/>
            </a:endParaRPr>
          </a:p>
          <a:p>
            <a:pPr marL="114300" lvl="0" indent="0" algn="l" rtl="0">
              <a:lnSpc>
                <a:spcPct val="100000"/>
              </a:lnSpc>
              <a:spcBef>
                <a:spcPts val="0"/>
              </a:spcBef>
              <a:spcAft>
                <a:spcPts val="0"/>
              </a:spcAft>
              <a:buSzPts val="1800"/>
              <a:buNone/>
            </a:pPr>
            <a:endParaRPr sz="20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body" idx="1"/>
          </p:nvPr>
        </p:nvSpPr>
        <p:spPr>
          <a:xfrm>
            <a:off x="311700" y="1158730"/>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sz="1400" b="0" i="0">
              <a:latin typeface="Roboto"/>
              <a:ea typeface="Roboto"/>
              <a:cs typeface="Roboto"/>
              <a:sym typeface="Roboto"/>
            </a:endParaRPr>
          </a:p>
          <a:p>
            <a:pPr marL="114300" lvl="0" indent="0" algn="l" rtl="0">
              <a:lnSpc>
                <a:spcPct val="115000"/>
              </a:lnSpc>
              <a:spcBef>
                <a:spcPts val="0"/>
              </a:spcBef>
              <a:spcAft>
                <a:spcPts val="0"/>
              </a:spcAft>
              <a:buSzPts val="1800"/>
              <a:buNone/>
            </a:pPr>
            <a:endParaRPr sz="140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a:latin typeface="Roboto"/>
              <a:ea typeface="Roboto"/>
              <a:cs typeface="Roboto"/>
              <a:sym typeface="Roboto"/>
            </a:endParaRPr>
          </a:p>
          <a:p>
            <a:pPr marL="114300" lvl="0" indent="0" algn="l" rtl="0">
              <a:lnSpc>
                <a:spcPct val="115000"/>
              </a:lnSpc>
              <a:spcBef>
                <a:spcPts val="0"/>
              </a:spcBef>
              <a:spcAft>
                <a:spcPts val="0"/>
              </a:spcAft>
              <a:buSzPts val="1800"/>
              <a:buNone/>
            </a:pPr>
            <a:endParaRPr sz="140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a:latin typeface="Roboto"/>
              <a:ea typeface="Roboto"/>
              <a:cs typeface="Roboto"/>
              <a:sym typeface="Roboto"/>
            </a:endParaRPr>
          </a:p>
          <a:p>
            <a:pPr marL="114300" lvl="0" indent="0" algn="l" rtl="0">
              <a:lnSpc>
                <a:spcPct val="115000"/>
              </a:lnSpc>
              <a:spcBef>
                <a:spcPts val="0"/>
              </a:spcBef>
              <a:spcAft>
                <a:spcPts val="0"/>
              </a:spcAft>
              <a:buSzPts val="1800"/>
              <a:buNone/>
            </a:pPr>
            <a:endParaRPr sz="140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a:latin typeface="Roboto"/>
              <a:ea typeface="Roboto"/>
              <a:cs typeface="Roboto"/>
              <a:sym typeface="Roboto"/>
            </a:endParaRPr>
          </a:p>
          <a:p>
            <a:pPr marL="114300" lvl="0" indent="0" algn="l" rtl="0">
              <a:lnSpc>
                <a:spcPct val="115000"/>
              </a:lnSpc>
              <a:spcBef>
                <a:spcPts val="0"/>
              </a:spcBef>
              <a:spcAft>
                <a:spcPts val="0"/>
              </a:spcAft>
              <a:buSzPts val="1800"/>
              <a:buNone/>
            </a:pPr>
            <a:endParaRPr sz="140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a:latin typeface="Roboto"/>
              <a:ea typeface="Roboto"/>
              <a:cs typeface="Roboto"/>
              <a:sym typeface="Roboto"/>
            </a:endParaRPr>
          </a:p>
          <a:p>
            <a:pPr marL="114300" lvl="0" indent="0" algn="l" rtl="0">
              <a:lnSpc>
                <a:spcPct val="115000"/>
              </a:lnSpc>
              <a:spcBef>
                <a:spcPts val="0"/>
              </a:spcBef>
              <a:spcAft>
                <a:spcPts val="0"/>
              </a:spcAft>
              <a:buSzPts val="1800"/>
              <a:buNone/>
            </a:pPr>
            <a:endParaRPr sz="140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a:latin typeface="Roboto"/>
              <a:ea typeface="Roboto"/>
              <a:cs typeface="Roboto"/>
              <a:sym typeface="Roboto"/>
            </a:endParaRPr>
          </a:p>
          <a:p>
            <a:pPr marL="114300" lvl="0" indent="0" algn="ctr" rtl="0">
              <a:lnSpc>
                <a:spcPct val="115000"/>
              </a:lnSpc>
              <a:spcBef>
                <a:spcPts val="0"/>
              </a:spcBef>
              <a:spcAft>
                <a:spcPts val="0"/>
              </a:spcAft>
              <a:buSzPts val="1800"/>
              <a:buNone/>
            </a:pPr>
            <a:r>
              <a:rPr lang="en-US" sz="1400" b="1" i="0">
                <a:latin typeface="Roboto"/>
                <a:ea typeface="Roboto"/>
                <a:cs typeface="Roboto"/>
                <a:sym typeface="Roboto"/>
              </a:rPr>
              <a:t>Sport marketing lessons</a:t>
            </a:r>
            <a:endParaRPr sz="1400" b="1" u="sng"/>
          </a:p>
          <a:p>
            <a:pPr marL="114300" lvl="0" indent="0" algn="ctr" rtl="0">
              <a:lnSpc>
                <a:spcPct val="115000"/>
              </a:lnSpc>
              <a:spcBef>
                <a:spcPts val="0"/>
              </a:spcBef>
              <a:spcAft>
                <a:spcPts val="0"/>
              </a:spcAft>
              <a:buSzPts val="1800"/>
              <a:buNone/>
            </a:pPr>
            <a:r>
              <a:rPr lang="en-US" sz="1400" u="sng">
                <a:solidFill>
                  <a:srgbClr val="00B0F0"/>
                </a:solidFill>
              </a:rPr>
              <a:t>https://www.youtube.com/watch?v=PCdLeBdQskk</a:t>
            </a:r>
            <a:endParaRPr/>
          </a:p>
        </p:txBody>
      </p:sp>
      <p:pic>
        <p:nvPicPr>
          <p:cNvPr id="215" name="Google Shape;215;p25"/>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216" name="Google Shape;216;p25" descr="Immagine che contiene testo&#10;&#10;Descrizione generata automaticamente"/>
          <p:cNvPicPr preferRelativeResize="0"/>
          <p:nvPr/>
        </p:nvPicPr>
        <p:blipFill rotWithShape="1">
          <a:blip r:embed="rId4">
            <a:alphaModFix/>
          </a:blip>
          <a:srcRect/>
          <a:stretch/>
        </p:blipFill>
        <p:spPr>
          <a:xfrm>
            <a:off x="2511380" y="957783"/>
            <a:ext cx="4489445" cy="2632157"/>
          </a:xfrm>
          <a:prstGeom prst="rect">
            <a:avLst/>
          </a:prstGeom>
          <a:noFill/>
          <a:ln>
            <a:noFill/>
          </a:ln>
        </p:spPr>
      </p:pic>
      <p:sp>
        <p:nvSpPr>
          <p:cNvPr id="217" name="Google Shape;217;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a:t>Topic 4: Video</a:t>
            </a:r>
            <a:br>
              <a:rPr lang="en-US" sz="2400"/>
            </a:br>
            <a:br>
              <a:rPr lang="en-US" sz="2400"/>
            </a:b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title"/>
          </p:nvPr>
        </p:nvSpPr>
        <p:spPr>
          <a:xfrm>
            <a:off x="652904" y="478891"/>
            <a:ext cx="7533313"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Learning Activity 1: Sport Marketing Strategies</a:t>
            </a:r>
            <a:br>
              <a:rPr lang="en-US"/>
            </a:br>
            <a:br>
              <a:rPr lang="en-US"/>
            </a:br>
            <a:endParaRPr/>
          </a:p>
        </p:txBody>
      </p:sp>
      <p:graphicFrame>
        <p:nvGraphicFramePr>
          <p:cNvPr id="223" name="Google Shape;223;p26"/>
          <p:cNvGraphicFramePr/>
          <p:nvPr/>
        </p:nvGraphicFramePr>
        <p:xfrm>
          <a:off x="875763" y="1218741"/>
          <a:ext cx="7310450" cy="3445850"/>
        </p:xfrm>
        <a:graphic>
          <a:graphicData uri="http://schemas.openxmlformats.org/drawingml/2006/table">
            <a:tbl>
              <a:tblPr firstRow="1" firstCol="1" bandRow="1">
                <a:noFill/>
                <a:tableStyleId>{F6CBC1EC-5FF8-4F7A-8970-41D6AB52A678}</a:tableStyleId>
              </a:tblPr>
              <a:tblGrid>
                <a:gridCol w="1440850">
                  <a:extLst>
                    <a:ext uri="{9D8B030D-6E8A-4147-A177-3AD203B41FA5}">
                      <a16:colId xmlns:a16="http://schemas.microsoft.com/office/drawing/2014/main" val="20000"/>
                    </a:ext>
                  </a:extLst>
                </a:gridCol>
                <a:gridCol w="1725450">
                  <a:extLst>
                    <a:ext uri="{9D8B030D-6E8A-4147-A177-3AD203B41FA5}">
                      <a16:colId xmlns:a16="http://schemas.microsoft.com/office/drawing/2014/main" val="20001"/>
                    </a:ext>
                  </a:extLst>
                </a:gridCol>
                <a:gridCol w="2109775">
                  <a:extLst>
                    <a:ext uri="{9D8B030D-6E8A-4147-A177-3AD203B41FA5}">
                      <a16:colId xmlns:a16="http://schemas.microsoft.com/office/drawing/2014/main" val="20002"/>
                    </a:ext>
                  </a:extLst>
                </a:gridCol>
                <a:gridCol w="2034375">
                  <a:extLst>
                    <a:ext uri="{9D8B030D-6E8A-4147-A177-3AD203B41FA5}">
                      <a16:colId xmlns:a16="http://schemas.microsoft.com/office/drawing/2014/main" val="20003"/>
                    </a:ext>
                  </a:extLst>
                </a:gridCol>
              </a:tblGrid>
              <a:tr h="445900">
                <a:tc>
                  <a:txBody>
                    <a:bodyPr/>
                    <a:lstStyle/>
                    <a:p>
                      <a:pPr marL="0" marR="0" lvl="0" indent="0" algn="ctr" rtl="0">
                        <a:lnSpc>
                          <a:spcPct val="107000"/>
                        </a:lnSpc>
                        <a:spcBef>
                          <a:spcPts val="0"/>
                        </a:spcBef>
                        <a:spcAft>
                          <a:spcPts val="0"/>
                        </a:spcAft>
                        <a:buNone/>
                      </a:pPr>
                      <a:r>
                        <a:rPr lang="en-US" sz="1100" b="1" u="none" strike="noStrike" cap="none"/>
                        <a:t>Educational goal</a:t>
                      </a:r>
                      <a:endParaRPr sz="1100" b="1"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None/>
                      </a:pPr>
                      <a:r>
                        <a:rPr lang="en-US" sz="1100" b="1" u="none" strike="noStrike" cap="none"/>
                        <a:t>Type of activity</a:t>
                      </a:r>
                      <a:endParaRPr sz="1100" b="1"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None/>
                      </a:pPr>
                      <a:r>
                        <a:rPr lang="en-US" sz="1100" b="1" u="none" strike="noStrike" cap="none"/>
                        <a:t>Content</a:t>
                      </a:r>
                      <a:endParaRPr sz="1100" b="1"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None/>
                      </a:pPr>
                      <a:r>
                        <a:rPr lang="en-US" sz="1100" b="1" u="none" strike="noStrike" cap="none"/>
                        <a:t>Additional materials</a:t>
                      </a:r>
                      <a:endParaRPr sz="1100" b="1" u="none" strike="noStrike" cap="none">
                        <a:latin typeface="Calibri"/>
                        <a:ea typeface="Calibri"/>
                        <a:cs typeface="Calibri"/>
                        <a:sym typeface="Calibri"/>
                      </a:endParaRPr>
                    </a:p>
                  </a:txBody>
                  <a:tcPr marL="68575" marR="68575" marT="0" marB="0" anchor="ctr">
                    <a:solidFill>
                      <a:schemeClr val="accent1"/>
                    </a:solidFill>
                  </a:tcPr>
                </a:tc>
                <a:extLst>
                  <a:ext uri="{0D108BD9-81ED-4DB2-BD59-A6C34878D82A}">
                    <a16:rowId xmlns:a16="http://schemas.microsoft.com/office/drawing/2014/main" val="10000"/>
                  </a:ext>
                </a:extLst>
              </a:tr>
              <a:tr h="2999950">
                <a:tc>
                  <a:txBody>
                    <a:bodyPr/>
                    <a:lstStyle/>
                    <a:p>
                      <a:pPr marL="0" marR="0" lvl="0" indent="0" algn="ctr" rtl="0">
                        <a:lnSpc>
                          <a:spcPct val="107000"/>
                        </a:lnSpc>
                        <a:spcBef>
                          <a:spcPts val="0"/>
                        </a:spcBef>
                        <a:spcAft>
                          <a:spcPts val="0"/>
                        </a:spcAft>
                        <a:buNone/>
                      </a:pPr>
                      <a:r>
                        <a:rPr lang="en-US" sz="1100" u="none" strike="noStrike" cap="none"/>
                        <a:t>Knowledge and skills related to Sport Marketing Strategies</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100" u="none" strike="noStrike" cap="none">
                          <a:latin typeface="Arial"/>
                          <a:ea typeface="Arial"/>
                          <a:cs typeface="Arial"/>
                          <a:sym typeface="Arial"/>
                        </a:rPr>
                        <a:t>Individual exercise </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100" u="none" strike="noStrike" cap="none">
                          <a:latin typeface="Arial"/>
                          <a:ea typeface="Arial"/>
                          <a:cs typeface="Arial"/>
                          <a:sym typeface="Arial"/>
                        </a:rPr>
                        <a:t>After revising the Unit 1 and considering the digital and marketing skills for sport underlined before, imagine which could be the best sport marketing plan for your team: identify your target audience, how and where reach it, what kind of contents you want to share… and what kind of skills you need to apply to reach a good result. Please, use digital tools you know to develop the plan (Trello, Word, Excel and similar).</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100" u="none" strike="noStrike" cap="none"/>
                        <a:t> </a:t>
                      </a:r>
                      <a:endParaRPr/>
                    </a:p>
                    <a:p>
                      <a:pPr marL="0" marR="0" lvl="0" indent="0" algn="ctr" rtl="0">
                        <a:lnSpc>
                          <a:spcPct val="107000"/>
                        </a:lnSpc>
                        <a:spcBef>
                          <a:spcPts val="800"/>
                        </a:spcBef>
                        <a:spcAft>
                          <a:spcPts val="0"/>
                        </a:spcAft>
                        <a:buNone/>
                      </a:pPr>
                      <a:r>
                        <a:rPr lang="en-US" sz="1100" u="none" strike="noStrike" cap="none"/>
                        <a:t>-</a:t>
                      </a:r>
                      <a:endParaRPr sz="11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bl>
          </a:graphicData>
        </a:graphic>
      </p:graphicFrame>
      <p:pic>
        <p:nvPicPr>
          <p:cNvPr id="224" name="Google Shape;224;p26"/>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txBox="1">
            <a:spLocks noGrp="1"/>
          </p:cNvSpPr>
          <p:nvPr>
            <p:ph type="title"/>
          </p:nvPr>
        </p:nvSpPr>
        <p:spPr>
          <a:xfrm>
            <a:off x="2348619" y="2567725"/>
            <a:ext cx="4446762"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2"/>
                </a:solidFill>
              </a:rPr>
              <a:t>Unit 2: </a:t>
            </a:r>
            <a:r>
              <a:rPr lang="en-US" sz="1800">
                <a:solidFill>
                  <a:srgbClr val="48505A"/>
                </a:solidFill>
              </a:rPr>
              <a:t>TOOLS FOR PRESENTATIONS</a:t>
            </a:r>
            <a:endParaRPr sz="1800">
              <a:solidFill>
                <a:srgbClr val="48505A"/>
              </a:solidFill>
            </a:endParaRPr>
          </a:p>
          <a:p>
            <a:pPr marL="0" lvl="0" indent="0" algn="l" rtl="0">
              <a:lnSpc>
                <a:spcPct val="100000"/>
              </a:lnSpc>
              <a:spcBef>
                <a:spcPts val="1600"/>
              </a:spcBef>
              <a:spcAft>
                <a:spcPts val="0"/>
              </a:spcAft>
              <a:buSzPts val="2800"/>
              <a:buNone/>
            </a:pPr>
            <a:endParaRPr/>
          </a:p>
        </p:txBody>
      </p:sp>
      <p:pic>
        <p:nvPicPr>
          <p:cNvPr id="230" name="Google Shape;230;p27"/>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231" name="Google Shape;231;p27" descr="Programmatore (maschile) con riempimento a tinta unita"/>
          <p:cNvPicPr preferRelativeResize="0"/>
          <p:nvPr/>
        </p:nvPicPr>
        <p:blipFill rotWithShape="1">
          <a:blip r:embed="rId4">
            <a:alphaModFix/>
          </a:blip>
          <a:srcRect/>
          <a:stretch/>
        </p:blipFill>
        <p:spPr>
          <a:xfrm>
            <a:off x="3982791" y="1183246"/>
            <a:ext cx="1178417" cy="117841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8"/>
          <p:cNvSpPr txBox="1">
            <a:spLocks noGrp="1"/>
          </p:cNvSpPr>
          <p:nvPr>
            <p:ph type="title"/>
          </p:nvPr>
        </p:nvSpPr>
        <p:spPr>
          <a:xfrm>
            <a:off x="479125" y="5797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a:t>Topic 1: General overview</a:t>
            </a:r>
            <a:br>
              <a:rPr lang="en-US" sz="2400"/>
            </a:br>
            <a:endParaRPr sz="2400"/>
          </a:p>
        </p:txBody>
      </p:sp>
      <p:sp>
        <p:nvSpPr>
          <p:cNvPr id="237" name="Google Shape;237;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a:solidFill>
                  <a:srgbClr val="FF6600"/>
                </a:solidFill>
                <a:latin typeface="Calibri"/>
                <a:ea typeface="Calibri"/>
                <a:cs typeface="Calibri"/>
                <a:sym typeface="Calibri"/>
              </a:rPr>
              <a:t>What is a presentation tool?</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Any Web-based tool that enables people to post work for viewing by a community. A presentation presentation program is a digital tool: it utilizes </a:t>
            </a:r>
            <a:r>
              <a:rPr lang="en-US" sz="2000" b="1">
                <a:solidFill>
                  <a:schemeClr val="dk1"/>
                </a:solidFill>
                <a:latin typeface="Calibri"/>
                <a:ea typeface="Calibri"/>
                <a:cs typeface="Calibri"/>
                <a:sym typeface="Calibri"/>
              </a:rPr>
              <a:t>sequences of graphics, text, audio and video to accompany a spoken presentation</a:t>
            </a:r>
            <a:r>
              <a:rPr lang="en-US" sz="2000">
                <a:solidFill>
                  <a:schemeClr val="dk1"/>
                </a:solidFill>
                <a:latin typeface="Calibri"/>
                <a:ea typeface="Calibri"/>
                <a:cs typeface="Calibri"/>
                <a:sym typeface="Calibri"/>
              </a:rPr>
              <a:t>. These sequences are called “slides”.</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Presentation software across the web vary greatly in their capabilities, but they must offer at least </a:t>
            </a:r>
            <a:r>
              <a:rPr lang="en-US" sz="2000" b="1">
                <a:solidFill>
                  <a:schemeClr val="dk1"/>
                </a:solidFill>
                <a:latin typeface="Calibri"/>
                <a:ea typeface="Calibri"/>
                <a:cs typeface="Calibri"/>
                <a:sym typeface="Calibri"/>
              </a:rPr>
              <a:t>3 essential features</a:t>
            </a:r>
            <a:r>
              <a:rPr lang="en-US" sz="2000">
                <a:solidFill>
                  <a:schemeClr val="dk1"/>
                </a:solidFill>
                <a:latin typeface="Calibri"/>
                <a:ea typeface="Calibri"/>
                <a:cs typeface="Calibri"/>
                <a:sym typeface="Calibri"/>
              </a:rPr>
              <a:t>:</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1) </a:t>
            </a:r>
            <a:r>
              <a:rPr lang="en-US" sz="2000" i="1">
                <a:solidFill>
                  <a:schemeClr val="dk1"/>
                </a:solidFill>
                <a:latin typeface="Calibri"/>
                <a:ea typeface="Calibri"/>
                <a:cs typeface="Calibri"/>
                <a:sym typeface="Calibri"/>
              </a:rPr>
              <a:t>A text editor with custom formatting</a:t>
            </a:r>
            <a:r>
              <a:rPr lang="en-US" sz="2000">
                <a:solidFill>
                  <a:schemeClr val="dk1"/>
                </a:solidFill>
                <a:latin typeface="Calibri"/>
                <a:ea typeface="Calibri"/>
                <a:cs typeface="Calibri"/>
                <a:sym typeface="Calibri"/>
              </a:rPr>
              <a:t>;</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2) </a:t>
            </a:r>
            <a:r>
              <a:rPr lang="en-US" sz="2000" i="1">
                <a:solidFill>
                  <a:schemeClr val="dk1"/>
                </a:solidFill>
                <a:latin typeface="Calibri"/>
                <a:ea typeface="Calibri"/>
                <a:cs typeface="Calibri"/>
                <a:sym typeface="Calibri"/>
              </a:rPr>
              <a:t>A means of inserting, editing, and resizing digital graphic</a:t>
            </a:r>
            <a:r>
              <a:rPr lang="en-US" sz="2000">
                <a:solidFill>
                  <a:schemeClr val="dk1"/>
                </a:solidFill>
                <a:latin typeface="Calibri"/>
                <a:ea typeface="Calibri"/>
                <a:cs typeface="Calibri"/>
                <a:sym typeface="Calibri"/>
              </a:rPr>
              <a:t>;</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3) </a:t>
            </a:r>
            <a:r>
              <a:rPr lang="en-US" sz="2000" i="1">
                <a:solidFill>
                  <a:schemeClr val="dk1"/>
                </a:solidFill>
                <a:latin typeface="Calibri"/>
                <a:ea typeface="Calibri"/>
                <a:cs typeface="Calibri"/>
                <a:sym typeface="Calibri"/>
              </a:rPr>
              <a:t>A slideshow system for displaying these visuals sequentially</a:t>
            </a:r>
            <a:r>
              <a:rPr lang="en-US" sz="2000">
                <a:solidFill>
                  <a:schemeClr val="dk1"/>
                </a:solidFill>
                <a:latin typeface="Calibri"/>
                <a:ea typeface="Calibri"/>
                <a:cs typeface="Calibri"/>
                <a:sym typeface="Calibri"/>
              </a:rPr>
              <a:t>.</a:t>
            </a:r>
            <a:endParaRPr/>
          </a:p>
          <a:p>
            <a:pPr marL="114300" lvl="0" indent="0" algn="just" rtl="0">
              <a:lnSpc>
                <a:spcPct val="100000"/>
              </a:lnSpc>
              <a:spcBef>
                <a:spcPts val="0"/>
              </a:spcBef>
              <a:spcAft>
                <a:spcPts val="0"/>
              </a:spcAft>
              <a:buSzPts val="1800"/>
              <a:buNone/>
            </a:pPr>
            <a:endParaRPr b="0" i="0">
              <a:latin typeface="Arial"/>
              <a:ea typeface="Arial"/>
              <a:cs typeface="Arial"/>
              <a:sym typeface="Arial"/>
            </a:endParaRPr>
          </a:p>
        </p:txBody>
      </p:sp>
      <p:pic>
        <p:nvPicPr>
          <p:cNvPr id="238" name="Google Shape;238;p28"/>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body" idx="1"/>
          </p:nvPr>
        </p:nvSpPr>
        <p:spPr>
          <a:xfrm>
            <a:off x="480428" y="1134224"/>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000">
                <a:solidFill>
                  <a:schemeClr val="dk1"/>
                </a:solidFill>
                <a:latin typeface="Calibri"/>
                <a:ea typeface="Calibri"/>
                <a:cs typeface="Calibri"/>
                <a:sym typeface="Calibri"/>
              </a:rPr>
              <a:t>Following best tools of the moment:</a:t>
            </a:r>
            <a:endParaRPr/>
          </a:p>
          <a:p>
            <a:pPr marL="457200" lvl="0" indent="-342900" algn="l" rtl="0">
              <a:lnSpc>
                <a:spcPct val="115000"/>
              </a:lnSpc>
              <a:spcBef>
                <a:spcPts val="0"/>
              </a:spcBef>
              <a:spcAft>
                <a:spcPts val="0"/>
              </a:spcAft>
              <a:buSzPts val="1800"/>
              <a:buFont typeface="Arial"/>
              <a:buChar char="•"/>
            </a:pPr>
            <a:r>
              <a:rPr lang="en-US" sz="2000" i="1">
                <a:solidFill>
                  <a:schemeClr val="dk1"/>
                </a:solidFill>
                <a:latin typeface="Calibri"/>
                <a:ea typeface="Calibri"/>
                <a:cs typeface="Calibri"/>
                <a:sym typeface="Calibri"/>
              </a:rPr>
              <a:t>Google slide </a:t>
            </a:r>
            <a:r>
              <a:rPr lang="en-US" sz="2000">
                <a:solidFill>
                  <a:schemeClr val="dk1"/>
                </a:solidFill>
                <a:latin typeface="Calibri"/>
                <a:ea typeface="Calibri"/>
                <a:cs typeface="Calibri"/>
                <a:sym typeface="Calibri"/>
              </a:rPr>
              <a:t>- for collaborating on presentations</a:t>
            </a:r>
            <a:endParaRPr sz="20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SzPts val="1800"/>
              <a:buFont typeface="Arial"/>
              <a:buChar char="•"/>
            </a:pPr>
            <a:r>
              <a:rPr lang="en-US" sz="2000" i="1">
                <a:solidFill>
                  <a:schemeClr val="dk1"/>
                </a:solidFill>
                <a:latin typeface="Calibri"/>
                <a:ea typeface="Calibri"/>
                <a:cs typeface="Calibri"/>
                <a:sym typeface="Calibri"/>
              </a:rPr>
              <a:t>Canva</a:t>
            </a:r>
            <a:r>
              <a:rPr lang="en-US" sz="2000">
                <a:solidFill>
                  <a:schemeClr val="dk1"/>
                </a:solidFill>
                <a:latin typeface="Calibri"/>
                <a:ea typeface="Calibri"/>
                <a:cs typeface="Calibri"/>
                <a:sym typeface="Calibri"/>
              </a:rPr>
              <a:t> - for a free presentation app</a:t>
            </a:r>
            <a:endParaRPr/>
          </a:p>
          <a:p>
            <a:pPr marL="457200" lvl="0" indent="-342900" algn="l" rtl="0">
              <a:lnSpc>
                <a:spcPct val="115000"/>
              </a:lnSpc>
              <a:spcBef>
                <a:spcPts val="0"/>
              </a:spcBef>
              <a:spcAft>
                <a:spcPts val="0"/>
              </a:spcAft>
              <a:buSzPts val="1800"/>
              <a:buFont typeface="Arial"/>
              <a:buChar char="•"/>
            </a:pPr>
            <a:r>
              <a:rPr lang="en-US" sz="2000" i="1">
                <a:solidFill>
                  <a:schemeClr val="dk1"/>
                </a:solidFill>
                <a:latin typeface="Calibri"/>
                <a:ea typeface="Calibri"/>
                <a:cs typeface="Calibri"/>
                <a:sym typeface="Calibri"/>
              </a:rPr>
              <a:t>Ludus</a:t>
            </a:r>
            <a:r>
              <a:rPr lang="en-US" sz="2000">
                <a:solidFill>
                  <a:schemeClr val="dk1"/>
                </a:solidFill>
                <a:latin typeface="Calibri"/>
                <a:ea typeface="Calibri"/>
                <a:cs typeface="Calibri"/>
                <a:sym typeface="Calibri"/>
              </a:rPr>
              <a:t> - for creative presentations</a:t>
            </a:r>
            <a:endParaRPr sz="20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SzPts val="1800"/>
              <a:buFont typeface="Arial"/>
              <a:buChar char="•"/>
            </a:pPr>
            <a:r>
              <a:rPr lang="en-US" sz="2000" i="1">
                <a:solidFill>
                  <a:schemeClr val="dk1"/>
                </a:solidFill>
                <a:latin typeface="Calibri"/>
                <a:ea typeface="Calibri"/>
                <a:cs typeface="Calibri"/>
                <a:sym typeface="Calibri"/>
              </a:rPr>
              <a:t>Beautiful.ai </a:t>
            </a:r>
            <a:r>
              <a:rPr lang="en-US" sz="2000">
                <a:solidFill>
                  <a:schemeClr val="dk1"/>
                </a:solidFill>
                <a:latin typeface="Calibri"/>
                <a:ea typeface="Calibri"/>
                <a:cs typeface="Calibri"/>
                <a:sym typeface="Calibri"/>
              </a:rPr>
              <a:t>- for AI-powered presentations</a:t>
            </a:r>
            <a:endParaRPr sz="20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SzPts val="1800"/>
              <a:buFont typeface="Arial"/>
              <a:buChar char="•"/>
            </a:pPr>
            <a:r>
              <a:rPr lang="en-US" sz="2000" i="1">
                <a:solidFill>
                  <a:schemeClr val="dk1"/>
                </a:solidFill>
                <a:latin typeface="Calibri"/>
                <a:ea typeface="Calibri"/>
                <a:cs typeface="Calibri"/>
                <a:sym typeface="Calibri"/>
              </a:rPr>
              <a:t>Prezi</a:t>
            </a:r>
            <a:r>
              <a:rPr lang="en-US" sz="2000">
                <a:solidFill>
                  <a:schemeClr val="dk1"/>
                </a:solidFill>
                <a:latin typeface="Calibri"/>
                <a:ea typeface="Calibri"/>
                <a:cs typeface="Calibri"/>
                <a:sym typeface="Calibri"/>
              </a:rPr>
              <a:t> - for non-linear, conversational presentations</a:t>
            </a:r>
            <a:endParaRPr sz="20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SzPts val="1800"/>
              <a:buFont typeface="Arial"/>
              <a:buChar char="•"/>
            </a:pPr>
            <a:r>
              <a:rPr lang="en-US" sz="2000" i="1">
                <a:solidFill>
                  <a:schemeClr val="dk1"/>
                </a:solidFill>
                <a:latin typeface="Calibri"/>
                <a:ea typeface="Calibri"/>
                <a:cs typeface="Calibri"/>
                <a:sym typeface="Calibri"/>
              </a:rPr>
              <a:t>Powtoon</a:t>
            </a:r>
            <a:r>
              <a:rPr lang="en-US" sz="2000">
                <a:solidFill>
                  <a:schemeClr val="dk1"/>
                </a:solidFill>
                <a:latin typeface="Calibri"/>
                <a:ea typeface="Calibri"/>
                <a:cs typeface="Calibri"/>
                <a:sym typeface="Calibri"/>
              </a:rPr>
              <a:t> - for video presentations</a:t>
            </a:r>
            <a:endParaRPr sz="20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SzPts val="1800"/>
              <a:buFont typeface="Arial"/>
              <a:buChar char="•"/>
            </a:pPr>
            <a:r>
              <a:rPr lang="en-US" sz="2000" i="1">
                <a:solidFill>
                  <a:schemeClr val="dk1"/>
                </a:solidFill>
                <a:latin typeface="Calibri"/>
                <a:ea typeface="Calibri"/>
                <a:cs typeface="Calibri"/>
                <a:sym typeface="Calibri"/>
              </a:rPr>
              <a:t>Genially</a:t>
            </a:r>
            <a:r>
              <a:rPr lang="en-US" sz="2000">
                <a:solidFill>
                  <a:schemeClr val="dk1"/>
                </a:solidFill>
                <a:latin typeface="Calibri"/>
                <a:ea typeface="Calibri"/>
                <a:cs typeface="Calibri"/>
                <a:sym typeface="Calibri"/>
              </a:rPr>
              <a:t> - for interactive, presenter-less presentations</a:t>
            </a:r>
            <a:endParaRPr sz="20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SzPts val="1800"/>
              <a:buFont typeface="Arial"/>
              <a:buChar char="•"/>
            </a:pPr>
            <a:r>
              <a:rPr lang="en-US" sz="2000" i="1">
                <a:solidFill>
                  <a:schemeClr val="dk1"/>
                </a:solidFill>
                <a:latin typeface="Calibri"/>
                <a:ea typeface="Calibri"/>
                <a:cs typeface="Calibri"/>
                <a:sym typeface="Calibri"/>
              </a:rPr>
              <a:t>PowerPoint </a:t>
            </a:r>
            <a:r>
              <a:rPr lang="en-US" sz="2000">
                <a:solidFill>
                  <a:schemeClr val="dk1"/>
                </a:solidFill>
                <a:latin typeface="Calibri"/>
                <a:ea typeface="Calibri"/>
                <a:cs typeface="Calibri"/>
                <a:sym typeface="Calibri"/>
              </a:rPr>
              <a:t>- for Microsoft users</a:t>
            </a:r>
            <a:endParaRPr/>
          </a:p>
          <a:p>
            <a:pPr marL="114300" lvl="0" indent="0" algn="l" rtl="0">
              <a:lnSpc>
                <a:spcPct val="115000"/>
              </a:lnSpc>
              <a:spcBef>
                <a:spcPts val="0"/>
              </a:spcBef>
              <a:spcAft>
                <a:spcPts val="0"/>
              </a:spcAft>
              <a:buSzPts val="1800"/>
              <a:buNone/>
            </a:pPr>
            <a:r>
              <a:rPr lang="en-US" sz="2000">
                <a:solidFill>
                  <a:schemeClr val="dk1"/>
                </a:solidFill>
                <a:latin typeface="Calibri"/>
                <a:ea typeface="Calibri"/>
                <a:cs typeface="Calibri"/>
                <a:sym typeface="Calibri"/>
              </a:rPr>
              <a:t>Following a description of more famous and easier to use.</a:t>
            </a:r>
            <a:endParaRPr/>
          </a:p>
          <a:p>
            <a:pPr marL="114300" lvl="0" indent="0" algn="l" rtl="0">
              <a:lnSpc>
                <a:spcPct val="115000"/>
              </a:lnSpc>
              <a:spcBef>
                <a:spcPts val="0"/>
              </a:spcBef>
              <a:spcAft>
                <a:spcPts val="0"/>
              </a:spcAft>
              <a:buSzPts val="1800"/>
              <a:buNone/>
            </a:pPr>
            <a:endParaRPr b="1" i="0">
              <a:latin typeface="Arial"/>
              <a:ea typeface="Arial"/>
              <a:cs typeface="Arial"/>
              <a:sym typeface="Arial"/>
            </a:endParaRPr>
          </a:p>
        </p:txBody>
      </p:sp>
      <p:pic>
        <p:nvPicPr>
          <p:cNvPr id="244" name="Google Shape;244;p29"/>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245" name="Google Shape;245;p29"/>
          <p:cNvSpPr txBox="1">
            <a:spLocks noGrp="1"/>
          </p:cNvSpPr>
          <p:nvPr>
            <p:ph type="title"/>
          </p:nvPr>
        </p:nvSpPr>
        <p:spPr>
          <a:xfrm>
            <a:off x="480428" y="561524"/>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a:t>Topic 2: Essential and easy to use presentation tools</a:t>
            </a:r>
            <a:br>
              <a:rPr lang="en-US" sz="2400"/>
            </a:br>
            <a:br>
              <a:rPr lang="en-US" sz="2400"/>
            </a:b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aphicFrame>
        <p:nvGraphicFramePr>
          <p:cNvPr id="69" name="Google Shape;69;p3"/>
          <p:cNvGraphicFramePr/>
          <p:nvPr>
            <p:extLst>
              <p:ext uri="{D42A27DB-BD31-4B8C-83A1-F6EECF244321}">
                <p14:modId xmlns:p14="http://schemas.microsoft.com/office/powerpoint/2010/main" val="1660160861"/>
              </p:ext>
            </p:extLst>
          </p:nvPr>
        </p:nvGraphicFramePr>
        <p:xfrm>
          <a:off x="952500" y="1047750"/>
          <a:ext cx="7239000" cy="2773470"/>
        </p:xfrm>
        <a:graphic>
          <a:graphicData uri="http://schemas.openxmlformats.org/drawingml/2006/table">
            <a:tbl>
              <a:tblPr>
                <a:noFill/>
                <a:tableStyleId>{F6CBC1EC-5FF8-4F7A-8970-41D6AB52A678}</a:tableStyleId>
              </a:tblPr>
              <a:tblGrid>
                <a:gridCol w="1815375">
                  <a:extLst>
                    <a:ext uri="{9D8B030D-6E8A-4147-A177-3AD203B41FA5}">
                      <a16:colId xmlns:a16="http://schemas.microsoft.com/office/drawing/2014/main" val="20000"/>
                    </a:ext>
                  </a:extLst>
                </a:gridCol>
                <a:gridCol w="5423625">
                  <a:extLst>
                    <a:ext uri="{9D8B030D-6E8A-4147-A177-3AD203B41FA5}">
                      <a16:colId xmlns:a16="http://schemas.microsoft.com/office/drawing/2014/main" val="20001"/>
                    </a:ext>
                  </a:extLst>
                </a:gridCol>
              </a:tblGrid>
              <a:tr h="381000">
                <a:tc gridSpan="2">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Module 3: </a:t>
                      </a:r>
                      <a:r>
                        <a:rPr lang="en-US" sz="1400" i="1" u="none" strike="noStrike" cap="none" dirty="0"/>
                        <a:t>Digital Skills for Marketing Managers</a:t>
                      </a:r>
                      <a:endParaRPr sz="1400" u="none" strike="noStrike" cap="none" dirty="0"/>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Unit 2</a:t>
                      </a:r>
                      <a:endParaRPr sz="1400" b="1" u="none" strike="noStrike" cap="none"/>
                    </a:p>
                  </a:txBody>
                  <a:tcPr marL="91425" marR="91425" marT="91425" marB="91425">
                    <a:solidFill>
                      <a:srgbClr val="F4CCCC"/>
                    </a:solidFill>
                  </a:tcPr>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Tools for presentations </a:t>
                      </a:r>
                      <a:endParaRPr sz="1400" b="0" i="0" u="none" strike="noStrike" cap="none">
                        <a:solidFill>
                          <a:srgbClr val="000000"/>
                        </a:solidFill>
                        <a:latin typeface="Arial"/>
                        <a:ea typeface="Arial"/>
                        <a:cs typeface="Arial"/>
                        <a:sym typeface="Arial"/>
                      </a:endParaRPr>
                    </a:p>
                  </a:txBody>
                  <a:tcPr marL="91425" marR="91425" marT="91425" marB="91425">
                    <a:solidFill>
                      <a:srgbClr val="F4CCCC"/>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Topic 1</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General overview</a:t>
                      </a: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Topic 2</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Essential and easy to use presentation tools</a:t>
                      </a:r>
                      <a:endParaRPr sz="14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Topic 3</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Tips for presentation</a:t>
                      </a:r>
                      <a:endParaRPr sz="1400" u="none" strike="noStrike" cap="none"/>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Topic 4</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Video</a:t>
                      </a:r>
                      <a:endParaRPr sz="1400" u="none" strike="noStrike" cap="none"/>
                    </a:p>
                  </a:txBody>
                  <a:tcPr marL="91425" marR="91425" marT="91425" marB="91425"/>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Learning activity</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rPr>
                        <a:t>Team/sport club presentation</a:t>
                      </a:r>
                      <a:endParaRPr sz="1400" u="none" strike="noStrike" cap="none" dirty="0"/>
                    </a:p>
                  </a:txBody>
                  <a:tcPr marL="91425" marR="91425" marT="91425" marB="91425"/>
                </a:tc>
                <a:extLst>
                  <a:ext uri="{0D108BD9-81ED-4DB2-BD59-A6C34878D82A}">
                    <a16:rowId xmlns:a16="http://schemas.microsoft.com/office/drawing/2014/main" val="10006"/>
                  </a:ext>
                </a:extLst>
              </a:tr>
            </a:tbl>
          </a:graphicData>
        </a:graphic>
      </p:graphicFrame>
      <p:pic>
        <p:nvPicPr>
          <p:cNvPr id="70" name="Google Shape;70;p3"/>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body" idx="1"/>
          </p:nvPr>
        </p:nvSpPr>
        <p:spPr>
          <a:xfrm>
            <a:off x="3055457" y="1059320"/>
            <a:ext cx="5130760" cy="233053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a:solidFill>
                  <a:schemeClr val="dk1"/>
                </a:solidFill>
                <a:latin typeface="Calibri"/>
                <a:ea typeface="Calibri"/>
                <a:cs typeface="Calibri"/>
                <a:sym typeface="Calibri"/>
              </a:rPr>
              <a:t>1) PowerPoint</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Microsoft PowerPoint is a presentation program that provides visuals for company group presentations. When using PowerPoint, you can choose between adding your data into a selected template or completing changing a layout to match your needs. PowerPoint provides a variety of slideshow templates and gives Microsoft 363 subscribers access to premium templates.</a:t>
            </a:r>
            <a:endParaRPr/>
          </a:p>
          <a:p>
            <a:pPr marL="114300" lvl="0" indent="0" algn="just" rtl="0">
              <a:lnSpc>
                <a:spcPct val="100000"/>
              </a:lnSpc>
              <a:spcBef>
                <a:spcPts val="0"/>
              </a:spcBef>
              <a:spcAft>
                <a:spcPts val="0"/>
              </a:spcAft>
              <a:buSzPts val="1800"/>
              <a:buNone/>
            </a:pPr>
            <a:endParaRPr sz="2000" b="1" i="0">
              <a:latin typeface="Calibri"/>
              <a:ea typeface="Calibri"/>
              <a:cs typeface="Calibri"/>
              <a:sym typeface="Calibri"/>
            </a:endParaRPr>
          </a:p>
          <a:p>
            <a:pPr marL="114300" lvl="0" indent="0" algn="just" rtl="0">
              <a:lnSpc>
                <a:spcPct val="100000"/>
              </a:lnSpc>
              <a:spcBef>
                <a:spcPts val="0"/>
              </a:spcBef>
              <a:spcAft>
                <a:spcPts val="0"/>
              </a:spcAft>
              <a:buSzPts val="1800"/>
              <a:buNone/>
            </a:pPr>
            <a:endParaRPr sz="2000" b="1" i="0">
              <a:latin typeface="Calibri"/>
              <a:ea typeface="Calibri"/>
              <a:cs typeface="Calibri"/>
              <a:sym typeface="Calibri"/>
            </a:endParaRPr>
          </a:p>
        </p:txBody>
      </p:sp>
      <p:pic>
        <p:nvPicPr>
          <p:cNvPr id="251" name="Google Shape;251;p30"/>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252" name="Google Shape;252;p30" descr="icona powerpoint - PNG, ICO, ICNS Download"/>
          <p:cNvPicPr preferRelativeResize="0"/>
          <p:nvPr/>
        </p:nvPicPr>
        <p:blipFill rotWithShape="1">
          <a:blip r:embed="rId4">
            <a:alphaModFix/>
          </a:blip>
          <a:srcRect/>
          <a:stretch/>
        </p:blipFill>
        <p:spPr>
          <a:xfrm>
            <a:off x="1156483" y="1840773"/>
            <a:ext cx="1461953" cy="146195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1"/>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258" name="Google Shape;258;p31"/>
          <p:cNvPicPr preferRelativeResize="0"/>
          <p:nvPr/>
        </p:nvPicPr>
        <p:blipFill rotWithShape="1">
          <a:blip r:embed="rId4">
            <a:alphaModFix/>
          </a:blip>
          <a:srcRect/>
          <a:stretch/>
        </p:blipFill>
        <p:spPr>
          <a:xfrm>
            <a:off x="1275008" y="1818066"/>
            <a:ext cx="1094705" cy="1507368"/>
          </a:xfrm>
          <a:prstGeom prst="rect">
            <a:avLst/>
          </a:prstGeom>
          <a:noFill/>
          <a:ln>
            <a:noFill/>
          </a:ln>
        </p:spPr>
      </p:pic>
      <p:sp>
        <p:nvSpPr>
          <p:cNvPr id="259" name="Google Shape;259;p31"/>
          <p:cNvSpPr txBox="1">
            <a:spLocks noGrp="1"/>
          </p:cNvSpPr>
          <p:nvPr>
            <p:ph type="body" idx="1"/>
          </p:nvPr>
        </p:nvSpPr>
        <p:spPr>
          <a:xfrm>
            <a:off x="2962374" y="337224"/>
            <a:ext cx="5573945"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a:solidFill>
                  <a:schemeClr val="dk1"/>
                </a:solidFill>
                <a:latin typeface="Calibri"/>
                <a:ea typeface="Calibri"/>
                <a:cs typeface="Calibri"/>
                <a:sym typeface="Calibri"/>
              </a:rPr>
              <a:t>2) Google Slides</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It works much like PowerPoint but it runs in your browser, for free. Select a theme for the slideshow, then add standard slide layouts and insert text, graphics, and slide transitions from the menus.</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Within its presenter view, Google Slides has a great Q&amp;A tool to make your presentation more interactive. Moreover, you can share a link to your presentation and anyone you want can add details to your slides, write presentation notes, and anything else you want in your presentation. It's one of the best ways to collaborate on a presentation.</a:t>
            </a:r>
            <a:endParaRPr/>
          </a:p>
          <a:p>
            <a:pPr marL="457200" lvl="0" indent="-228600" algn="just" rtl="0">
              <a:lnSpc>
                <a:spcPct val="100000"/>
              </a:lnSpc>
              <a:spcBef>
                <a:spcPts val="0"/>
              </a:spcBef>
              <a:spcAft>
                <a:spcPts val="0"/>
              </a:spcAft>
              <a:buSzPts val="1800"/>
              <a:buNone/>
            </a:pPr>
            <a:endParaRPr b="1" i="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2"/>
          <p:cNvSpPr txBox="1">
            <a:spLocks noGrp="1"/>
          </p:cNvSpPr>
          <p:nvPr>
            <p:ph type="body" idx="1"/>
          </p:nvPr>
        </p:nvSpPr>
        <p:spPr>
          <a:xfrm>
            <a:off x="311700" y="1727100"/>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a:solidFill>
                  <a:schemeClr val="dk1"/>
                </a:solidFill>
                <a:latin typeface="Calibri"/>
                <a:ea typeface="Calibri"/>
                <a:cs typeface="Calibri"/>
                <a:sym typeface="Calibri"/>
              </a:rPr>
              <a:t>3) Canva</a:t>
            </a:r>
            <a:endParaRPr/>
          </a:p>
          <a:p>
            <a:pPr marL="114300" lvl="0" indent="0" algn="just" rtl="0">
              <a:lnSpc>
                <a:spcPct val="100000"/>
              </a:lnSpc>
              <a:spcBef>
                <a:spcPts val="0"/>
              </a:spcBef>
              <a:spcAft>
                <a:spcPts val="0"/>
              </a:spcAft>
              <a:buSzPts val="1800"/>
              <a:buNone/>
            </a:pPr>
            <a:r>
              <a:rPr lang="en-US" sz="2000" b="0" i="0">
                <a:solidFill>
                  <a:schemeClr val="dk1"/>
                </a:solidFill>
                <a:latin typeface="Calibri"/>
                <a:ea typeface="Calibri"/>
                <a:cs typeface="Calibri"/>
                <a:sym typeface="Calibri"/>
              </a:rPr>
              <a:t>It offers one of the most robust free plans of all the presentation apps we tested. The app delays account creation until after you've created your first design, so you can get started building your presentation in seconds. Choose from an almost overwhelming number of templates (nearly all available for free), including those designed specifically for education or business use cases.</a:t>
            </a:r>
            <a:endParaRPr/>
          </a:p>
          <a:p>
            <a:pPr marL="114300" lvl="0" indent="0" algn="just" rtl="0">
              <a:lnSpc>
                <a:spcPct val="100000"/>
              </a:lnSpc>
              <a:spcBef>
                <a:spcPts val="0"/>
              </a:spcBef>
              <a:spcAft>
                <a:spcPts val="0"/>
              </a:spcAft>
              <a:buSzPts val="1800"/>
              <a:buNone/>
            </a:pPr>
            <a:endParaRPr sz="2000" b="1" i="0">
              <a:solidFill>
                <a:schemeClr val="dk1"/>
              </a:solidFill>
              <a:latin typeface="Calibri"/>
              <a:ea typeface="Calibri"/>
              <a:cs typeface="Calibri"/>
              <a:sym typeface="Calibri"/>
            </a:endParaRPr>
          </a:p>
        </p:txBody>
      </p:sp>
      <p:pic>
        <p:nvPicPr>
          <p:cNvPr id="265" name="Google Shape;265;p32"/>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266" name="Google Shape;266;p32" descr="Canva, logo Free Icon - Icon-Icons.com"/>
          <p:cNvPicPr preferRelativeResize="0"/>
          <p:nvPr/>
        </p:nvPicPr>
        <p:blipFill rotWithShape="1">
          <a:blip r:embed="rId4">
            <a:alphaModFix/>
          </a:blip>
          <a:srcRect/>
          <a:stretch/>
        </p:blipFill>
        <p:spPr>
          <a:xfrm>
            <a:off x="3638282" y="957783"/>
            <a:ext cx="1867436" cy="93371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body" idx="1"/>
          </p:nvPr>
        </p:nvSpPr>
        <p:spPr>
          <a:xfrm>
            <a:off x="311700" y="1855223"/>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a:solidFill>
                  <a:srgbClr val="2D2D2D"/>
                </a:solidFill>
                <a:latin typeface="Calibri"/>
                <a:ea typeface="Calibri"/>
                <a:cs typeface="Calibri"/>
                <a:sym typeface="Calibri"/>
              </a:rPr>
              <a:t>4) Prezi</a:t>
            </a:r>
            <a:endParaRPr/>
          </a:p>
          <a:p>
            <a:pPr marL="114300" lvl="0" indent="0" algn="just" rtl="0">
              <a:lnSpc>
                <a:spcPct val="100000"/>
              </a:lnSpc>
              <a:spcBef>
                <a:spcPts val="0"/>
              </a:spcBef>
              <a:spcAft>
                <a:spcPts val="0"/>
              </a:spcAft>
              <a:buSzPts val="1800"/>
              <a:buNone/>
            </a:pPr>
            <a:r>
              <a:rPr lang="en-US" sz="2000" b="0" i="0">
                <a:solidFill>
                  <a:srgbClr val="2D2D2D"/>
                </a:solidFill>
                <a:latin typeface="Calibri"/>
                <a:ea typeface="Calibri"/>
                <a:cs typeface="Calibri"/>
                <a:sym typeface="Calibri"/>
              </a:rPr>
              <a:t>Prezi is a cloud-based video and visual communications software for creating presentations, videos, interactive charts and infographics. The Prezi Present lets users develop moving presentations to engage and maintain audience member attention. Individuals can choose from a variety of templates, drag-and-drop customizable images and charts and review analytics to see what components resonate with viewers.</a:t>
            </a:r>
            <a:endParaRPr/>
          </a:p>
          <a:p>
            <a:pPr marL="114300" lvl="0" indent="0" algn="just" rtl="0">
              <a:lnSpc>
                <a:spcPct val="100000"/>
              </a:lnSpc>
              <a:spcBef>
                <a:spcPts val="0"/>
              </a:spcBef>
              <a:spcAft>
                <a:spcPts val="0"/>
              </a:spcAft>
              <a:buSzPts val="1800"/>
              <a:buNone/>
            </a:pPr>
            <a:endParaRPr sz="2000" b="1" i="0">
              <a:latin typeface="Calibri"/>
              <a:ea typeface="Calibri"/>
              <a:cs typeface="Calibri"/>
              <a:sym typeface="Calibri"/>
            </a:endParaRPr>
          </a:p>
          <a:p>
            <a:pPr marL="114300" lvl="0" indent="0" algn="just" rtl="0">
              <a:lnSpc>
                <a:spcPct val="100000"/>
              </a:lnSpc>
              <a:spcBef>
                <a:spcPts val="0"/>
              </a:spcBef>
              <a:spcAft>
                <a:spcPts val="0"/>
              </a:spcAft>
              <a:buSzPts val="1800"/>
              <a:buNone/>
            </a:pPr>
            <a:endParaRPr sz="2000" b="1" i="0">
              <a:latin typeface="Calibri"/>
              <a:ea typeface="Calibri"/>
              <a:cs typeface="Calibri"/>
              <a:sym typeface="Calibri"/>
            </a:endParaRPr>
          </a:p>
        </p:txBody>
      </p:sp>
      <p:pic>
        <p:nvPicPr>
          <p:cNvPr id="272" name="Google Shape;272;p33"/>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273" name="Google Shape;273;p33" descr="Prezi arriva in Italia con il traguardo di 60 milioni di utenti"/>
          <p:cNvPicPr preferRelativeResize="0"/>
          <p:nvPr/>
        </p:nvPicPr>
        <p:blipFill rotWithShape="1">
          <a:blip r:embed="rId4">
            <a:alphaModFix/>
          </a:blip>
          <a:srcRect/>
          <a:stretch/>
        </p:blipFill>
        <p:spPr>
          <a:xfrm>
            <a:off x="2964684" y="669441"/>
            <a:ext cx="2535438" cy="153950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34"/>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279" name="Google Shape;279;p34"/>
          <p:cNvPicPr preferRelativeResize="0"/>
          <p:nvPr/>
        </p:nvPicPr>
        <p:blipFill rotWithShape="1">
          <a:blip r:embed="rId4">
            <a:alphaModFix/>
          </a:blip>
          <a:srcRect/>
          <a:stretch/>
        </p:blipFill>
        <p:spPr>
          <a:xfrm>
            <a:off x="2475056" y="111204"/>
            <a:ext cx="4193885" cy="4575147"/>
          </a:xfrm>
          <a:prstGeom prst="rect">
            <a:avLst/>
          </a:prstGeom>
          <a:noFill/>
          <a:ln>
            <a:noFill/>
          </a:ln>
        </p:spPr>
      </p:pic>
      <p:sp>
        <p:nvSpPr>
          <p:cNvPr id="280" name="Google Shape;280;p34"/>
          <p:cNvSpPr txBox="1"/>
          <p:nvPr/>
        </p:nvSpPr>
        <p:spPr>
          <a:xfrm>
            <a:off x="2285998" y="4786075"/>
            <a:ext cx="4572000" cy="246221"/>
          </a:xfrm>
          <a:prstGeom prst="rect">
            <a:avLst/>
          </a:prstGeom>
          <a:noFill/>
          <a:ln>
            <a:noFill/>
          </a:ln>
        </p:spPr>
        <p:txBody>
          <a:bodyPr spcFirstLastPara="1" wrap="square" lIns="91425" tIns="45700" rIns="91425" bIns="45700" anchor="t" anchorCtr="0">
            <a:spAutoFit/>
          </a:bodyPr>
          <a:lstStyle/>
          <a:p>
            <a:pPr marL="11430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Source: Wilmington University</a:t>
            </a:r>
            <a:endParaRPr sz="1000" b="0" i="0" u="sng" strike="noStrike" cap="non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5"/>
          <p:cNvSpPr txBox="1">
            <a:spLocks noGrp="1"/>
          </p:cNvSpPr>
          <p:nvPr>
            <p:ph type="body" idx="1"/>
          </p:nvPr>
        </p:nvSpPr>
        <p:spPr>
          <a:xfrm>
            <a:off x="311700" y="1112329"/>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000" i="1">
                <a:solidFill>
                  <a:schemeClr val="dk1"/>
                </a:solidFill>
                <a:latin typeface="Calibri"/>
                <a:ea typeface="Calibri"/>
                <a:cs typeface="Calibri"/>
                <a:sym typeface="Calibri"/>
              </a:rPr>
              <a:t>1) Add stunning visuals to capture attention</a:t>
            </a:r>
            <a:endParaRPr/>
          </a:p>
          <a:p>
            <a:pPr marL="114300" lvl="0" indent="0" algn="just" rtl="0">
              <a:lnSpc>
                <a:spcPct val="100000"/>
              </a:lnSpc>
              <a:spcBef>
                <a:spcPts val="0"/>
              </a:spcBef>
              <a:spcAft>
                <a:spcPts val="0"/>
              </a:spcAft>
              <a:buSzPts val="1800"/>
              <a:buNone/>
            </a:pPr>
            <a:r>
              <a:rPr lang="en-US" sz="2000" b="0" i="0">
                <a:solidFill>
                  <a:schemeClr val="dk1"/>
                </a:solidFill>
                <a:latin typeface="Calibri"/>
                <a:ea typeface="Calibri"/>
                <a:cs typeface="Calibri"/>
                <a:sym typeface="Calibri"/>
              </a:rPr>
              <a:t>As people get more and more tired with online meetings and presentations, you should be able to communicate that key </a:t>
            </a:r>
            <a:r>
              <a:rPr lang="en-US" sz="2000" b="1" i="0">
                <a:solidFill>
                  <a:schemeClr val="dk1"/>
                </a:solidFill>
                <a:latin typeface="Calibri"/>
                <a:ea typeface="Calibri"/>
                <a:cs typeface="Calibri"/>
                <a:sym typeface="Calibri"/>
              </a:rPr>
              <a:t>message very briefly</a:t>
            </a:r>
            <a:r>
              <a:rPr lang="en-US" sz="2000" b="0" i="0">
                <a:solidFill>
                  <a:schemeClr val="dk1"/>
                </a:solidFill>
                <a:latin typeface="Calibri"/>
                <a:ea typeface="Calibri"/>
                <a:cs typeface="Calibri"/>
                <a:sym typeface="Calibri"/>
              </a:rPr>
              <a:t>. Moreover, add videos to your slides to break up the talking, images and fun gifs as well as other different </a:t>
            </a:r>
            <a:r>
              <a:rPr lang="en-US" sz="2000" b="1">
                <a:solidFill>
                  <a:schemeClr val="dk1"/>
                </a:solidFill>
                <a:latin typeface="Calibri"/>
                <a:ea typeface="Calibri"/>
                <a:cs typeface="Calibri"/>
                <a:sym typeface="Calibri"/>
              </a:rPr>
              <a:t>content slides</a:t>
            </a:r>
            <a:r>
              <a:rPr lang="en-US" sz="2000" b="1" i="0">
                <a:solidFill>
                  <a:schemeClr val="dk1"/>
                </a:solidFill>
                <a:latin typeface="Calibri"/>
                <a:ea typeface="Calibri"/>
                <a:cs typeface="Calibri"/>
                <a:sym typeface="Calibri"/>
              </a:rPr>
              <a:t> to break the monotony</a:t>
            </a:r>
            <a:r>
              <a:rPr lang="en-US" sz="2000" b="0" i="0">
                <a:solidFill>
                  <a:schemeClr val="dk1"/>
                </a:solidFill>
                <a:latin typeface="Calibri"/>
                <a:ea typeface="Calibri"/>
                <a:cs typeface="Calibri"/>
                <a:sym typeface="Calibri"/>
              </a:rPr>
              <a:t>.</a:t>
            </a:r>
            <a:endParaRPr/>
          </a:p>
          <a:p>
            <a:pPr marL="114300" lvl="0" indent="0" algn="l" rtl="0">
              <a:lnSpc>
                <a:spcPct val="115000"/>
              </a:lnSpc>
              <a:spcBef>
                <a:spcPts val="0"/>
              </a:spcBef>
              <a:spcAft>
                <a:spcPts val="0"/>
              </a:spcAft>
              <a:buSzPts val="1800"/>
              <a:buNone/>
            </a:pPr>
            <a:endParaRPr sz="200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800"/>
              <a:buNone/>
            </a:pPr>
            <a:r>
              <a:rPr lang="en-US" sz="2000" i="1">
                <a:solidFill>
                  <a:schemeClr val="dk1"/>
                </a:solidFill>
                <a:latin typeface="Calibri"/>
                <a:ea typeface="Calibri"/>
                <a:cs typeface="Calibri"/>
                <a:sym typeface="Calibri"/>
              </a:rPr>
              <a:t>2) Keep it simple</a:t>
            </a:r>
            <a:endParaRPr/>
          </a:p>
          <a:p>
            <a:pPr marL="114300" lvl="0" indent="0" algn="just" rtl="0">
              <a:lnSpc>
                <a:spcPct val="100000"/>
              </a:lnSpc>
              <a:spcBef>
                <a:spcPts val="0"/>
              </a:spcBef>
              <a:spcAft>
                <a:spcPts val="0"/>
              </a:spcAft>
              <a:buSzPts val="1800"/>
              <a:buNone/>
            </a:pPr>
            <a:r>
              <a:rPr lang="en-US" sz="2000" b="1">
                <a:solidFill>
                  <a:schemeClr val="dk1"/>
                </a:solidFill>
                <a:latin typeface="Calibri"/>
                <a:ea typeface="Calibri"/>
                <a:cs typeface="Calibri"/>
                <a:sym typeface="Calibri"/>
              </a:rPr>
              <a:t>Don’t overwhelming the audience with too much text</a:t>
            </a:r>
            <a:r>
              <a:rPr lang="en-US" sz="2000">
                <a:solidFill>
                  <a:schemeClr val="dk1"/>
                </a:solidFill>
                <a:latin typeface="Calibri"/>
                <a:ea typeface="Calibri"/>
                <a:cs typeface="Calibri"/>
                <a:sym typeface="Calibri"/>
              </a:rPr>
              <a:t>, use bullet points or quote slides, </a:t>
            </a:r>
            <a:r>
              <a:rPr lang="en-US" sz="2000" b="1">
                <a:solidFill>
                  <a:schemeClr val="dk1"/>
                </a:solidFill>
                <a:latin typeface="Calibri"/>
                <a:ea typeface="Calibri"/>
                <a:cs typeface="Calibri"/>
                <a:sym typeface="Calibri"/>
              </a:rPr>
              <a:t>don’t talk for too long without involving attendees</a:t>
            </a:r>
            <a:r>
              <a:rPr lang="en-US" sz="2000">
                <a:solidFill>
                  <a:schemeClr val="dk1"/>
                </a:solidFill>
                <a:latin typeface="Calibri"/>
                <a:ea typeface="Calibri"/>
                <a:cs typeface="Calibri"/>
                <a:sym typeface="Calibri"/>
              </a:rPr>
              <a:t>.</a:t>
            </a:r>
            <a:endParaRPr/>
          </a:p>
          <a:p>
            <a:pPr marL="114300" lvl="0" indent="0" algn="l" rtl="0">
              <a:lnSpc>
                <a:spcPct val="115000"/>
              </a:lnSpc>
              <a:spcBef>
                <a:spcPts val="0"/>
              </a:spcBef>
              <a:spcAft>
                <a:spcPts val="0"/>
              </a:spcAft>
              <a:buSzPts val="1800"/>
              <a:buNone/>
            </a:pPr>
            <a:endParaRPr b="1" i="0">
              <a:latin typeface="Arial"/>
              <a:ea typeface="Arial"/>
              <a:cs typeface="Arial"/>
              <a:sym typeface="Arial"/>
            </a:endParaRPr>
          </a:p>
          <a:p>
            <a:pPr marL="114300" lvl="0" indent="0" algn="l" rtl="0">
              <a:lnSpc>
                <a:spcPct val="115000"/>
              </a:lnSpc>
              <a:spcBef>
                <a:spcPts val="0"/>
              </a:spcBef>
              <a:spcAft>
                <a:spcPts val="0"/>
              </a:spcAft>
              <a:buSzPts val="1800"/>
              <a:buNone/>
            </a:pPr>
            <a:endParaRPr b="1" i="0">
              <a:latin typeface="Arial"/>
              <a:ea typeface="Arial"/>
              <a:cs typeface="Arial"/>
              <a:sym typeface="Arial"/>
            </a:endParaRPr>
          </a:p>
        </p:txBody>
      </p:sp>
      <p:pic>
        <p:nvPicPr>
          <p:cNvPr id="286" name="Google Shape;286;p35"/>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287" name="Google Shape;287;p35"/>
          <p:cNvSpPr txBox="1">
            <a:spLocks noGrp="1"/>
          </p:cNvSpPr>
          <p:nvPr>
            <p:ph type="title"/>
          </p:nvPr>
        </p:nvSpPr>
        <p:spPr>
          <a:xfrm>
            <a:off x="467550" y="38508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a:t>Topic 3: Tips for presentations</a:t>
            </a:r>
            <a:br>
              <a:rPr lang="en-US" sz="1600" b="1" i="0">
                <a:solidFill>
                  <a:srgbClr val="2D2D2D"/>
                </a:solidFill>
                <a:latin typeface="Arial"/>
                <a:ea typeface="Arial"/>
                <a:cs typeface="Arial"/>
                <a:sym typeface="Arial"/>
              </a:rPr>
            </a:br>
            <a:br>
              <a:rPr lang="en-US" sz="2400"/>
            </a:br>
            <a:br>
              <a:rPr lang="en-US" sz="2400"/>
            </a:b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6"/>
          <p:cNvSpPr txBox="1">
            <a:spLocks noGrp="1"/>
          </p:cNvSpPr>
          <p:nvPr>
            <p:ph type="body" idx="1"/>
          </p:nvPr>
        </p:nvSpPr>
        <p:spPr>
          <a:xfrm>
            <a:off x="467412" y="1560759"/>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u="sng">
                <a:solidFill>
                  <a:schemeClr val="dk1"/>
                </a:solidFill>
                <a:latin typeface="Calibri"/>
                <a:ea typeface="Calibri"/>
                <a:cs typeface="Calibri"/>
                <a:sym typeface="Calibri"/>
              </a:rPr>
              <a:t>Some specific tips</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Your presentation should:</a:t>
            </a:r>
            <a:endParaRPr/>
          </a:p>
          <a:p>
            <a:pPr marL="457200" lvl="0" indent="-342900" algn="just" rtl="0">
              <a:lnSpc>
                <a:spcPct val="100000"/>
              </a:lnSpc>
              <a:spcBef>
                <a:spcPts val="0"/>
              </a:spcBef>
              <a:spcAft>
                <a:spcPts val="0"/>
              </a:spcAft>
              <a:buSzPts val="1800"/>
              <a:buChar char="●"/>
            </a:pPr>
            <a:r>
              <a:rPr lang="en-US" sz="2000">
                <a:solidFill>
                  <a:schemeClr val="dk1"/>
                </a:solidFill>
                <a:latin typeface="Calibri"/>
                <a:ea typeface="Calibri"/>
                <a:cs typeface="Calibri"/>
                <a:sym typeface="Calibri"/>
              </a:rPr>
              <a:t>contain no more than 10 slides;</a:t>
            </a:r>
            <a:endParaRPr/>
          </a:p>
          <a:p>
            <a:pPr marL="457200" lvl="0" indent="-342900" algn="just" rtl="0">
              <a:lnSpc>
                <a:spcPct val="100000"/>
              </a:lnSpc>
              <a:spcBef>
                <a:spcPts val="0"/>
              </a:spcBef>
              <a:spcAft>
                <a:spcPts val="0"/>
              </a:spcAft>
              <a:buSzPts val="1800"/>
              <a:buChar char="●"/>
            </a:pPr>
            <a:r>
              <a:rPr lang="en-US" sz="2000">
                <a:solidFill>
                  <a:schemeClr val="dk1"/>
                </a:solidFill>
                <a:latin typeface="Calibri"/>
                <a:ea typeface="Calibri"/>
                <a:cs typeface="Calibri"/>
                <a:sym typeface="Calibri"/>
              </a:rPr>
              <a:t>last no more than 20 minutes;</a:t>
            </a:r>
            <a:endParaRPr/>
          </a:p>
          <a:p>
            <a:pPr marL="457200" lvl="0" indent="-342900" algn="just" rtl="0">
              <a:lnSpc>
                <a:spcPct val="100000"/>
              </a:lnSpc>
              <a:spcBef>
                <a:spcPts val="0"/>
              </a:spcBef>
              <a:spcAft>
                <a:spcPts val="0"/>
              </a:spcAft>
              <a:buSzPts val="1800"/>
              <a:buChar char="●"/>
            </a:pPr>
            <a:r>
              <a:rPr lang="en-US" sz="2000">
                <a:solidFill>
                  <a:schemeClr val="dk1"/>
                </a:solidFill>
                <a:latin typeface="Calibri"/>
                <a:ea typeface="Calibri"/>
                <a:cs typeface="Calibri"/>
                <a:sym typeface="Calibri"/>
              </a:rPr>
              <a:t>use a font size of no less than 30 point;</a:t>
            </a:r>
            <a:endParaRPr/>
          </a:p>
          <a:p>
            <a:pPr marL="457200" lvl="0" indent="-342900" algn="just" rtl="0">
              <a:lnSpc>
                <a:spcPct val="100000"/>
              </a:lnSpc>
              <a:spcBef>
                <a:spcPts val="0"/>
              </a:spcBef>
              <a:spcAft>
                <a:spcPts val="0"/>
              </a:spcAft>
              <a:buSzPts val="1800"/>
              <a:buChar char="●"/>
            </a:pPr>
            <a:r>
              <a:rPr lang="en-US" sz="2000">
                <a:solidFill>
                  <a:schemeClr val="dk1"/>
                </a:solidFill>
                <a:latin typeface="Calibri"/>
                <a:ea typeface="Calibri"/>
                <a:cs typeface="Calibri"/>
                <a:sym typeface="Calibri"/>
              </a:rPr>
              <a:t>if you need to provide more information, create a bespoke handout and give it out after your presentation.</a:t>
            </a:r>
            <a:endParaRPr/>
          </a:p>
          <a:p>
            <a:pPr marL="114300" lvl="0" indent="0" algn="l" rtl="0">
              <a:lnSpc>
                <a:spcPct val="115000"/>
              </a:lnSpc>
              <a:spcBef>
                <a:spcPts val="0"/>
              </a:spcBef>
              <a:spcAft>
                <a:spcPts val="0"/>
              </a:spcAft>
              <a:buSzPts val="1800"/>
              <a:buNone/>
            </a:pPr>
            <a:endParaRPr b="1" i="0">
              <a:latin typeface="Arial"/>
              <a:ea typeface="Arial"/>
              <a:cs typeface="Arial"/>
              <a:sym typeface="Arial"/>
            </a:endParaRPr>
          </a:p>
        </p:txBody>
      </p:sp>
      <p:pic>
        <p:nvPicPr>
          <p:cNvPr id="293" name="Google Shape;293;p36"/>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294" name="Google Shape;294;p36" descr="Penna con riempimento a tinta unita"/>
          <p:cNvPicPr preferRelativeResize="0"/>
          <p:nvPr/>
        </p:nvPicPr>
        <p:blipFill rotWithShape="1">
          <a:blip r:embed="rId4">
            <a:alphaModFix/>
          </a:blip>
          <a:srcRect/>
          <a:stretch/>
        </p:blipFill>
        <p:spPr>
          <a:xfrm>
            <a:off x="4426224" y="957783"/>
            <a:ext cx="602976" cy="6029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37"/>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300" name="Google Shape;300;p37"/>
          <p:cNvSpPr txBox="1">
            <a:spLocks noGrp="1"/>
          </p:cNvSpPr>
          <p:nvPr>
            <p:ph type="body" idx="1"/>
          </p:nvPr>
        </p:nvSpPr>
        <p:spPr>
          <a:xfrm>
            <a:off x="311700" y="1599353"/>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a:solidFill>
                  <a:schemeClr val="dk1"/>
                </a:solidFill>
                <a:latin typeface="Calibri"/>
                <a:ea typeface="Calibri"/>
                <a:cs typeface="Calibri"/>
                <a:sym typeface="Calibri"/>
              </a:rPr>
              <a:t>3) Engage the audience and build a connection </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The best way to deliver an awesome presentation is to get the audience involved. Not only will this boost their attention but it will help to build a connection between the presenter and the audience which is key to making it a memorable experience. </a:t>
            </a:r>
            <a:r>
              <a:rPr lang="en-US" sz="2000" b="1">
                <a:solidFill>
                  <a:schemeClr val="dk1"/>
                </a:solidFill>
                <a:latin typeface="Calibri"/>
                <a:ea typeface="Calibri"/>
                <a:cs typeface="Calibri"/>
                <a:sym typeface="Calibri"/>
              </a:rPr>
              <a:t>Interactive questions </a:t>
            </a:r>
            <a:r>
              <a:rPr lang="en-US" sz="2000">
                <a:solidFill>
                  <a:schemeClr val="dk1"/>
                </a:solidFill>
                <a:latin typeface="Calibri"/>
                <a:ea typeface="Calibri"/>
                <a:cs typeface="Calibri"/>
                <a:sym typeface="Calibri"/>
              </a:rPr>
              <a:t>and </a:t>
            </a:r>
            <a:r>
              <a:rPr lang="en-US" sz="2000" b="1">
                <a:solidFill>
                  <a:schemeClr val="dk1"/>
                </a:solidFill>
                <a:latin typeface="Calibri"/>
                <a:ea typeface="Calibri"/>
                <a:cs typeface="Calibri"/>
                <a:sym typeface="Calibri"/>
              </a:rPr>
              <a:t>fun quizzes </a:t>
            </a:r>
            <a:r>
              <a:rPr lang="en-US" sz="2000">
                <a:solidFill>
                  <a:schemeClr val="dk1"/>
                </a:solidFill>
                <a:latin typeface="Calibri"/>
                <a:ea typeface="Calibri"/>
                <a:cs typeface="Calibri"/>
                <a:sym typeface="Calibri"/>
              </a:rPr>
              <a:t>are great to really give the audience a chance to </a:t>
            </a:r>
            <a:r>
              <a:rPr lang="en-US" sz="2000" b="1">
                <a:solidFill>
                  <a:schemeClr val="dk1"/>
                </a:solidFill>
                <a:latin typeface="Calibri"/>
                <a:ea typeface="Calibri"/>
                <a:cs typeface="Calibri"/>
                <a:sym typeface="Calibri"/>
              </a:rPr>
              <a:t>share their opinions </a:t>
            </a:r>
            <a:r>
              <a:rPr lang="en-US" sz="2000">
                <a:solidFill>
                  <a:schemeClr val="dk1"/>
                </a:solidFill>
                <a:latin typeface="Calibri"/>
                <a:ea typeface="Calibri"/>
                <a:cs typeface="Calibri"/>
                <a:sym typeface="Calibri"/>
              </a:rPr>
              <a:t>as well as </a:t>
            </a:r>
            <a:r>
              <a:rPr lang="en-US" sz="2000" b="1">
                <a:solidFill>
                  <a:schemeClr val="dk1"/>
                </a:solidFill>
                <a:latin typeface="Calibri"/>
                <a:ea typeface="Calibri"/>
                <a:cs typeface="Calibri"/>
                <a:sym typeface="Calibri"/>
              </a:rPr>
              <a:t>make it fun.</a:t>
            </a:r>
            <a:endParaRPr sz="2000">
              <a:solidFill>
                <a:schemeClr val="dk1"/>
              </a:solidFill>
              <a:latin typeface="Calibri"/>
              <a:ea typeface="Calibri"/>
              <a:cs typeface="Calibri"/>
              <a:sym typeface="Calibri"/>
            </a:endParaRPr>
          </a:p>
          <a:p>
            <a:pPr marL="114300" lvl="0" indent="0" algn="l" rtl="0">
              <a:lnSpc>
                <a:spcPct val="115000"/>
              </a:lnSpc>
              <a:spcBef>
                <a:spcPts val="0"/>
              </a:spcBef>
              <a:spcAft>
                <a:spcPts val="0"/>
              </a:spcAft>
              <a:buSzPts val="1800"/>
              <a:buNone/>
            </a:pPr>
            <a:endParaRPr b="1" i="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8"/>
          <p:cNvSpPr txBox="1">
            <a:spLocks noGrp="1"/>
          </p:cNvSpPr>
          <p:nvPr>
            <p:ph type="body" idx="1"/>
          </p:nvPr>
        </p:nvSpPr>
        <p:spPr>
          <a:xfrm>
            <a:off x="311700" y="957783"/>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a:solidFill>
                  <a:schemeClr val="dk1"/>
                </a:solidFill>
                <a:latin typeface="Calibri"/>
                <a:ea typeface="Calibri"/>
                <a:cs typeface="Calibri"/>
                <a:sym typeface="Calibri"/>
              </a:rPr>
              <a:t>4) Interact with your audience</a:t>
            </a:r>
            <a:endParaRPr/>
          </a:p>
          <a:p>
            <a:pPr marL="114300" lvl="0" indent="0" algn="just" rtl="0">
              <a:lnSpc>
                <a:spcPct val="100000"/>
              </a:lnSpc>
              <a:spcBef>
                <a:spcPts val="0"/>
              </a:spcBef>
              <a:spcAft>
                <a:spcPts val="0"/>
              </a:spcAft>
              <a:buSzPts val="1800"/>
              <a:buNone/>
            </a:pPr>
            <a:r>
              <a:rPr lang="en-US" sz="2000" b="0" i="0">
                <a:solidFill>
                  <a:schemeClr val="dk1"/>
                </a:solidFill>
                <a:latin typeface="Calibri"/>
                <a:ea typeface="Calibri"/>
                <a:cs typeface="Calibri"/>
                <a:sym typeface="Calibri"/>
              </a:rPr>
              <a:t>Opening up for a </a:t>
            </a:r>
            <a:r>
              <a:rPr lang="en-US" sz="2000" b="1" i="0">
                <a:solidFill>
                  <a:schemeClr val="dk1"/>
                </a:solidFill>
                <a:latin typeface="Calibri"/>
                <a:ea typeface="Calibri"/>
                <a:cs typeface="Calibri"/>
                <a:sym typeface="Calibri"/>
              </a:rPr>
              <a:t>Q&amp;A session </a:t>
            </a:r>
            <a:r>
              <a:rPr lang="en-US" sz="2000" b="0" i="0">
                <a:solidFill>
                  <a:schemeClr val="dk1"/>
                </a:solidFill>
                <a:latin typeface="Calibri"/>
                <a:ea typeface="Calibri"/>
                <a:cs typeface="Calibri"/>
                <a:sym typeface="Calibri"/>
              </a:rPr>
              <a:t>is a perfect way to enable participants to pose questions, clarify ideas, and solve any misunderstandings. The </a:t>
            </a:r>
            <a:r>
              <a:rPr lang="en-US" sz="2000">
                <a:solidFill>
                  <a:schemeClr val="dk1"/>
                </a:solidFill>
                <a:latin typeface="Calibri"/>
                <a:ea typeface="Calibri"/>
                <a:cs typeface="Calibri"/>
                <a:sym typeface="Calibri"/>
              </a:rPr>
              <a:t>Q&amp;A Slide </a:t>
            </a:r>
            <a:r>
              <a:rPr lang="en-US" sz="2000" b="0" i="0">
                <a:solidFill>
                  <a:schemeClr val="dk1"/>
                </a:solidFill>
                <a:latin typeface="Calibri"/>
                <a:ea typeface="Calibri"/>
                <a:cs typeface="Calibri"/>
                <a:sym typeface="Calibri"/>
              </a:rPr>
              <a:t>can be used to create a dedicated time to answer questions, but if you want to maintain constant interaction, enable Q&amp;A on all slides so that when a question comes to mind, it can be answered. Interactivity encourages the </a:t>
            </a:r>
            <a:r>
              <a:rPr lang="en-US" sz="2000" b="1" i="0">
                <a:solidFill>
                  <a:schemeClr val="dk1"/>
                </a:solidFill>
                <a:latin typeface="Calibri"/>
                <a:ea typeface="Calibri"/>
                <a:cs typeface="Calibri"/>
                <a:sym typeface="Calibri"/>
              </a:rPr>
              <a:t>audience to be part of the conversation, creates meaningful discussions, and helps to build a good rapport with attendees</a:t>
            </a:r>
            <a:r>
              <a:rPr lang="en-US" sz="2000" b="0" i="0">
                <a:solidFill>
                  <a:schemeClr val="dk1"/>
                </a:solidFill>
                <a:latin typeface="Calibri"/>
                <a:ea typeface="Calibri"/>
                <a:cs typeface="Calibri"/>
                <a:sym typeface="Calibri"/>
              </a:rPr>
              <a:t>. </a:t>
            </a:r>
            <a:endParaRPr/>
          </a:p>
          <a:p>
            <a:pPr marL="114300" lvl="0" indent="0" algn="just" rtl="0">
              <a:lnSpc>
                <a:spcPct val="100000"/>
              </a:lnSpc>
              <a:spcBef>
                <a:spcPts val="0"/>
              </a:spcBef>
              <a:spcAft>
                <a:spcPts val="0"/>
              </a:spcAft>
              <a:buSzPts val="1800"/>
              <a:buNone/>
            </a:pPr>
            <a:r>
              <a:rPr lang="en-US" sz="2000" b="0" i="0">
                <a:solidFill>
                  <a:schemeClr val="dk1"/>
                </a:solidFill>
                <a:latin typeface="Calibri"/>
                <a:ea typeface="Calibri"/>
                <a:cs typeface="Calibri"/>
                <a:sym typeface="Calibri"/>
              </a:rPr>
              <a:t>In general, people have a short attention span. Be sure to add some interactive elements every 10 minutes or so before the audience get distracted and drift off. </a:t>
            </a:r>
            <a:endParaRPr sz="2000" b="1" i="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800"/>
              <a:buNone/>
            </a:pPr>
            <a:endParaRPr sz="2000" b="1" i="0">
              <a:solidFill>
                <a:schemeClr val="dk1"/>
              </a:solidFill>
              <a:latin typeface="Calibri"/>
              <a:ea typeface="Calibri"/>
              <a:cs typeface="Calibri"/>
              <a:sym typeface="Calibri"/>
            </a:endParaRPr>
          </a:p>
        </p:txBody>
      </p:sp>
      <p:pic>
        <p:nvPicPr>
          <p:cNvPr id="306" name="Google Shape;306;p38"/>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9"/>
          <p:cNvSpPr txBox="1">
            <a:spLocks noGrp="1"/>
          </p:cNvSpPr>
          <p:nvPr>
            <p:ph type="body" idx="1"/>
          </p:nvPr>
        </p:nvSpPr>
        <p:spPr>
          <a:xfrm>
            <a:off x="311700" y="1393291"/>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a:solidFill>
                  <a:schemeClr val="dk1"/>
                </a:solidFill>
                <a:latin typeface="Calibri"/>
                <a:ea typeface="Calibri"/>
                <a:cs typeface="Calibri"/>
                <a:sym typeface="Calibri"/>
              </a:rPr>
              <a:t>5) Reflect afterwards</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In order to continuously </a:t>
            </a:r>
            <a:r>
              <a:rPr lang="en-US" sz="2000" b="1">
                <a:solidFill>
                  <a:schemeClr val="dk1"/>
                </a:solidFill>
                <a:latin typeface="Calibri"/>
                <a:ea typeface="Calibri"/>
                <a:cs typeface="Calibri"/>
                <a:sym typeface="Calibri"/>
              </a:rPr>
              <a:t>increase the quality of your job and the engagement of your audience</a:t>
            </a:r>
            <a:r>
              <a:rPr lang="en-US" sz="2000">
                <a:solidFill>
                  <a:schemeClr val="dk1"/>
                </a:solidFill>
                <a:latin typeface="Calibri"/>
                <a:ea typeface="Calibri"/>
                <a:cs typeface="Calibri"/>
                <a:sym typeface="Calibri"/>
              </a:rPr>
              <a:t>, stimulate a reflection on the questions asked, on how the attendees felt during the session, how useful it was and on how well you thought you did. For example, after the presentation, you can share with participants a </a:t>
            </a:r>
            <a:r>
              <a:rPr lang="en-US" sz="2000" b="1">
                <a:solidFill>
                  <a:schemeClr val="dk1"/>
                </a:solidFill>
                <a:latin typeface="Calibri"/>
                <a:ea typeface="Calibri"/>
                <a:cs typeface="Calibri"/>
                <a:sym typeface="Calibri"/>
              </a:rPr>
              <a:t>survey</a:t>
            </a:r>
            <a:r>
              <a:rPr lang="en-US" sz="2000">
                <a:solidFill>
                  <a:schemeClr val="dk1"/>
                </a:solidFill>
                <a:latin typeface="Calibri"/>
                <a:ea typeface="Calibri"/>
                <a:cs typeface="Calibri"/>
                <a:sym typeface="Calibri"/>
              </a:rPr>
              <a:t> to collect extra information that you can then use to improve for next time. </a:t>
            </a:r>
            <a:endParaRPr/>
          </a:p>
        </p:txBody>
      </p:sp>
      <p:pic>
        <p:nvPicPr>
          <p:cNvPr id="312" name="Google Shape;312;p39"/>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graphicFrame>
        <p:nvGraphicFramePr>
          <p:cNvPr id="75" name="Google Shape;75;p4"/>
          <p:cNvGraphicFramePr/>
          <p:nvPr>
            <p:extLst>
              <p:ext uri="{D42A27DB-BD31-4B8C-83A1-F6EECF244321}">
                <p14:modId xmlns:p14="http://schemas.microsoft.com/office/powerpoint/2010/main" val="2235840853"/>
              </p:ext>
            </p:extLst>
          </p:nvPr>
        </p:nvGraphicFramePr>
        <p:xfrm>
          <a:off x="952500" y="1047750"/>
          <a:ext cx="7239000" cy="2377260"/>
        </p:xfrm>
        <a:graphic>
          <a:graphicData uri="http://schemas.openxmlformats.org/drawingml/2006/table">
            <a:tbl>
              <a:tblPr>
                <a:noFill/>
                <a:tableStyleId>{F6CBC1EC-5FF8-4F7A-8970-41D6AB52A678}</a:tableStyleId>
              </a:tblPr>
              <a:tblGrid>
                <a:gridCol w="1815375">
                  <a:extLst>
                    <a:ext uri="{9D8B030D-6E8A-4147-A177-3AD203B41FA5}">
                      <a16:colId xmlns:a16="http://schemas.microsoft.com/office/drawing/2014/main" val="20000"/>
                    </a:ext>
                  </a:extLst>
                </a:gridCol>
                <a:gridCol w="5423625">
                  <a:extLst>
                    <a:ext uri="{9D8B030D-6E8A-4147-A177-3AD203B41FA5}">
                      <a16:colId xmlns:a16="http://schemas.microsoft.com/office/drawing/2014/main" val="20001"/>
                    </a:ext>
                  </a:extLst>
                </a:gridCol>
              </a:tblGrid>
              <a:tr h="381000">
                <a:tc gridSpan="2">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Module 3: </a:t>
                      </a:r>
                      <a:r>
                        <a:rPr lang="en-US" sz="1400" i="1" u="none" strike="noStrike" cap="none" dirty="0"/>
                        <a:t>Digital Skills for Marketing Managers</a:t>
                      </a:r>
                      <a:endParaRPr sz="1400" u="none" strike="noStrike" cap="none" dirty="0"/>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Unit 3</a:t>
                      </a:r>
                      <a:endParaRPr sz="1400" b="1" u="none" strike="noStrike" cap="none"/>
                    </a:p>
                  </a:txBody>
                  <a:tcPr marL="91425" marR="91425" marT="91425" marB="91425">
                    <a:solidFill>
                      <a:srgbClr val="F4CC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Social media</a:t>
                      </a:r>
                      <a:endParaRPr sz="1400" u="none" strike="noStrike" cap="none"/>
                    </a:p>
                  </a:txBody>
                  <a:tcPr marL="91425" marR="91425" marT="91425" marB="91425">
                    <a:solidFill>
                      <a:srgbClr val="F4CCCC"/>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Topic 1</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General overview</a:t>
                      </a: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Topic 2</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Social media marketing</a:t>
                      </a:r>
                      <a:endParaRPr sz="14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Topic 3</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Social media marketing and sport</a:t>
                      </a:r>
                      <a:endParaRPr sz="1400" u="none" strike="noStrike" cap="none"/>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Learning activity</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rPr>
                        <a:t>Social media content</a:t>
                      </a:r>
                      <a:endParaRPr sz="1400" u="none" strike="noStrike" cap="none" dirty="0"/>
                    </a:p>
                  </a:txBody>
                  <a:tcPr marL="91425" marR="91425" marT="91425" marB="91425"/>
                </a:tc>
                <a:extLst>
                  <a:ext uri="{0D108BD9-81ED-4DB2-BD59-A6C34878D82A}">
                    <a16:rowId xmlns:a16="http://schemas.microsoft.com/office/drawing/2014/main" val="10005"/>
                  </a:ext>
                </a:extLst>
              </a:tr>
            </a:tbl>
          </a:graphicData>
        </a:graphic>
      </p:graphicFrame>
      <p:pic>
        <p:nvPicPr>
          <p:cNvPr id="76" name="Google Shape;76;p4"/>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0"/>
          <p:cNvSpPr txBox="1">
            <a:spLocks noGrp="1"/>
          </p:cNvSpPr>
          <p:nvPr>
            <p:ph type="body" idx="1"/>
          </p:nvPr>
        </p:nvSpPr>
        <p:spPr>
          <a:xfrm>
            <a:off x="311700" y="1158730"/>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sz="1400" b="0" i="0">
              <a:latin typeface="Roboto"/>
              <a:ea typeface="Roboto"/>
              <a:cs typeface="Roboto"/>
              <a:sym typeface="Roboto"/>
            </a:endParaRPr>
          </a:p>
          <a:p>
            <a:pPr marL="114300" lvl="0" indent="0" algn="l" rtl="0">
              <a:lnSpc>
                <a:spcPct val="115000"/>
              </a:lnSpc>
              <a:spcBef>
                <a:spcPts val="0"/>
              </a:spcBef>
              <a:spcAft>
                <a:spcPts val="0"/>
              </a:spcAft>
              <a:buSzPts val="1800"/>
              <a:buNone/>
            </a:pPr>
            <a:endParaRPr sz="140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a:latin typeface="Roboto"/>
              <a:ea typeface="Roboto"/>
              <a:cs typeface="Roboto"/>
              <a:sym typeface="Roboto"/>
            </a:endParaRPr>
          </a:p>
          <a:p>
            <a:pPr marL="114300" lvl="0" indent="0" algn="l" rtl="0">
              <a:lnSpc>
                <a:spcPct val="115000"/>
              </a:lnSpc>
              <a:spcBef>
                <a:spcPts val="0"/>
              </a:spcBef>
              <a:spcAft>
                <a:spcPts val="0"/>
              </a:spcAft>
              <a:buSzPts val="1800"/>
              <a:buNone/>
            </a:pPr>
            <a:endParaRPr sz="140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a:latin typeface="Roboto"/>
              <a:ea typeface="Roboto"/>
              <a:cs typeface="Roboto"/>
              <a:sym typeface="Roboto"/>
            </a:endParaRPr>
          </a:p>
          <a:p>
            <a:pPr marL="114300" lvl="0" indent="0" algn="l" rtl="0">
              <a:lnSpc>
                <a:spcPct val="115000"/>
              </a:lnSpc>
              <a:spcBef>
                <a:spcPts val="0"/>
              </a:spcBef>
              <a:spcAft>
                <a:spcPts val="0"/>
              </a:spcAft>
              <a:buSzPts val="1800"/>
              <a:buNone/>
            </a:pPr>
            <a:endParaRPr sz="140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a:latin typeface="Roboto"/>
              <a:ea typeface="Roboto"/>
              <a:cs typeface="Roboto"/>
              <a:sym typeface="Roboto"/>
            </a:endParaRPr>
          </a:p>
          <a:p>
            <a:pPr marL="114300" lvl="0" indent="0" algn="l" rtl="0">
              <a:lnSpc>
                <a:spcPct val="115000"/>
              </a:lnSpc>
              <a:spcBef>
                <a:spcPts val="0"/>
              </a:spcBef>
              <a:spcAft>
                <a:spcPts val="0"/>
              </a:spcAft>
              <a:buSzPts val="1800"/>
              <a:buNone/>
            </a:pPr>
            <a:endParaRPr sz="140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a:latin typeface="Roboto"/>
              <a:ea typeface="Roboto"/>
              <a:cs typeface="Roboto"/>
              <a:sym typeface="Roboto"/>
            </a:endParaRPr>
          </a:p>
          <a:p>
            <a:pPr marL="114300" lvl="0" indent="0" algn="l" rtl="0">
              <a:lnSpc>
                <a:spcPct val="115000"/>
              </a:lnSpc>
              <a:spcBef>
                <a:spcPts val="0"/>
              </a:spcBef>
              <a:spcAft>
                <a:spcPts val="0"/>
              </a:spcAft>
              <a:buSzPts val="1800"/>
              <a:buNone/>
            </a:pPr>
            <a:endParaRPr sz="140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a:latin typeface="Roboto"/>
              <a:ea typeface="Roboto"/>
              <a:cs typeface="Roboto"/>
              <a:sym typeface="Roboto"/>
            </a:endParaRPr>
          </a:p>
          <a:p>
            <a:pPr marL="114300" lvl="0" indent="0" algn="ctr" rtl="0">
              <a:lnSpc>
                <a:spcPct val="115000"/>
              </a:lnSpc>
              <a:spcBef>
                <a:spcPts val="0"/>
              </a:spcBef>
              <a:spcAft>
                <a:spcPts val="0"/>
              </a:spcAft>
              <a:buSzPts val="1800"/>
              <a:buNone/>
            </a:pPr>
            <a:r>
              <a:rPr lang="en-US" sz="1400" b="1" i="0">
                <a:latin typeface="Roboto"/>
                <a:ea typeface="Roboto"/>
                <a:cs typeface="Roboto"/>
                <a:sym typeface="Roboto"/>
              </a:rPr>
              <a:t>Plan your PPT presentation in under 10 minutes</a:t>
            </a:r>
            <a:endParaRPr/>
          </a:p>
          <a:p>
            <a:pPr marL="114300" lvl="0" indent="0" algn="ctr" rtl="0">
              <a:lnSpc>
                <a:spcPct val="115000"/>
              </a:lnSpc>
              <a:spcBef>
                <a:spcPts val="0"/>
              </a:spcBef>
              <a:spcAft>
                <a:spcPts val="0"/>
              </a:spcAft>
              <a:buSzPts val="1800"/>
              <a:buNone/>
            </a:pPr>
            <a:r>
              <a:rPr lang="en-US" sz="1400" u="sng">
                <a:solidFill>
                  <a:srgbClr val="00B0F0"/>
                </a:solidFill>
              </a:rPr>
              <a:t>https://www.youtube.com/watch?v=XSDRpIdzze8</a:t>
            </a:r>
            <a:endParaRPr/>
          </a:p>
        </p:txBody>
      </p:sp>
      <p:pic>
        <p:nvPicPr>
          <p:cNvPr id="318" name="Google Shape;318;p40"/>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319" name="Google Shape;319;p40" descr="Immagine che contiene testo&#10;&#10;Descrizione generata automaticamente"/>
          <p:cNvPicPr preferRelativeResize="0"/>
          <p:nvPr/>
        </p:nvPicPr>
        <p:blipFill rotWithShape="1">
          <a:blip r:embed="rId4">
            <a:alphaModFix/>
          </a:blip>
          <a:srcRect/>
          <a:stretch/>
        </p:blipFill>
        <p:spPr>
          <a:xfrm>
            <a:off x="2511380" y="957783"/>
            <a:ext cx="4489445" cy="2632157"/>
          </a:xfrm>
          <a:prstGeom prst="rect">
            <a:avLst/>
          </a:prstGeom>
          <a:noFill/>
          <a:ln>
            <a:noFill/>
          </a:ln>
        </p:spPr>
      </p:pic>
      <p:sp>
        <p:nvSpPr>
          <p:cNvPr id="320" name="Google Shape;320;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a:t>Topic 4: Video</a:t>
            </a:r>
            <a:br>
              <a:rPr lang="en-US" sz="2400"/>
            </a:br>
            <a:br>
              <a:rPr lang="en-US" sz="2400"/>
            </a:br>
            <a:endParaRPr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aphicFrame>
        <p:nvGraphicFramePr>
          <p:cNvPr id="325" name="Google Shape;325;p41"/>
          <p:cNvGraphicFramePr/>
          <p:nvPr/>
        </p:nvGraphicFramePr>
        <p:xfrm>
          <a:off x="1278530" y="1184856"/>
          <a:ext cx="6586925" cy="3319375"/>
        </p:xfrm>
        <a:graphic>
          <a:graphicData uri="http://schemas.openxmlformats.org/drawingml/2006/table">
            <a:tbl>
              <a:tblPr firstRow="1" firstCol="1" bandRow="1">
                <a:noFill/>
                <a:tableStyleId>{F6CBC1EC-5FF8-4F7A-8970-41D6AB52A678}</a:tableStyleId>
              </a:tblPr>
              <a:tblGrid>
                <a:gridCol w="1298250">
                  <a:extLst>
                    <a:ext uri="{9D8B030D-6E8A-4147-A177-3AD203B41FA5}">
                      <a16:colId xmlns:a16="http://schemas.microsoft.com/office/drawing/2014/main" val="20000"/>
                    </a:ext>
                  </a:extLst>
                </a:gridCol>
                <a:gridCol w="1554675">
                  <a:extLst>
                    <a:ext uri="{9D8B030D-6E8A-4147-A177-3AD203B41FA5}">
                      <a16:colId xmlns:a16="http://schemas.microsoft.com/office/drawing/2014/main" val="20001"/>
                    </a:ext>
                  </a:extLst>
                </a:gridCol>
                <a:gridCol w="1900975">
                  <a:extLst>
                    <a:ext uri="{9D8B030D-6E8A-4147-A177-3AD203B41FA5}">
                      <a16:colId xmlns:a16="http://schemas.microsoft.com/office/drawing/2014/main" val="20002"/>
                    </a:ext>
                  </a:extLst>
                </a:gridCol>
                <a:gridCol w="1833025">
                  <a:extLst>
                    <a:ext uri="{9D8B030D-6E8A-4147-A177-3AD203B41FA5}">
                      <a16:colId xmlns:a16="http://schemas.microsoft.com/office/drawing/2014/main" val="20003"/>
                    </a:ext>
                  </a:extLst>
                </a:gridCol>
              </a:tblGrid>
              <a:tr h="624825">
                <a:tc>
                  <a:txBody>
                    <a:bodyPr/>
                    <a:lstStyle/>
                    <a:p>
                      <a:pPr marL="0" marR="0" lvl="0" indent="0" algn="ctr" rtl="0">
                        <a:lnSpc>
                          <a:spcPct val="107000"/>
                        </a:lnSpc>
                        <a:spcBef>
                          <a:spcPts val="0"/>
                        </a:spcBef>
                        <a:spcAft>
                          <a:spcPts val="0"/>
                        </a:spcAft>
                        <a:buNone/>
                      </a:pPr>
                      <a:r>
                        <a:rPr lang="en-US" sz="1100" u="none" strike="noStrike" cap="none"/>
                        <a:t>Educational goal</a:t>
                      </a:r>
                      <a:endParaRPr sz="1100"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None/>
                      </a:pPr>
                      <a:r>
                        <a:rPr lang="en-US" sz="1100" u="none" strike="noStrike" cap="none"/>
                        <a:t>Type of activity</a:t>
                      </a:r>
                      <a:endParaRPr sz="1100"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None/>
                      </a:pPr>
                      <a:r>
                        <a:rPr lang="en-US" sz="1100" u="none" strike="noStrike" cap="none"/>
                        <a:t>Content</a:t>
                      </a:r>
                      <a:endParaRPr sz="1100"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None/>
                      </a:pPr>
                      <a:r>
                        <a:rPr lang="en-US" sz="1100" u="none" strike="noStrike" cap="none"/>
                        <a:t>Additional materials</a:t>
                      </a:r>
                      <a:endParaRPr sz="1100" u="none" strike="noStrike" cap="none">
                        <a:latin typeface="Calibri"/>
                        <a:ea typeface="Calibri"/>
                        <a:cs typeface="Calibri"/>
                        <a:sym typeface="Calibri"/>
                      </a:endParaRPr>
                    </a:p>
                  </a:txBody>
                  <a:tcPr marL="68575" marR="68575" marT="0" marB="0" anchor="ctr">
                    <a:solidFill>
                      <a:schemeClr val="accent1"/>
                    </a:solidFill>
                  </a:tcPr>
                </a:tc>
                <a:extLst>
                  <a:ext uri="{0D108BD9-81ED-4DB2-BD59-A6C34878D82A}">
                    <a16:rowId xmlns:a16="http://schemas.microsoft.com/office/drawing/2014/main" val="10000"/>
                  </a:ext>
                </a:extLst>
              </a:tr>
              <a:tr h="2694550">
                <a:tc>
                  <a:txBody>
                    <a:bodyPr/>
                    <a:lstStyle/>
                    <a:p>
                      <a:pPr marL="0" marR="0" lvl="0" indent="0" algn="ctr" rtl="0">
                        <a:lnSpc>
                          <a:spcPct val="107000"/>
                        </a:lnSpc>
                        <a:spcBef>
                          <a:spcPts val="0"/>
                        </a:spcBef>
                        <a:spcAft>
                          <a:spcPts val="0"/>
                        </a:spcAft>
                        <a:buNone/>
                      </a:pPr>
                      <a:r>
                        <a:rPr lang="en-US" sz="1100" u="none" strike="noStrike" cap="none"/>
                        <a:t>Knowledge and skills related to Presentation Tools</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100" u="none" strike="noStrike" cap="none">
                          <a:latin typeface="Arial"/>
                          <a:ea typeface="Arial"/>
                          <a:cs typeface="Arial"/>
                          <a:sym typeface="Arial"/>
                        </a:rPr>
                        <a:t>Individual exercise </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100" u="none" strike="noStrike" cap="none">
                          <a:latin typeface="Arial"/>
                          <a:ea typeface="Arial"/>
                          <a:cs typeface="Arial"/>
                          <a:sym typeface="Arial"/>
                        </a:rPr>
                        <a:t>After revising the Unit 2 and considering the tips provided, prepare a short presentation of your team or sport club using one presentation tool illustrated in this section.</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100" u="none" strike="noStrike" cap="none"/>
                        <a:t> -</a:t>
                      </a:r>
                      <a:endParaRPr/>
                    </a:p>
                  </a:txBody>
                  <a:tcPr marL="68575" marR="68575" marT="0" marB="0" anchor="ctr"/>
                </a:tc>
                <a:extLst>
                  <a:ext uri="{0D108BD9-81ED-4DB2-BD59-A6C34878D82A}">
                    <a16:rowId xmlns:a16="http://schemas.microsoft.com/office/drawing/2014/main" val="10001"/>
                  </a:ext>
                </a:extLst>
              </a:tr>
            </a:tbl>
          </a:graphicData>
        </a:graphic>
      </p:graphicFrame>
      <p:pic>
        <p:nvPicPr>
          <p:cNvPr id="326" name="Google Shape;326;p41"/>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327" name="Google Shape;327;p41"/>
          <p:cNvSpPr txBox="1">
            <a:spLocks noGrp="1"/>
          </p:cNvSpPr>
          <p:nvPr>
            <p:ph type="title"/>
          </p:nvPr>
        </p:nvSpPr>
        <p:spPr>
          <a:xfrm>
            <a:off x="570804" y="356301"/>
            <a:ext cx="8238345"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Learning Activity 2: Team/sport club presentation</a:t>
            </a:r>
            <a:br>
              <a:rPr lang="en-US"/>
            </a:br>
            <a:br>
              <a:rPr lang="en-US"/>
            </a:b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2"/>
          <p:cNvSpPr txBox="1">
            <a:spLocks noGrp="1"/>
          </p:cNvSpPr>
          <p:nvPr>
            <p:ph type="title"/>
          </p:nvPr>
        </p:nvSpPr>
        <p:spPr>
          <a:xfrm>
            <a:off x="3172867" y="2550018"/>
            <a:ext cx="2540689"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2"/>
                </a:solidFill>
              </a:rPr>
              <a:t>Unit 3: </a:t>
            </a:r>
            <a:r>
              <a:rPr lang="en-US" sz="1800">
                <a:solidFill>
                  <a:srgbClr val="48505A"/>
                </a:solidFill>
              </a:rPr>
              <a:t>SOCIAL MEDIA</a:t>
            </a:r>
            <a:endParaRPr sz="1800">
              <a:solidFill>
                <a:srgbClr val="48505A"/>
              </a:solidFill>
            </a:endParaRPr>
          </a:p>
          <a:p>
            <a:pPr marL="0" lvl="0" indent="0" algn="l" rtl="0">
              <a:lnSpc>
                <a:spcPct val="100000"/>
              </a:lnSpc>
              <a:spcBef>
                <a:spcPts val="1600"/>
              </a:spcBef>
              <a:spcAft>
                <a:spcPts val="0"/>
              </a:spcAft>
              <a:buSzPts val="2800"/>
              <a:buNone/>
            </a:pPr>
            <a:endParaRPr/>
          </a:p>
        </p:txBody>
      </p:sp>
      <p:pic>
        <p:nvPicPr>
          <p:cNvPr id="333" name="Google Shape;333;p42"/>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334" name="Google Shape;334;p42" descr="Lavora da Wi-Fi di casa con riempimento a tinta unita"/>
          <p:cNvPicPr preferRelativeResize="0"/>
          <p:nvPr/>
        </p:nvPicPr>
        <p:blipFill rotWithShape="1">
          <a:blip r:embed="rId4">
            <a:alphaModFix/>
          </a:blip>
          <a:srcRect/>
          <a:stretch/>
        </p:blipFill>
        <p:spPr>
          <a:xfrm>
            <a:off x="3860441" y="1384479"/>
            <a:ext cx="1165539" cy="116553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3"/>
          <p:cNvSpPr txBox="1">
            <a:spLocks noGrp="1"/>
          </p:cNvSpPr>
          <p:nvPr>
            <p:ph type="title"/>
          </p:nvPr>
        </p:nvSpPr>
        <p:spPr>
          <a:xfrm>
            <a:off x="311700" y="67143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a:t>Topic 1: General overview</a:t>
            </a:r>
            <a:br>
              <a:rPr lang="en-US" sz="2400"/>
            </a:br>
            <a:endParaRPr sz="2400"/>
          </a:p>
        </p:txBody>
      </p:sp>
      <p:sp>
        <p:nvSpPr>
          <p:cNvPr id="340" name="Google Shape;340;p43"/>
          <p:cNvSpPr txBox="1">
            <a:spLocks noGrp="1"/>
          </p:cNvSpPr>
          <p:nvPr>
            <p:ph type="body" idx="1"/>
          </p:nvPr>
        </p:nvSpPr>
        <p:spPr>
          <a:xfrm>
            <a:off x="311700" y="1462750"/>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a:solidFill>
                  <a:srgbClr val="FF6600"/>
                </a:solidFill>
                <a:latin typeface="Calibri"/>
                <a:ea typeface="Calibri"/>
                <a:cs typeface="Calibri"/>
                <a:sym typeface="Calibri"/>
              </a:rPr>
              <a:t>What is social media? </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Social media is as “</a:t>
            </a:r>
            <a:r>
              <a:rPr lang="en-US" sz="2000" i="1">
                <a:solidFill>
                  <a:schemeClr val="dk1"/>
                </a:solidFill>
                <a:latin typeface="Calibri"/>
                <a:ea typeface="Calibri"/>
                <a:cs typeface="Calibri"/>
                <a:sym typeface="Calibri"/>
              </a:rPr>
              <a:t>a set of software and web tools that help </a:t>
            </a:r>
            <a:r>
              <a:rPr lang="en-US" sz="2000" b="1" i="1">
                <a:solidFill>
                  <a:schemeClr val="dk1"/>
                </a:solidFill>
                <a:latin typeface="Calibri"/>
                <a:ea typeface="Calibri"/>
                <a:cs typeface="Calibri"/>
                <a:sym typeface="Calibri"/>
              </a:rPr>
              <a:t>users interact online, share content and develop a personalised network of friends, colleagues or organisations</a:t>
            </a:r>
            <a:r>
              <a:rPr lang="en-US" sz="2000" i="1">
                <a:solidFill>
                  <a:schemeClr val="dk1"/>
                </a:solidFill>
                <a:latin typeface="Calibri"/>
                <a:ea typeface="Calibri"/>
                <a:cs typeface="Calibri"/>
                <a:sym typeface="Calibri"/>
              </a:rPr>
              <a:t> […] They do not, in general, log in to their accounts intending to buy something. Even on the more career-focused sites like LinkedIn, direct sales messages have to be done only rarely and with care. Instead of posting simply ‘buy me’ messages for your book, there are plenty of other approaches</a:t>
            </a:r>
            <a:r>
              <a:rPr lang="en-US" sz="2000">
                <a:solidFill>
                  <a:schemeClr val="dk1"/>
                </a:solidFill>
                <a:latin typeface="Calibri"/>
                <a:ea typeface="Calibri"/>
                <a:cs typeface="Calibri"/>
                <a:sym typeface="Calibri"/>
              </a:rPr>
              <a:t>”. </a:t>
            </a:r>
            <a:endParaRPr sz="2000" b="0" i="0">
              <a:solidFill>
                <a:schemeClr val="dk1"/>
              </a:solidFill>
              <a:latin typeface="Calibri"/>
              <a:ea typeface="Calibri"/>
              <a:cs typeface="Calibri"/>
              <a:sym typeface="Calibri"/>
            </a:endParaRPr>
          </a:p>
        </p:txBody>
      </p:sp>
      <p:pic>
        <p:nvPicPr>
          <p:cNvPr id="341" name="Google Shape;341;p43"/>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4"/>
          <p:cNvSpPr txBox="1">
            <a:spLocks noGrp="1"/>
          </p:cNvSpPr>
          <p:nvPr>
            <p:ph type="body" idx="1"/>
          </p:nvPr>
        </p:nvSpPr>
        <p:spPr>
          <a:xfrm>
            <a:off x="311700" y="366864"/>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a:solidFill>
                  <a:srgbClr val="FF6600"/>
                </a:solidFill>
                <a:latin typeface="Calibri"/>
                <a:ea typeface="Calibri"/>
                <a:cs typeface="Calibri"/>
                <a:sym typeface="Calibri"/>
              </a:rPr>
              <a:t>Positive aspects of social media</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Dialogue on one-to-one, and many-to many format in real time;</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New relationships, connections and professional and persona opportunities for your personal brand;</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Visual and immersive storytelling through video, live video, photos and multimedia contents;</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Providing awareness of the brand voice, story and people behind the scenes;</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Becoming source for education, training and support for the community;</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Initiating behaviors and call-to action statements for audicence to note;</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Sending persuasive messages that are strategically target using advertising and personalized data;</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Responding immediately to costumer inquiries and proving updates on crisis situation.</a:t>
            </a:r>
            <a:endParaRPr/>
          </a:p>
        </p:txBody>
      </p:sp>
      <p:pic>
        <p:nvPicPr>
          <p:cNvPr id="347" name="Google Shape;347;p44"/>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5"/>
          <p:cNvSpPr txBox="1">
            <a:spLocks noGrp="1"/>
          </p:cNvSpPr>
          <p:nvPr>
            <p:ph type="body" idx="1"/>
          </p:nvPr>
        </p:nvSpPr>
        <p:spPr>
          <a:xfrm>
            <a:off x="623400" y="169799"/>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000" b="1">
                <a:solidFill>
                  <a:srgbClr val="FF6600"/>
                </a:solidFill>
                <a:latin typeface="Calibri"/>
                <a:ea typeface="Calibri"/>
                <a:cs typeface="Calibri"/>
                <a:sym typeface="Calibri"/>
              </a:rPr>
              <a:t>Social media platforms and trends</a:t>
            </a:r>
            <a:endParaRPr/>
          </a:p>
          <a:p>
            <a:pPr marL="114300" lvl="0" indent="0" algn="l" rtl="0">
              <a:lnSpc>
                <a:spcPct val="115000"/>
              </a:lnSpc>
              <a:spcBef>
                <a:spcPts val="0"/>
              </a:spcBef>
              <a:spcAft>
                <a:spcPts val="0"/>
              </a:spcAft>
              <a:buSzPts val="1800"/>
              <a:buNone/>
            </a:pPr>
            <a:endParaRPr/>
          </a:p>
        </p:txBody>
      </p:sp>
      <p:pic>
        <p:nvPicPr>
          <p:cNvPr id="353" name="Google Shape;353;p45"/>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354" name="Google Shape;354;p45" descr="World's Most Used Social Media Platforms January 2021 DataReportal"/>
          <p:cNvPicPr preferRelativeResize="0"/>
          <p:nvPr/>
        </p:nvPicPr>
        <p:blipFill rotWithShape="1">
          <a:blip r:embed="rId4">
            <a:alphaModFix/>
          </a:blip>
          <a:srcRect/>
          <a:stretch/>
        </p:blipFill>
        <p:spPr>
          <a:xfrm>
            <a:off x="831182" y="680027"/>
            <a:ext cx="7253410" cy="4083588"/>
          </a:xfrm>
          <a:prstGeom prst="rect">
            <a:avLst/>
          </a:prstGeom>
          <a:noFill/>
          <a:ln>
            <a:noFill/>
          </a:ln>
        </p:spPr>
      </p:pic>
      <p:sp>
        <p:nvSpPr>
          <p:cNvPr id="355" name="Google Shape;355;p45"/>
          <p:cNvSpPr txBox="1"/>
          <p:nvPr/>
        </p:nvSpPr>
        <p:spPr>
          <a:xfrm>
            <a:off x="2285998" y="4786075"/>
            <a:ext cx="4572000" cy="246221"/>
          </a:xfrm>
          <a:prstGeom prst="rect">
            <a:avLst/>
          </a:prstGeom>
          <a:noFill/>
          <a:ln>
            <a:noFill/>
          </a:ln>
        </p:spPr>
        <p:txBody>
          <a:bodyPr spcFirstLastPara="1" wrap="square" lIns="91425" tIns="45700" rIns="91425" bIns="45700" anchor="t" anchorCtr="0">
            <a:spAutoFit/>
          </a:bodyPr>
          <a:lstStyle/>
          <a:p>
            <a:pPr marL="11430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Source: We Are Social&amp;Hootsuite</a:t>
            </a:r>
            <a:endParaRPr sz="1000" b="0" i="0" u="sng" strike="noStrike" cap="none">
              <a:solidFill>
                <a:srgbClr val="000000"/>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46"/>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361" name="Google Shape;361;p46" descr="Reasons for Using Social Media January 2021 DataReportal"/>
          <p:cNvPicPr preferRelativeResize="0"/>
          <p:nvPr/>
        </p:nvPicPr>
        <p:blipFill rotWithShape="1">
          <a:blip r:embed="rId4">
            <a:alphaModFix/>
          </a:blip>
          <a:srcRect/>
          <a:stretch/>
        </p:blipFill>
        <p:spPr>
          <a:xfrm>
            <a:off x="1022226" y="676299"/>
            <a:ext cx="7099543" cy="3996963"/>
          </a:xfrm>
          <a:prstGeom prst="rect">
            <a:avLst/>
          </a:prstGeom>
          <a:noFill/>
          <a:ln>
            <a:noFill/>
          </a:ln>
        </p:spPr>
      </p:pic>
      <p:sp>
        <p:nvSpPr>
          <p:cNvPr id="362" name="Google Shape;362;p46"/>
          <p:cNvSpPr txBox="1"/>
          <p:nvPr/>
        </p:nvSpPr>
        <p:spPr>
          <a:xfrm>
            <a:off x="2285998" y="4786075"/>
            <a:ext cx="4572000" cy="246221"/>
          </a:xfrm>
          <a:prstGeom prst="rect">
            <a:avLst/>
          </a:prstGeom>
          <a:noFill/>
          <a:ln>
            <a:noFill/>
          </a:ln>
        </p:spPr>
        <p:txBody>
          <a:bodyPr spcFirstLastPara="1" wrap="square" lIns="91425" tIns="45700" rIns="91425" bIns="45700" anchor="t" anchorCtr="0">
            <a:spAutoFit/>
          </a:bodyPr>
          <a:lstStyle/>
          <a:p>
            <a:pPr marL="11430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Source: We Are Social&amp;Hootsuite</a:t>
            </a:r>
            <a:endParaRPr sz="1000" b="0" i="0" u="sng" strike="noStrike" cap="none">
              <a:solidFill>
                <a:srgbClr val="000000"/>
              </a:solidFill>
              <a:latin typeface="Calibri"/>
              <a:ea typeface="Calibri"/>
              <a:cs typeface="Calibri"/>
              <a:sym typeface="Calibri"/>
            </a:endParaRPr>
          </a:p>
        </p:txBody>
      </p:sp>
      <p:sp>
        <p:nvSpPr>
          <p:cNvPr id="363" name="Google Shape;363;p46"/>
          <p:cNvSpPr txBox="1">
            <a:spLocks noGrp="1"/>
          </p:cNvSpPr>
          <p:nvPr>
            <p:ph type="body" idx="1"/>
          </p:nvPr>
        </p:nvSpPr>
        <p:spPr>
          <a:xfrm>
            <a:off x="855220" y="111204"/>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000" b="1">
                <a:solidFill>
                  <a:srgbClr val="FF6600"/>
                </a:solidFill>
                <a:latin typeface="Calibri"/>
                <a:ea typeface="Calibri"/>
                <a:cs typeface="Calibri"/>
                <a:sym typeface="Calibri"/>
              </a:rPr>
              <a:t>Reasons why to use social media platforms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47"/>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369" name="Google Shape;369;p47"/>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Social networks are the perfect platform to communicate, through which </a:t>
            </a:r>
            <a:r>
              <a:rPr lang="en-US" sz="2000" b="1">
                <a:solidFill>
                  <a:schemeClr val="dk1"/>
                </a:solidFill>
                <a:latin typeface="Calibri"/>
                <a:ea typeface="Calibri"/>
                <a:cs typeface="Calibri"/>
                <a:sym typeface="Calibri"/>
              </a:rPr>
              <a:t>sports fans can discuss everything about their passions</a:t>
            </a:r>
            <a:r>
              <a:rPr lang="en-US" sz="2000">
                <a:solidFill>
                  <a:schemeClr val="dk1"/>
                </a:solidFill>
                <a:latin typeface="Calibri"/>
                <a:ea typeface="Calibri"/>
                <a:cs typeface="Calibri"/>
                <a:sym typeface="Calibri"/>
              </a:rPr>
              <a:t>, comparing and learning information and opinions from other users with different backgrounds from their own but with the same interests and the same passions. </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Through these platforms </a:t>
            </a:r>
            <a:r>
              <a:rPr lang="en-US" sz="2000" b="1">
                <a:solidFill>
                  <a:schemeClr val="dk1"/>
                </a:solidFill>
                <a:latin typeface="Calibri"/>
                <a:ea typeface="Calibri"/>
                <a:cs typeface="Calibri"/>
                <a:sym typeface="Calibri"/>
              </a:rPr>
              <a:t>it becomes possible for sports clubs </a:t>
            </a:r>
            <a:r>
              <a:rPr lang="en-US" sz="2000">
                <a:solidFill>
                  <a:schemeClr val="dk1"/>
                </a:solidFill>
                <a:latin typeface="Calibri"/>
                <a:ea typeface="Calibri"/>
                <a:cs typeface="Calibri"/>
                <a:sym typeface="Calibri"/>
              </a:rPr>
              <a:t>to be able to interact with users and thanks to this to be able </a:t>
            </a:r>
            <a:r>
              <a:rPr lang="en-US" sz="2000" b="1">
                <a:solidFill>
                  <a:schemeClr val="dk1"/>
                </a:solidFill>
                <a:latin typeface="Calibri"/>
                <a:ea typeface="Calibri"/>
                <a:cs typeface="Calibri"/>
                <a:sym typeface="Calibri"/>
              </a:rPr>
              <a:t>to build a solid base of fans and loyal fans attentive</a:t>
            </a:r>
            <a:r>
              <a:rPr lang="en-US" sz="2000">
                <a:solidFill>
                  <a:schemeClr val="dk1"/>
                </a:solidFill>
                <a:latin typeface="Calibri"/>
                <a:ea typeface="Calibri"/>
                <a:cs typeface="Calibri"/>
                <a:sym typeface="Calibri"/>
              </a:rPr>
              <a:t> to all initiatives and communications as they are linked to the Brand of the Team by a relationship that goes well beyond that of simple consumption but that is based on a </a:t>
            </a:r>
            <a:r>
              <a:rPr lang="en-US" sz="2000" b="1">
                <a:solidFill>
                  <a:schemeClr val="dk1"/>
                </a:solidFill>
                <a:latin typeface="Calibri"/>
                <a:ea typeface="Calibri"/>
                <a:cs typeface="Calibri"/>
                <a:sym typeface="Calibri"/>
              </a:rPr>
              <a:t>more emotional sphere</a:t>
            </a:r>
            <a:r>
              <a:rPr lang="en-US" sz="2000">
                <a:solidFill>
                  <a:schemeClr val="dk1"/>
                </a:solidFill>
                <a:latin typeface="Calibri"/>
                <a:ea typeface="Calibri"/>
                <a:cs typeface="Calibri"/>
                <a:sym typeface="Calibri"/>
              </a:rPr>
              <a:t>, aimed at their feelings and deep-rooted values that every sports fan surely has within himself/herself.</a:t>
            </a:r>
            <a:endParaRPr/>
          </a:p>
        </p:txBody>
      </p:sp>
      <p:sp>
        <p:nvSpPr>
          <p:cNvPr id="370" name="Google Shape;370;p47"/>
          <p:cNvSpPr txBox="1">
            <a:spLocks noGrp="1"/>
          </p:cNvSpPr>
          <p:nvPr>
            <p:ph type="title"/>
          </p:nvPr>
        </p:nvSpPr>
        <p:spPr>
          <a:xfrm>
            <a:off x="467550" y="38508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a:t>Topic 2: Social media marketing and sport</a:t>
            </a:r>
            <a:br>
              <a:rPr lang="en-US" sz="2400"/>
            </a:br>
            <a:br>
              <a:rPr lang="en-US" sz="2400"/>
            </a:br>
            <a:endParaRPr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48"/>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376" name="Google Shape;376;p48"/>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0">
                <a:solidFill>
                  <a:srgbClr val="162020"/>
                </a:solidFill>
                <a:latin typeface="Calibri"/>
                <a:ea typeface="Calibri"/>
                <a:cs typeface="Calibri"/>
                <a:sym typeface="Calibri"/>
              </a:rPr>
              <a:t>Sports clubs also have the opportunity, through social media, to cut out the middlemen between themselves and their fans. Today, </a:t>
            </a:r>
            <a:r>
              <a:rPr lang="en-US" sz="2000" b="1" i="0">
                <a:solidFill>
                  <a:schemeClr val="dk1"/>
                </a:solidFill>
                <a:latin typeface="Calibri"/>
                <a:ea typeface="Calibri"/>
                <a:cs typeface="Calibri"/>
                <a:sym typeface="Calibri"/>
              </a:rPr>
              <a:t>a sport club can interact directly with its fan base</a:t>
            </a:r>
            <a:r>
              <a:rPr lang="en-US" sz="2000" i="0">
                <a:solidFill>
                  <a:srgbClr val="162020"/>
                </a:solidFill>
                <a:latin typeface="Calibri"/>
                <a:ea typeface="Calibri"/>
                <a:cs typeface="Calibri"/>
                <a:sym typeface="Calibri"/>
              </a:rPr>
              <a:t>, not through cold, sterile statements or common forms of advertising, but by answering the specific questions that users ask, calling them almost by name and interacting with them as if they were there in front of them and had known them forever. </a:t>
            </a:r>
            <a:endParaRPr/>
          </a:p>
          <a:p>
            <a:pPr marL="114300" lvl="0" indent="0" algn="just" rtl="0">
              <a:lnSpc>
                <a:spcPct val="100000"/>
              </a:lnSpc>
              <a:spcBef>
                <a:spcPts val="0"/>
              </a:spcBef>
              <a:spcAft>
                <a:spcPts val="0"/>
              </a:spcAft>
              <a:buSzPts val="1800"/>
              <a:buNone/>
            </a:pPr>
            <a:r>
              <a:rPr lang="en-US" sz="2000" i="0">
                <a:solidFill>
                  <a:srgbClr val="162020"/>
                </a:solidFill>
                <a:latin typeface="Calibri"/>
                <a:ea typeface="Calibri"/>
                <a:cs typeface="Calibri"/>
                <a:sym typeface="Calibri"/>
              </a:rPr>
              <a:t>All this is very important for a fan: it makes him/her feel fundamental, </a:t>
            </a:r>
            <a:r>
              <a:rPr lang="en-US" sz="2000" b="1" i="0">
                <a:solidFill>
                  <a:schemeClr val="dk1"/>
                </a:solidFill>
                <a:latin typeface="Calibri"/>
                <a:ea typeface="Calibri"/>
                <a:cs typeface="Calibri"/>
                <a:sym typeface="Calibri"/>
              </a:rPr>
              <a:t>appreciated</a:t>
            </a:r>
            <a:r>
              <a:rPr lang="en-US" sz="2000" i="0">
                <a:solidFill>
                  <a:srgbClr val="162020"/>
                </a:solidFill>
                <a:latin typeface="Calibri"/>
                <a:ea typeface="Calibri"/>
                <a:cs typeface="Calibri"/>
                <a:sym typeface="Calibri"/>
              </a:rPr>
              <a:t> and above all it makes him/her a </a:t>
            </a:r>
            <a:r>
              <a:rPr lang="en-US" sz="2000" b="1" i="0">
                <a:solidFill>
                  <a:schemeClr val="dk1"/>
                </a:solidFill>
                <a:latin typeface="Calibri"/>
                <a:ea typeface="Calibri"/>
                <a:cs typeface="Calibri"/>
                <a:sym typeface="Calibri"/>
              </a:rPr>
              <a:t>real active part of the team</a:t>
            </a:r>
            <a:r>
              <a:rPr lang="en-US" sz="2000" i="0">
                <a:solidFill>
                  <a:srgbClr val="162020"/>
                </a:solidFill>
                <a:latin typeface="Calibri"/>
                <a:ea typeface="Calibri"/>
                <a:cs typeface="Calibri"/>
                <a:sym typeface="Calibri"/>
              </a:rPr>
              <a:t>, increasing his/her consideration of the brand and his/her loyalty, as well as making him a perfect ambassador of the values and principles of sport. </a:t>
            </a:r>
            <a:endParaRPr/>
          </a:p>
          <a:p>
            <a:pPr marL="114300" lvl="0" indent="0" algn="just" rtl="0">
              <a:lnSpc>
                <a:spcPct val="100000"/>
              </a:lnSpc>
              <a:spcBef>
                <a:spcPts val="0"/>
              </a:spcBef>
              <a:spcAft>
                <a:spcPts val="0"/>
              </a:spcAft>
              <a:buSzPts val="1800"/>
              <a:buNone/>
            </a:pPr>
            <a:endParaRPr sz="2000" i="0">
              <a:solidFill>
                <a:srgbClr val="16202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9"/>
          <p:cNvSpPr txBox="1">
            <a:spLocks noGrp="1"/>
          </p:cNvSpPr>
          <p:nvPr>
            <p:ph type="body" idx="1"/>
          </p:nvPr>
        </p:nvSpPr>
        <p:spPr>
          <a:xfrm>
            <a:off x="311700" y="1172643"/>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i="0">
                <a:solidFill>
                  <a:srgbClr val="FF6600"/>
                </a:solidFill>
                <a:latin typeface="Calibri"/>
                <a:ea typeface="Calibri"/>
                <a:cs typeface="Calibri"/>
                <a:sym typeface="Calibri"/>
              </a:rPr>
              <a:t>Social media marketing tips for every platform</a:t>
            </a:r>
            <a:endParaRPr/>
          </a:p>
          <a:p>
            <a:pPr marL="114300" lvl="0" indent="0" algn="just" rtl="0">
              <a:lnSpc>
                <a:spcPct val="100000"/>
              </a:lnSpc>
              <a:spcBef>
                <a:spcPts val="0"/>
              </a:spcBef>
              <a:spcAft>
                <a:spcPts val="0"/>
              </a:spcAft>
              <a:buSzPts val="1800"/>
              <a:buNone/>
            </a:pPr>
            <a:r>
              <a:rPr lang="en-US" sz="2000" i="1">
                <a:solidFill>
                  <a:srgbClr val="162020"/>
                </a:solidFill>
                <a:latin typeface="Calibri"/>
                <a:ea typeface="Calibri"/>
                <a:cs typeface="Calibri"/>
                <a:sym typeface="Calibri"/>
              </a:rPr>
              <a:t>1) Be consistent </a:t>
            </a:r>
            <a:endParaRPr/>
          </a:p>
          <a:p>
            <a:pPr marL="114300" lvl="0" indent="0" algn="just" rtl="0">
              <a:lnSpc>
                <a:spcPct val="100000"/>
              </a:lnSpc>
              <a:spcBef>
                <a:spcPts val="0"/>
              </a:spcBef>
              <a:spcAft>
                <a:spcPts val="0"/>
              </a:spcAft>
              <a:buSzPts val="1800"/>
              <a:buNone/>
            </a:pPr>
            <a:r>
              <a:rPr lang="en-US" sz="2000" b="0" i="0">
                <a:solidFill>
                  <a:srgbClr val="162020"/>
                </a:solidFill>
                <a:latin typeface="Calibri"/>
                <a:ea typeface="Calibri"/>
                <a:cs typeface="Calibri"/>
                <a:sym typeface="Calibri"/>
              </a:rPr>
              <a:t>How consistently you post should be specific to each social media site you’re utilizing. When determining your post strategy, look at factors such as how the </a:t>
            </a:r>
            <a:r>
              <a:rPr lang="en-US" sz="2000" b="1" i="0">
                <a:solidFill>
                  <a:srgbClr val="162020"/>
                </a:solidFill>
                <a:latin typeface="Calibri"/>
                <a:ea typeface="Calibri"/>
                <a:cs typeface="Calibri"/>
                <a:sym typeface="Calibri"/>
              </a:rPr>
              <a:t>algorithm works for each platform </a:t>
            </a:r>
            <a:r>
              <a:rPr lang="en-US" sz="2000" b="0" i="0">
                <a:solidFill>
                  <a:srgbClr val="162020"/>
                </a:solidFill>
                <a:latin typeface="Calibri"/>
                <a:ea typeface="Calibri"/>
                <a:cs typeface="Calibri"/>
                <a:sym typeface="Calibri"/>
              </a:rPr>
              <a:t>and whether content posts chronologically or is curated based on other factors. You should outline:</a:t>
            </a:r>
            <a:endParaRPr/>
          </a:p>
          <a:p>
            <a:pPr marL="457200" lvl="0" indent="-342900" algn="just" rtl="0">
              <a:lnSpc>
                <a:spcPct val="100000"/>
              </a:lnSpc>
              <a:spcBef>
                <a:spcPts val="0"/>
              </a:spcBef>
              <a:spcAft>
                <a:spcPts val="0"/>
              </a:spcAft>
              <a:buSzPts val="1800"/>
              <a:buChar char="●"/>
            </a:pPr>
            <a:r>
              <a:rPr lang="en-US" sz="2000" b="0" i="0">
                <a:solidFill>
                  <a:schemeClr val="dk1"/>
                </a:solidFill>
                <a:latin typeface="Calibri"/>
                <a:ea typeface="Calibri"/>
                <a:cs typeface="Calibri"/>
                <a:sym typeface="Calibri"/>
              </a:rPr>
              <a:t>How often you plan to publish on each social media platform based on best practices for that platform;</a:t>
            </a:r>
            <a:endParaRPr/>
          </a:p>
          <a:p>
            <a:pPr marL="457200" lvl="0" indent="-342900" algn="just" rtl="0">
              <a:lnSpc>
                <a:spcPct val="100000"/>
              </a:lnSpc>
              <a:spcBef>
                <a:spcPts val="0"/>
              </a:spcBef>
              <a:spcAft>
                <a:spcPts val="0"/>
              </a:spcAft>
              <a:buSzPts val="1800"/>
              <a:buChar char="●"/>
            </a:pPr>
            <a:r>
              <a:rPr lang="en-US" sz="2000" b="0" i="0">
                <a:solidFill>
                  <a:schemeClr val="dk1"/>
                </a:solidFill>
                <a:latin typeface="Calibri"/>
                <a:ea typeface="Calibri"/>
                <a:cs typeface="Calibri"/>
                <a:sym typeface="Calibri"/>
              </a:rPr>
              <a:t>What type of content you plan to post on each platform;</a:t>
            </a:r>
            <a:endParaRPr/>
          </a:p>
          <a:p>
            <a:pPr marL="457200" lvl="0" indent="-342900" algn="just" rtl="0">
              <a:lnSpc>
                <a:spcPct val="100000"/>
              </a:lnSpc>
              <a:spcBef>
                <a:spcPts val="0"/>
              </a:spcBef>
              <a:spcAft>
                <a:spcPts val="0"/>
              </a:spcAft>
              <a:buSzPts val="1800"/>
              <a:buChar char="●"/>
            </a:pPr>
            <a:r>
              <a:rPr lang="en-US" sz="2000" b="0" i="0">
                <a:solidFill>
                  <a:schemeClr val="dk1"/>
                </a:solidFill>
                <a:latin typeface="Calibri"/>
                <a:ea typeface="Calibri"/>
                <a:cs typeface="Calibri"/>
                <a:sym typeface="Calibri"/>
              </a:rPr>
              <a:t>Who is your target audience on each platform.</a:t>
            </a:r>
            <a:endParaRPr/>
          </a:p>
          <a:p>
            <a:pPr marL="114300" lvl="0" indent="0" algn="just" rtl="0">
              <a:lnSpc>
                <a:spcPct val="100000"/>
              </a:lnSpc>
              <a:spcBef>
                <a:spcPts val="0"/>
              </a:spcBef>
              <a:spcAft>
                <a:spcPts val="0"/>
              </a:spcAft>
              <a:buSzPts val="1800"/>
              <a:buNone/>
            </a:pPr>
            <a:endParaRPr sz="2000" b="0" i="0">
              <a:solidFill>
                <a:srgbClr val="162020"/>
              </a:solidFill>
              <a:latin typeface="Calibri"/>
              <a:ea typeface="Calibri"/>
              <a:cs typeface="Calibri"/>
              <a:sym typeface="Calibri"/>
            </a:endParaRPr>
          </a:p>
        </p:txBody>
      </p:sp>
      <p:pic>
        <p:nvPicPr>
          <p:cNvPr id="382" name="Google Shape;382;p49"/>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383" name="Google Shape;383;p49"/>
          <p:cNvSpPr txBox="1">
            <a:spLocks noGrp="1"/>
          </p:cNvSpPr>
          <p:nvPr>
            <p:ph type="title"/>
          </p:nvPr>
        </p:nvSpPr>
        <p:spPr>
          <a:xfrm>
            <a:off x="454671" y="55445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a:t>Topic 3: Social media marketing tips for your sport club</a:t>
            </a:r>
            <a:br>
              <a:rPr lang="en-US" sz="2400"/>
            </a:br>
            <a:br>
              <a:rPr lang="en-US" sz="2400"/>
            </a:b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graphicFrame>
        <p:nvGraphicFramePr>
          <p:cNvPr id="81" name="Google Shape;81;p5"/>
          <p:cNvGraphicFramePr/>
          <p:nvPr>
            <p:extLst>
              <p:ext uri="{D42A27DB-BD31-4B8C-83A1-F6EECF244321}">
                <p14:modId xmlns:p14="http://schemas.microsoft.com/office/powerpoint/2010/main" val="1190847943"/>
              </p:ext>
            </p:extLst>
          </p:nvPr>
        </p:nvGraphicFramePr>
        <p:xfrm>
          <a:off x="952500" y="1318206"/>
          <a:ext cx="7239000" cy="1981050"/>
        </p:xfrm>
        <a:graphic>
          <a:graphicData uri="http://schemas.openxmlformats.org/drawingml/2006/table">
            <a:tbl>
              <a:tblPr>
                <a:noFill/>
                <a:tableStyleId>{F6CBC1EC-5FF8-4F7A-8970-41D6AB52A678}</a:tableStyleId>
              </a:tblPr>
              <a:tblGrid>
                <a:gridCol w="1815375">
                  <a:extLst>
                    <a:ext uri="{9D8B030D-6E8A-4147-A177-3AD203B41FA5}">
                      <a16:colId xmlns:a16="http://schemas.microsoft.com/office/drawing/2014/main" val="20000"/>
                    </a:ext>
                  </a:extLst>
                </a:gridCol>
                <a:gridCol w="5423625">
                  <a:extLst>
                    <a:ext uri="{9D8B030D-6E8A-4147-A177-3AD203B41FA5}">
                      <a16:colId xmlns:a16="http://schemas.microsoft.com/office/drawing/2014/main" val="20001"/>
                    </a:ext>
                  </a:extLst>
                </a:gridCol>
              </a:tblGrid>
              <a:tr h="381000">
                <a:tc gridSpan="2">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Module 3: </a:t>
                      </a:r>
                      <a:r>
                        <a:rPr lang="en-US" sz="1400" i="1" u="none" strike="noStrike" cap="none" dirty="0"/>
                        <a:t>Digital Skills for Marketing Managers</a:t>
                      </a:r>
                      <a:endParaRPr sz="1400" u="none" strike="noStrike" cap="none" dirty="0"/>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Unit 4</a:t>
                      </a:r>
                      <a:endParaRPr sz="1400" b="1" u="none" strike="noStrike" cap="none"/>
                    </a:p>
                  </a:txBody>
                  <a:tcPr marL="91425" marR="91425" marT="91425" marB="91425">
                    <a:solidFill>
                      <a:srgbClr val="F4CC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Online software resources</a:t>
                      </a:r>
                      <a:endParaRPr sz="1400" u="none" strike="noStrike" cap="none"/>
                    </a:p>
                  </a:txBody>
                  <a:tcPr marL="91425" marR="91425" marT="91425" marB="91425">
                    <a:solidFill>
                      <a:srgbClr val="F4CCCC"/>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Topic 1</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General overview</a:t>
                      </a: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Topic 2</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Online software resources for sport</a:t>
                      </a:r>
                      <a:endParaRPr sz="14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Learning activity</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rPr>
                        <a:t>Online software resources</a:t>
                      </a:r>
                      <a:endParaRPr sz="1400" u="none" strike="noStrike" cap="none" dirty="0"/>
                    </a:p>
                  </a:txBody>
                  <a:tcPr marL="91425" marR="91425" marT="91425" marB="91425"/>
                </a:tc>
                <a:extLst>
                  <a:ext uri="{0D108BD9-81ED-4DB2-BD59-A6C34878D82A}">
                    <a16:rowId xmlns:a16="http://schemas.microsoft.com/office/drawing/2014/main" val="10004"/>
                  </a:ext>
                </a:extLst>
              </a:tr>
            </a:tbl>
          </a:graphicData>
        </a:graphic>
      </p:graphicFrame>
      <p:pic>
        <p:nvPicPr>
          <p:cNvPr id="82" name="Google Shape;82;p5"/>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0"/>
          <p:cNvSpPr txBox="1">
            <a:spLocks noGrp="1"/>
          </p:cNvSpPr>
          <p:nvPr>
            <p:ph type="body" idx="1"/>
          </p:nvPr>
        </p:nvSpPr>
        <p:spPr>
          <a:xfrm>
            <a:off x="3742039" y="863550"/>
            <a:ext cx="4955759"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a:solidFill>
                  <a:schemeClr val="dk1"/>
                </a:solidFill>
                <a:latin typeface="Calibri"/>
                <a:ea typeface="Calibri"/>
                <a:cs typeface="Calibri"/>
                <a:sym typeface="Calibri"/>
              </a:rPr>
              <a:t>2) Focus your messaging </a:t>
            </a:r>
            <a:endParaRPr/>
          </a:p>
          <a:p>
            <a:pPr marL="114300" lvl="0" indent="0" algn="just" rtl="0">
              <a:lnSpc>
                <a:spcPct val="100000"/>
              </a:lnSpc>
              <a:spcBef>
                <a:spcPts val="0"/>
              </a:spcBef>
              <a:spcAft>
                <a:spcPts val="0"/>
              </a:spcAft>
              <a:buSzPts val="1800"/>
              <a:buNone/>
            </a:pPr>
            <a:r>
              <a:rPr lang="en-US" sz="2000" b="0" i="0">
                <a:solidFill>
                  <a:schemeClr val="dk1"/>
                </a:solidFill>
                <a:latin typeface="Calibri"/>
                <a:ea typeface="Calibri"/>
                <a:cs typeface="Calibri"/>
                <a:sym typeface="Calibri"/>
              </a:rPr>
              <a:t>Each platform you use will have its own unique demographic. There will be overlap of the people you’re targeting on each platform, but it’s still </a:t>
            </a:r>
            <a:r>
              <a:rPr lang="en-US" sz="2000" b="1" i="0">
                <a:solidFill>
                  <a:schemeClr val="dk1"/>
                </a:solidFill>
                <a:latin typeface="Calibri"/>
                <a:ea typeface="Calibri"/>
                <a:cs typeface="Calibri"/>
                <a:sym typeface="Calibri"/>
              </a:rPr>
              <a:t>essential to understand your </a:t>
            </a:r>
            <a:r>
              <a:rPr lang="en-US" sz="2000" b="1">
                <a:solidFill>
                  <a:schemeClr val="dk1"/>
                </a:solidFill>
                <a:latin typeface="Calibri"/>
                <a:ea typeface="Calibri"/>
                <a:cs typeface="Calibri"/>
                <a:sym typeface="Calibri"/>
              </a:rPr>
              <a:t>demographics</a:t>
            </a:r>
            <a:r>
              <a:rPr lang="en-US" sz="2000" i="0">
                <a:solidFill>
                  <a:schemeClr val="dk1"/>
                </a:solidFill>
                <a:latin typeface="Calibri"/>
                <a:ea typeface="Calibri"/>
                <a:cs typeface="Calibri"/>
                <a:sym typeface="Calibri"/>
              </a:rPr>
              <a:t> </a:t>
            </a:r>
            <a:r>
              <a:rPr lang="en-US" sz="2000" b="0" i="0">
                <a:solidFill>
                  <a:schemeClr val="dk1"/>
                </a:solidFill>
                <a:latin typeface="Calibri"/>
                <a:ea typeface="Calibri"/>
                <a:cs typeface="Calibri"/>
                <a:sym typeface="Calibri"/>
              </a:rPr>
              <a:t>so you can </a:t>
            </a:r>
            <a:r>
              <a:rPr lang="en-US" sz="2000" b="1" i="0">
                <a:solidFill>
                  <a:schemeClr val="dk1"/>
                </a:solidFill>
                <a:latin typeface="Calibri"/>
                <a:ea typeface="Calibri"/>
                <a:cs typeface="Calibri"/>
                <a:sym typeface="Calibri"/>
              </a:rPr>
              <a:t>tailor your message to have the most impact</a:t>
            </a:r>
            <a:r>
              <a:rPr lang="en-US" sz="2000" b="0" i="0">
                <a:solidFill>
                  <a:schemeClr val="dk1"/>
                </a:solidFill>
                <a:latin typeface="Calibri"/>
                <a:ea typeface="Calibri"/>
                <a:cs typeface="Calibri"/>
                <a:sym typeface="Calibri"/>
              </a:rPr>
              <a:t>.</a:t>
            </a:r>
            <a:endParaRPr/>
          </a:p>
          <a:p>
            <a:pPr marL="114300" lvl="0" indent="0" algn="just" rtl="0">
              <a:lnSpc>
                <a:spcPct val="100000"/>
              </a:lnSpc>
              <a:spcBef>
                <a:spcPts val="0"/>
              </a:spcBef>
              <a:spcAft>
                <a:spcPts val="0"/>
              </a:spcAft>
              <a:buSzPts val="1800"/>
              <a:buNone/>
            </a:pPr>
            <a:r>
              <a:rPr lang="en-US" sz="2000" b="0" i="0">
                <a:solidFill>
                  <a:schemeClr val="dk1"/>
                </a:solidFill>
                <a:latin typeface="Calibri"/>
                <a:ea typeface="Calibri"/>
                <a:cs typeface="Calibri"/>
                <a:sym typeface="Calibri"/>
              </a:rPr>
              <a:t>Depending on the network, you can target your posts by location, language, demographics and other criteria.</a:t>
            </a:r>
            <a:endParaRPr/>
          </a:p>
          <a:p>
            <a:pPr marL="114300" lvl="0" indent="0" algn="just" rtl="0">
              <a:lnSpc>
                <a:spcPct val="100000"/>
              </a:lnSpc>
              <a:spcBef>
                <a:spcPts val="0"/>
              </a:spcBef>
              <a:spcAft>
                <a:spcPts val="0"/>
              </a:spcAft>
              <a:buSzPts val="1800"/>
              <a:buNone/>
            </a:pPr>
            <a:endParaRPr sz="2000" b="0" i="0">
              <a:solidFill>
                <a:schemeClr val="dk1"/>
              </a:solidFill>
              <a:latin typeface="Calibri"/>
              <a:ea typeface="Calibri"/>
              <a:cs typeface="Calibri"/>
              <a:sym typeface="Calibri"/>
            </a:endParaRPr>
          </a:p>
        </p:txBody>
      </p:sp>
      <p:pic>
        <p:nvPicPr>
          <p:cNvPr id="389" name="Google Shape;389;p50"/>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390" name="Google Shape;390;p50"/>
          <p:cNvPicPr preferRelativeResize="0"/>
          <p:nvPr/>
        </p:nvPicPr>
        <p:blipFill rotWithShape="1">
          <a:blip r:embed="rId4">
            <a:alphaModFix/>
          </a:blip>
          <a:srcRect/>
          <a:stretch/>
        </p:blipFill>
        <p:spPr>
          <a:xfrm>
            <a:off x="343171" y="1599837"/>
            <a:ext cx="3295837" cy="219138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1"/>
          <p:cNvSpPr txBox="1">
            <a:spLocks noGrp="1"/>
          </p:cNvSpPr>
          <p:nvPr>
            <p:ph type="body" idx="1"/>
          </p:nvPr>
        </p:nvSpPr>
        <p:spPr>
          <a:xfrm>
            <a:off x="311700" y="1097077"/>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a:solidFill>
                  <a:srgbClr val="162020"/>
                </a:solidFill>
                <a:latin typeface="Calibri"/>
                <a:ea typeface="Calibri"/>
                <a:cs typeface="Calibri"/>
                <a:sym typeface="Calibri"/>
              </a:rPr>
              <a:t>3) Keep an eye on what’s trending </a:t>
            </a:r>
            <a:endParaRPr/>
          </a:p>
          <a:p>
            <a:pPr marL="114300" lvl="0" indent="0" algn="just" rtl="0">
              <a:lnSpc>
                <a:spcPct val="100000"/>
              </a:lnSpc>
              <a:spcBef>
                <a:spcPts val="0"/>
              </a:spcBef>
              <a:spcAft>
                <a:spcPts val="0"/>
              </a:spcAft>
              <a:buSzPts val="1800"/>
              <a:buNone/>
            </a:pPr>
            <a:r>
              <a:rPr lang="en-US" sz="2000" b="0" i="0">
                <a:solidFill>
                  <a:srgbClr val="162020"/>
                </a:solidFill>
                <a:latin typeface="Calibri"/>
                <a:ea typeface="Calibri"/>
                <a:cs typeface="Calibri"/>
                <a:sym typeface="Calibri"/>
              </a:rPr>
              <a:t>Once you have your key messaging determined, keep an eye on popular trends emerging on each platform. </a:t>
            </a:r>
            <a:r>
              <a:rPr lang="en-US" sz="2000" b="1" i="0">
                <a:solidFill>
                  <a:srgbClr val="162020"/>
                </a:solidFill>
                <a:latin typeface="Calibri"/>
                <a:ea typeface="Calibri"/>
                <a:cs typeface="Calibri"/>
                <a:sym typeface="Calibri"/>
              </a:rPr>
              <a:t>If you notice a pattern or strategy rising in popularity and it aligns with your messaging</a:t>
            </a:r>
            <a:r>
              <a:rPr lang="en-US" sz="2000" b="0" i="0">
                <a:solidFill>
                  <a:srgbClr val="162020"/>
                </a:solidFill>
                <a:latin typeface="Calibri"/>
                <a:ea typeface="Calibri"/>
                <a:cs typeface="Calibri"/>
                <a:sym typeface="Calibri"/>
              </a:rPr>
              <a:t>, then it’s a great idea to </a:t>
            </a:r>
            <a:r>
              <a:rPr lang="en-US" sz="2000" b="1" i="0">
                <a:solidFill>
                  <a:srgbClr val="162020"/>
                </a:solidFill>
                <a:latin typeface="Calibri"/>
                <a:ea typeface="Calibri"/>
                <a:cs typeface="Calibri"/>
                <a:sym typeface="Calibri"/>
              </a:rPr>
              <a:t>capitalize on it to drive engagement</a:t>
            </a:r>
            <a:r>
              <a:rPr lang="en-US" sz="2000" b="0" i="0">
                <a:solidFill>
                  <a:srgbClr val="162020"/>
                </a:solidFill>
                <a:latin typeface="Calibri"/>
                <a:ea typeface="Calibri"/>
                <a:cs typeface="Calibri"/>
                <a:sym typeface="Calibri"/>
              </a:rPr>
              <a:t>.</a:t>
            </a:r>
            <a:endParaRPr/>
          </a:p>
          <a:p>
            <a:pPr marL="114300" lvl="0" indent="0" algn="just" rtl="0">
              <a:lnSpc>
                <a:spcPct val="100000"/>
              </a:lnSpc>
              <a:spcBef>
                <a:spcPts val="0"/>
              </a:spcBef>
              <a:spcAft>
                <a:spcPts val="0"/>
              </a:spcAft>
              <a:buSzPts val="1800"/>
              <a:buNone/>
            </a:pPr>
            <a:r>
              <a:rPr lang="en-US" sz="2000" b="0" i="0">
                <a:solidFill>
                  <a:srgbClr val="162020"/>
                </a:solidFill>
                <a:latin typeface="Calibri"/>
                <a:ea typeface="Calibri"/>
                <a:cs typeface="Calibri"/>
                <a:sym typeface="Calibri"/>
              </a:rPr>
              <a:t>Be wary of jumping on board every new internet trend you see. Creating posts that don’t align with your overall messaging to appear relevant is a quick way to alienate your target audience! So keep on be focused on your usual message.</a:t>
            </a:r>
            <a:endParaRPr/>
          </a:p>
          <a:p>
            <a:pPr marL="114300" lvl="0" indent="0" algn="just" rtl="0">
              <a:lnSpc>
                <a:spcPct val="100000"/>
              </a:lnSpc>
              <a:spcBef>
                <a:spcPts val="0"/>
              </a:spcBef>
              <a:spcAft>
                <a:spcPts val="0"/>
              </a:spcAft>
              <a:buSzPts val="1800"/>
              <a:buNone/>
            </a:pPr>
            <a:endParaRPr sz="2000" b="0" i="0">
              <a:solidFill>
                <a:srgbClr val="162020"/>
              </a:solidFill>
              <a:latin typeface="Calibri"/>
              <a:ea typeface="Calibri"/>
              <a:cs typeface="Calibri"/>
              <a:sym typeface="Calibri"/>
            </a:endParaRPr>
          </a:p>
        </p:txBody>
      </p:sp>
      <p:pic>
        <p:nvPicPr>
          <p:cNvPr id="396" name="Google Shape;396;p51"/>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52"/>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402" name="Google Shape;402;p52"/>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15000"/>
              </a:lnSpc>
              <a:spcBef>
                <a:spcPts val="0"/>
              </a:spcBef>
              <a:spcAft>
                <a:spcPts val="0"/>
              </a:spcAft>
              <a:buSzPts val="1800"/>
              <a:buNone/>
            </a:pPr>
            <a:r>
              <a:rPr lang="en-US" sz="2000" i="1">
                <a:solidFill>
                  <a:schemeClr val="dk1"/>
                </a:solidFill>
                <a:latin typeface="Calibri"/>
                <a:ea typeface="Calibri"/>
                <a:cs typeface="Calibri"/>
                <a:sym typeface="Calibri"/>
              </a:rPr>
              <a:t>4) Measure and analyze results</a:t>
            </a:r>
            <a:endParaRPr/>
          </a:p>
          <a:p>
            <a:pPr marL="114300" lvl="0" indent="0" algn="just" rtl="0">
              <a:lnSpc>
                <a:spcPct val="115000"/>
              </a:lnSpc>
              <a:spcBef>
                <a:spcPts val="0"/>
              </a:spcBef>
              <a:spcAft>
                <a:spcPts val="0"/>
              </a:spcAft>
              <a:buSzPts val="1800"/>
              <a:buNone/>
            </a:pPr>
            <a:r>
              <a:rPr lang="en-US" sz="2000" b="0" i="0">
                <a:solidFill>
                  <a:schemeClr val="dk1"/>
                </a:solidFill>
                <a:latin typeface="Calibri"/>
                <a:ea typeface="Calibri"/>
                <a:cs typeface="Calibri"/>
                <a:sym typeface="Calibri"/>
              </a:rPr>
              <a:t>To make sure you’re getting the best results from your social media marketing, you need to be accurately tracking and measuring your efforts.</a:t>
            </a:r>
            <a:r>
              <a:rPr lang="en-US" sz="2000">
                <a:solidFill>
                  <a:schemeClr val="dk1"/>
                </a:solidFill>
                <a:latin typeface="Calibri"/>
                <a:ea typeface="Calibri"/>
                <a:cs typeface="Calibri"/>
                <a:sym typeface="Calibri"/>
              </a:rPr>
              <a:t> </a:t>
            </a:r>
            <a:r>
              <a:rPr lang="en-US" sz="2000" b="0" i="0">
                <a:solidFill>
                  <a:schemeClr val="dk1"/>
                </a:solidFill>
                <a:latin typeface="Calibri"/>
                <a:ea typeface="Calibri"/>
                <a:cs typeface="Calibri"/>
                <a:sym typeface="Calibri"/>
              </a:rPr>
              <a:t>Some of the metrics that you want to look for include: </a:t>
            </a:r>
            <a:endParaRPr/>
          </a:p>
          <a:p>
            <a:pPr marL="457200" lvl="0" indent="-342900" algn="just" rtl="0">
              <a:lnSpc>
                <a:spcPct val="115000"/>
              </a:lnSpc>
              <a:spcBef>
                <a:spcPts val="0"/>
              </a:spcBef>
              <a:spcAft>
                <a:spcPts val="0"/>
              </a:spcAft>
              <a:buSzPts val="1800"/>
              <a:buFont typeface="Arial"/>
              <a:buChar char="•"/>
            </a:pPr>
            <a:r>
              <a:rPr lang="en-US" sz="2000" b="0" i="0">
                <a:solidFill>
                  <a:schemeClr val="dk1"/>
                </a:solidFill>
                <a:latin typeface="Calibri"/>
                <a:ea typeface="Calibri"/>
                <a:cs typeface="Calibri"/>
                <a:sym typeface="Calibri"/>
              </a:rPr>
              <a:t>Reach and engagement for Facebook;</a:t>
            </a:r>
            <a:endParaRPr/>
          </a:p>
          <a:p>
            <a:pPr marL="457200" lvl="0" indent="-342900" algn="just" rtl="0">
              <a:lnSpc>
                <a:spcPct val="115000"/>
              </a:lnSpc>
              <a:spcBef>
                <a:spcPts val="0"/>
              </a:spcBef>
              <a:spcAft>
                <a:spcPts val="0"/>
              </a:spcAft>
              <a:buSzPts val="1800"/>
              <a:buFont typeface="Arial"/>
              <a:buChar char="•"/>
            </a:pPr>
            <a:r>
              <a:rPr lang="en-US" sz="2000" b="0" i="0">
                <a:solidFill>
                  <a:schemeClr val="dk1"/>
                </a:solidFill>
                <a:latin typeface="Calibri"/>
                <a:ea typeface="Calibri"/>
                <a:cs typeface="Calibri"/>
                <a:sym typeface="Calibri"/>
              </a:rPr>
              <a:t>Impressions, retweets and mentions on Twitter;</a:t>
            </a:r>
            <a:endParaRPr/>
          </a:p>
          <a:p>
            <a:pPr marL="457200" lvl="0" indent="-342900" algn="just" rtl="0">
              <a:lnSpc>
                <a:spcPct val="115000"/>
              </a:lnSpc>
              <a:spcBef>
                <a:spcPts val="0"/>
              </a:spcBef>
              <a:spcAft>
                <a:spcPts val="0"/>
              </a:spcAft>
              <a:buSzPts val="1800"/>
              <a:buFont typeface="Arial"/>
              <a:buChar char="•"/>
            </a:pPr>
            <a:r>
              <a:rPr lang="en-US" sz="2000" b="0" i="0">
                <a:solidFill>
                  <a:schemeClr val="dk1"/>
                </a:solidFill>
                <a:latin typeface="Calibri"/>
                <a:ea typeface="Calibri"/>
                <a:cs typeface="Calibri"/>
                <a:sym typeface="Calibri"/>
              </a:rPr>
              <a:t>Likes, comments and mentions on Instagram;</a:t>
            </a:r>
            <a:endParaRPr/>
          </a:p>
          <a:p>
            <a:pPr marL="457200" lvl="0" indent="-342900" algn="just" rtl="0">
              <a:lnSpc>
                <a:spcPct val="115000"/>
              </a:lnSpc>
              <a:spcBef>
                <a:spcPts val="0"/>
              </a:spcBef>
              <a:spcAft>
                <a:spcPts val="0"/>
              </a:spcAft>
              <a:buSzPts val="1800"/>
              <a:buFont typeface="Arial"/>
              <a:buChar char="•"/>
            </a:pPr>
            <a:r>
              <a:rPr lang="en-US" sz="2000" b="0" i="0">
                <a:solidFill>
                  <a:schemeClr val="dk1"/>
                </a:solidFill>
                <a:latin typeface="Calibri"/>
                <a:ea typeface="Calibri"/>
                <a:cs typeface="Calibri"/>
                <a:sym typeface="Calibri"/>
              </a:rPr>
              <a:t>Views and engagements on Instagram Stories.</a:t>
            </a:r>
            <a:endParaRPr/>
          </a:p>
          <a:p>
            <a:pPr marL="114300" lvl="0" indent="0" algn="just" rtl="0">
              <a:lnSpc>
                <a:spcPct val="115000"/>
              </a:lnSpc>
              <a:spcBef>
                <a:spcPts val="0"/>
              </a:spcBef>
              <a:spcAft>
                <a:spcPts val="0"/>
              </a:spcAft>
              <a:buSzPts val="1800"/>
              <a:buNone/>
            </a:pPr>
            <a:r>
              <a:rPr lang="en-US" sz="2000" b="0" i="0">
                <a:solidFill>
                  <a:schemeClr val="dk1"/>
                </a:solidFill>
                <a:latin typeface="Calibri"/>
                <a:ea typeface="Calibri"/>
                <a:cs typeface="Calibri"/>
                <a:sym typeface="Calibri"/>
              </a:rPr>
              <a:t>You should track these metrics on a </a:t>
            </a:r>
            <a:r>
              <a:rPr lang="en-US" sz="2000" b="1" i="0">
                <a:solidFill>
                  <a:schemeClr val="dk1"/>
                </a:solidFill>
                <a:latin typeface="Calibri"/>
                <a:ea typeface="Calibri"/>
                <a:cs typeface="Calibri"/>
                <a:sym typeface="Calibri"/>
              </a:rPr>
              <a:t>weekly, monthly and quarterly basis </a:t>
            </a:r>
            <a:r>
              <a:rPr lang="en-US" sz="2000" b="0" i="0">
                <a:solidFill>
                  <a:schemeClr val="dk1"/>
                </a:solidFill>
                <a:latin typeface="Calibri"/>
                <a:ea typeface="Calibri"/>
                <a:cs typeface="Calibri"/>
                <a:sym typeface="Calibri"/>
              </a:rPr>
              <a:t>so you know when and if you need to make changes to your social media strategy.</a:t>
            </a:r>
            <a:endParaRPr/>
          </a:p>
          <a:p>
            <a:pPr marL="114300" lvl="0" indent="0" algn="just" rtl="0">
              <a:lnSpc>
                <a:spcPct val="115000"/>
              </a:lnSpc>
              <a:spcBef>
                <a:spcPts val="0"/>
              </a:spcBef>
              <a:spcAft>
                <a:spcPts val="0"/>
              </a:spcAft>
              <a:buSzPts val="1800"/>
              <a:buNone/>
            </a:pPr>
            <a:endParaRPr sz="2000" b="0" i="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3"/>
          <p:cNvSpPr txBox="1">
            <a:spLocks noGrp="1"/>
          </p:cNvSpPr>
          <p:nvPr>
            <p:ph type="body" idx="1"/>
          </p:nvPr>
        </p:nvSpPr>
        <p:spPr>
          <a:xfrm>
            <a:off x="311700" y="478891"/>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a:solidFill>
                  <a:srgbClr val="162020"/>
                </a:solidFill>
                <a:latin typeface="Calibri"/>
                <a:ea typeface="Calibri"/>
                <a:cs typeface="Calibri"/>
                <a:sym typeface="Calibri"/>
              </a:rPr>
              <a:t>5) Join in on communities</a:t>
            </a:r>
            <a:endParaRPr/>
          </a:p>
          <a:p>
            <a:pPr marL="114300" lvl="0" indent="0" algn="just" rtl="0">
              <a:lnSpc>
                <a:spcPct val="100000"/>
              </a:lnSpc>
              <a:spcBef>
                <a:spcPts val="0"/>
              </a:spcBef>
              <a:spcAft>
                <a:spcPts val="0"/>
              </a:spcAft>
              <a:buSzPts val="1800"/>
              <a:buNone/>
            </a:pPr>
            <a:r>
              <a:rPr lang="en-US" sz="2000" b="0" i="0">
                <a:solidFill>
                  <a:srgbClr val="162020"/>
                </a:solidFill>
                <a:latin typeface="Calibri"/>
                <a:ea typeface="Calibri"/>
                <a:cs typeface="Calibri"/>
                <a:sym typeface="Calibri"/>
              </a:rPr>
              <a:t>Within large social networks, smaller communities are increasingly important. There are plenty of opportunities for you to connect with like-minded people and teams within your niche.</a:t>
            </a:r>
            <a:endParaRPr sz="2000">
              <a:solidFill>
                <a:srgbClr val="162020"/>
              </a:solidFill>
              <a:latin typeface="Calibri"/>
              <a:ea typeface="Calibri"/>
              <a:cs typeface="Calibri"/>
              <a:sym typeface="Calibri"/>
            </a:endParaRPr>
          </a:p>
          <a:p>
            <a:pPr marL="114300" lvl="0" indent="0" algn="just" rtl="0">
              <a:lnSpc>
                <a:spcPct val="100000"/>
              </a:lnSpc>
              <a:spcBef>
                <a:spcPts val="0"/>
              </a:spcBef>
              <a:spcAft>
                <a:spcPts val="0"/>
              </a:spcAft>
              <a:buSzPts val="1800"/>
              <a:buNone/>
            </a:pPr>
            <a:r>
              <a:rPr lang="en-US" sz="2000" b="0" i="0">
                <a:solidFill>
                  <a:srgbClr val="162020"/>
                </a:solidFill>
                <a:latin typeface="Calibri"/>
                <a:ea typeface="Calibri"/>
                <a:cs typeface="Calibri"/>
                <a:sym typeface="Calibri"/>
              </a:rPr>
              <a:t>Look for communities related to your sector on the social media platforms you’re active on, then start joining and actively participating. You can also start your own groups around your brand to </a:t>
            </a:r>
            <a:r>
              <a:rPr lang="en-US" sz="2000" b="1" i="0">
                <a:solidFill>
                  <a:srgbClr val="162020"/>
                </a:solidFill>
                <a:latin typeface="Calibri"/>
                <a:ea typeface="Calibri"/>
                <a:cs typeface="Calibri"/>
                <a:sym typeface="Calibri"/>
              </a:rPr>
              <a:t>cultivate an audience with shared interests who are motivated to become your brand advocates</a:t>
            </a:r>
            <a:r>
              <a:rPr lang="en-US" sz="2000" b="0" i="0">
                <a:solidFill>
                  <a:srgbClr val="162020"/>
                </a:solidFill>
                <a:latin typeface="Calibri"/>
                <a:ea typeface="Calibri"/>
                <a:cs typeface="Calibri"/>
                <a:sym typeface="Calibri"/>
              </a:rPr>
              <a:t>.</a:t>
            </a:r>
            <a:endParaRPr/>
          </a:p>
          <a:p>
            <a:pPr marL="114300" lvl="0" indent="0" algn="just" rtl="0">
              <a:lnSpc>
                <a:spcPct val="100000"/>
              </a:lnSpc>
              <a:spcBef>
                <a:spcPts val="0"/>
              </a:spcBef>
              <a:spcAft>
                <a:spcPts val="0"/>
              </a:spcAft>
              <a:buSzPts val="1800"/>
              <a:buNone/>
            </a:pPr>
            <a:endParaRPr sz="2000">
              <a:solidFill>
                <a:srgbClr val="162020"/>
              </a:solidFill>
              <a:latin typeface="Calibri"/>
              <a:ea typeface="Calibri"/>
              <a:cs typeface="Calibri"/>
              <a:sym typeface="Calibri"/>
            </a:endParaRPr>
          </a:p>
          <a:p>
            <a:pPr marL="114300" lvl="0" indent="0" algn="l" rtl="0">
              <a:lnSpc>
                <a:spcPct val="115000"/>
              </a:lnSpc>
              <a:spcBef>
                <a:spcPts val="0"/>
              </a:spcBef>
              <a:spcAft>
                <a:spcPts val="0"/>
              </a:spcAft>
              <a:buSzPts val="1800"/>
              <a:buNone/>
            </a:pPr>
            <a:r>
              <a:rPr lang="en-US" sz="2000" i="1">
                <a:solidFill>
                  <a:srgbClr val="162020"/>
                </a:solidFill>
                <a:latin typeface="Calibri"/>
                <a:ea typeface="Calibri"/>
                <a:cs typeface="Calibri"/>
                <a:sym typeface="Calibri"/>
              </a:rPr>
              <a:t>6) Invest in video content </a:t>
            </a:r>
            <a:endParaRPr/>
          </a:p>
          <a:p>
            <a:pPr marL="114300" lvl="0" indent="0" algn="just" rtl="0">
              <a:lnSpc>
                <a:spcPct val="100000"/>
              </a:lnSpc>
              <a:spcBef>
                <a:spcPts val="0"/>
              </a:spcBef>
              <a:spcAft>
                <a:spcPts val="0"/>
              </a:spcAft>
              <a:buSzPts val="1800"/>
              <a:buNone/>
            </a:pPr>
            <a:r>
              <a:rPr lang="en-US" sz="2000">
                <a:solidFill>
                  <a:srgbClr val="162020"/>
                </a:solidFill>
                <a:latin typeface="Calibri"/>
                <a:ea typeface="Calibri"/>
                <a:cs typeface="Calibri"/>
                <a:sym typeface="Calibri"/>
              </a:rPr>
              <a:t>With the birth of IGTV and the rapid growth of YouTube, Facebook Live and more, social media users are </a:t>
            </a:r>
            <a:r>
              <a:rPr lang="en-US" sz="2000" b="1">
                <a:solidFill>
                  <a:srgbClr val="162020"/>
                </a:solidFill>
                <a:latin typeface="Calibri"/>
                <a:ea typeface="Calibri"/>
                <a:cs typeface="Calibri"/>
                <a:sym typeface="Calibri"/>
              </a:rPr>
              <a:t>consuming more video content than ever before</a:t>
            </a:r>
            <a:r>
              <a:rPr lang="en-US" sz="2000" b="0" i="0">
                <a:solidFill>
                  <a:srgbClr val="162020"/>
                </a:solidFill>
                <a:latin typeface="Proxima Nova"/>
                <a:ea typeface="Proxima Nova"/>
                <a:cs typeface="Proxima Nova"/>
                <a:sym typeface="Proxima Nova"/>
              </a:rPr>
              <a:t>.</a:t>
            </a:r>
            <a:endParaRPr/>
          </a:p>
          <a:p>
            <a:pPr marL="114300" lvl="0" indent="0" algn="just" rtl="0">
              <a:lnSpc>
                <a:spcPct val="100000"/>
              </a:lnSpc>
              <a:spcBef>
                <a:spcPts val="0"/>
              </a:spcBef>
              <a:spcAft>
                <a:spcPts val="0"/>
              </a:spcAft>
              <a:buSzPts val="1800"/>
              <a:buNone/>
            </a:pPr>
            <a:endParaRPr sz="2000" b="0" i="0">
              <a:solidFill>
                <a:srgbClr val="162020"/>
              </a:solidFill>
              <a:latin typeface="Calibri"/>
              <a:ea typeface="Calibri"/>
              <a:cs typeface="Calibri"/>
              <a:sym typeface="Calibri"/>
            </a:endParaRPr>
          </a:p>
        </p:txBody>
      </p:sp>
      <p:pic>
        <p:nvPicPr>
          <p:cNvPr id="408" name="Google Shape;408;p53"/>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54"/>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414" name="Google Shape;414;p54"/>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a:solidFill>
                  <a:srgbClr val="162020"/>
                </a:solidFill>
                <a:latin typeface="Calibri"/>
                <a:ea typeface="Calibri"/>
                <a:cs typeface="Calibri"/>
                <a:sym typeface="Calibri"/>
              </a:rPr>
              <a:t>7) Interact with your audience</a:t>
            </a:r>
            <a:endParaRPr/>
          </a:p>
          <a:p>
            <a:pPr marL="114300" lvl="0" indent="0" algn="just" rtl="0">
              <a:lnSpc>
                <a:spcPct val="100000"/>
              </a:lnSpc>
              <a:spcBef>
                <a:spcPts val="0"/>
              </a:spcBef>
              <a:spcAft>
                <a:spcPts val="0"/>
              </a:spcAft>
              <a:buSzPts val="1800"/>
              <a:buNone/>
            </a:pPr>
            <a:r>
              <a:rPr lang="en-US" sz="2000" b="1" i="0">
                <a:solidFill>
                  <a:srgbClr val="162020"/>
                </a:solidFill>
                <a:latin typeface="Calibri"/>
                <a:ea typeface="Calibri"/>
                <a:cs typeface="Calibri"/>
                <a:sym typeface="Calibri"/>
              </a:rPr>
              <a:t>Social media users crave authentic interaction with the brands they follow</a:t>
            </a:r>
            <a:r>
              <a:rPr lang="en-US" sz="2000" b="0" i="0">
                <a:solidFill>
                  <a:srgbClr val="162020"/>
                </a:solidFill>
                <a:latin typeface="Calibri"/>
                <a:ea typeface="Calibri"/>
                <a:cs typeface="Calibri"/>
                <a:sym typeface="Calibri"/>
              </a:rPr>
              <a:t>. So, on top of posting high-quality and relevant content, you can:</a:t>
            </a:r>
            <a:endParaRPr/>
          </a:p>
          <a:p>
            <a:pPr marL="457200" lvl="0" indent="-342900" algn="just" rtl="0">
              <a:lnSpc>
                <a:spcPct val="100000"/>
              </a:lnSpc>
              <a:spcBef>
                <a:spcPts val="0"/>
              </a:spcBef>
              <a:spcAft>
                <a:spcPts val="0"/>
              </a:spcAft>
              <a:buSzPts val="1800"/>
              <a:buChar char="●"/>
            </a:pPr>
            <a:r>
              <a:rPr lang="en-US" sz="2000" b="0" i="0">
                <a:solidFill>
                  <a:srgbClr val="162020"/>
                </a:solidFill>
                <a:latin typeface="Calibri"/>
                <a:ea typeface="Calibri"/>
                <a:cs typeface="Calibri"/>
                <a:sym typeface="Calibri"/>
              </a:rPr>
              <a:t>answer questions that come up on your posts, handles or hashtags;</a:t>
            </a:r>
            <a:endParaRPr/>
          </a:p>
          <a:p>
            <a:pPr marL="457200" lvl="0" indent="-342900" algn="just" rtl="0">
              <a:lnSpc>
                <a:spcPct val="100000"/>
              </a:lnSpc>
              <a:spcBef>
                <a:spcPts val="0"/>
              </a:spcBef>
              <a:spcAft>
                <a:spcPts val="0"/>
              </a:spcAft>
              <a:buSzPts val="1800"/>
              <a:buChar char="●"/>
            </a:pPr>
            <a:r>
              <a:rPr lang="en-US" sz="2000" b="0" i="0">
                <a:solidFill>
                  <a:srgbClr val="162020"/>
                </a:solidFill>
                <a:latin typeface="Calibri"/>
                <a:ea typeface="Calibri"/>
                <a:cs typeface="Calibri"/>
                <a:sym typeface="Calibri"/>
              </a:rPr>
              <a:t>thank people who share your content and add value where you see people mentioning your brand;</a:t>
            </a:r>
            <a:endParaRPr/>
          </a:p>
          <a:p>
            <a:pPr marL="457200" lvl="0" indent="-342900" algn="just" rtl="0">
              <a:lnSpc>
                <a:spcPct val="100000"/>
              </a:lnSpc>
              <a:spcBef>
                <a:spcPts val="0"/>
              </a:spcBef>
              <a:spcAft>
                <a:spcPts val="0"/>
              </a:spcAft>
              <a:buSzPts val="1800"/>
              <a:buChar char="●"/>
            </a:pPr>
            <a:r>
              <a:rPr lang="en-US" sz="2000" b="0" i="0">
                <a:solidFill>
                  <a:srgbClr val="162020"/>
                </a:solidFill>
                <a:latin typeface="Calibri"/>
                <a:ea typeface="Calibri"/>
                <a:cs typeface="Calibri"/>
                <a:sym typeface="Calibri"/>
              </a:rPr>
              <a:t>start conversations with your audience by asking them questions and then responding or adding to that conversation. </a:t>
            </a:r>
            <a:endParaRPr/>
          </a:p>
          <a:p>
            <a:pPr marL="114300" lvl="0" indent="0" algn="just" rtl="0">
              <a:lnSpc>
                <a:spcPct val="100000"/>
              </a:lnSpc>
              <a:spcBef>
                <a:spcPts val="0"/>
              </a:spcBef>
              <a:spcAft>
                <a:spcPts val="0"/>
              </a:spcAft>
              <a:buSzPts val="1800"/>
              <a:buNone/>
            </a:pPr>
            <a:r>
              <a:rPr lang="en-US" sz="2000" b="0" i="0">
                <a:solidFill>
                  <a:srgbClr val="162020"/>
                </a:solidFill>
                <a:latin typeface="Calibri"/>
                <a:ea typeface="Calibri"/>
                <a:cs typeface="Calibri"/>
                <a:sym typeface="Calibri"/>
              </a:rPr>
              <a:t>You want your social media presence to represent a two-way line of communication: </a:t>
            </a:r>
            <a:r>
              <a:rPr lang="en-US" sz="2000" b="1" i="0">
                <a:solidFill>
                  <a:srgbClr val="162020"/>
                </a:solidFill>
                <a:latin typeface="Calibri"/>
                <a:ea typeface="Calibri"/>
                <a:cs typeface="Calibri"/>
                <a:sym typeface="Calibri"/>
              </a:rPr>
              <a:t>engage WITH people rather than just talking at them</a:t>
            </a:r>
            <a:r>
              <a:rPr lang="en-US" sz="2000" b="0" i="0">
                <a:solidFill>
                  <a:srgbClr val="162020"/>
                </a:solidFill>
                <a:latin typeface="Calibri"/>
                <a:ea typeface="Calibri"/>
                <a:cs typeface="Calibri"/>
                <a:sym typeface="Calibri"/>
              </a:rPr>
              <a:t>.</a:t>
            </a:r>
            <a:endParaRPr/>
          </a:p>
          <a:p>
            <a:pPr marL="457200" lvl="0" indent="-228600" algn="just" rtl="0">
              <a:lnSpc>
                <a:spcPct val="100000"/>
              </a:lnSpc>
              <a:spcBef>
                <a:spcPts val="0"/>
              </a:spcBef>
              <a:spcAft>
                <a:spcPts val="0"/>
              </a:spcAft>
              <a:buSzPts val="1800"/>
              <a:buNone/>
            </a:pPr>
            <a:endParaRPr sz="2000" b="0" i="0">
              <a:solidFill>
                <a:srgbClr val="162020"/>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5"/>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a:solidFill>
                  <a:schemeClr val="dk1"/>
                </a:solidFill>
                <a:latin typeface="Calibri"/>
                <a:ea typeface="Calibri"/>
                <a:cs typeface="Calibri"/>
                <a:sym typeface="Calibri"/>
              </a:rPr>
              <a:t>8) Partner with influencers and micro-influencers </a:t>
            </a:r>
            <a:endParaRPr/>
          </a:p>
          <a:p>
            <a:pPr marL="114300" lvl="0" indent="0" algn="just" rtl="0">
              <a:lnSpc>
                <a:spcPct val="100000"/>
              </a:lnSpc>
              <a:spcBef>
                <a:spcPts val="0"/>
              </a:spcBef>
              <a:spcAft>
                <a:spcPts val="0"/>
              </a:spcAft>
              <a:buSzPts val="1800"/>
              <a:buNone/>
            </a:pPr>
            <a:r>
              <a:rPr lang="en-US" sz="2000" i="0">
                <a:solidFill>
                  <a:schemeClr val="dk1"/>
                </a:solidFill>
                <a:latin typeface="Calibri"/>
                <a:ea typeface="Calibri"/>
                <a:cs typeface="Calibri"/>
                <a:sym typeface="Calibri"/>
              </a:rPr>
              <a:t>One of the toughest things about maintaining a social media presence is gaining the trust of your audience on platforms that are so saturated with content. A great way to target your audience on a more personal level is to partner with </a:t>
            </a:r>
            <a:r>
              <a:rPr lang="en-US" sz="2000" b="1" i="0">
                <a:solidFill>
                  <a:schemeClr val="dk1"/>
                </a:solidFill>
                <a:latin typeface="Calibri"/>
                <a:ea typeface="Calibri"/>
                <a:cs typeface="Calibri"/>
                <a:sym typeface="Calibri"/>
              </a:rPr>
              <a:t>influencers in your niche to help you promote your products or services or activities more organically</a:t>
            </a:r>
            <a:r>
              <a:rPr lang="en-US" sz="2000" i="0">
                <a:solidFill>
                  <a:schemeClr val="dk1"/>
                </a:solidFill>
                <a:latin typeface="Calibri"/>
                <a:ea typeface="Calibri"/>
                <a:cs typeface="Calibri"/>
                <a:sym typeface="Calibri"/>
              </a:rPr>
              <a:t>.</a:t>
            </a:r>
            <a:endParaRPr/>
          </a:p>
          <a:p>
            <a:pPr marL="114300" lvl="0" indent="0" algn="just" rtl="0">
              <a:lnSpc>
                <a:spcPct val="100000"/>
              </a:lnSpc>
              <a:spcBef>
                <a:spcPts val="0"/>
              </a:spcBef>
              <a:spcAft>
                <a:spcPts val="0"/>
              </a:spcAft>
              <a:buSzPts val="1800"/>
              <a:buNone/>
            </a:pPr>
            <a:r>
              <a:rPr lang="en-US" sz="2000" i="0">
                <a:solidFill>
                  <a:schemeClr val="dk1"/>
                </a:solidFill>
                <a:latin typeface="Calibri"/>
                <a:ea typeface="Calibri"/>
                <a:cs typeface="Calibri"/>
                <a:sym typeface="Calibri"/>
              </a:rPr>
              <a:t>When you </a:t>
            </a:r>
            <a:r>
              <a:rPr lang="en-US" sz="2000">
                <a:solidFill>
                  <a:schemeClr val="dk1"/>
                </a:solidFill>
                <a:latin typeface="Calibri"/>
                <a:ea typeface="Calibri"/>
                <a:cs typeface="Calibri"/>
                <a:sym typeface="Calibri"/>
              </a:rPr>
              <a:t>partner up with an established influencer</a:t>
            </a:r>
            <a:r>
              <a:rPr lang="en-US" sz="2000" i="0">
                <a:solidFill>
                  <a:schemeClr val="dk1"/>
                </a:solidFill>
                <a:latin typeface="Calibri"/>
                <a:ea typeface="Calibri"/>
                <a:cs typeface="Calibri"/>
                <a:sym typeface="Calibri"/>
              </a:rPr>
              <a:t> that has an active following in your niche, you expose your brand to a new audience that might not be aware of your team. Many brands are also turning to </a:t>
            </a:r>
            <a:r>
              <a:rPr lang="en-US" sz="2000" b="1">
                <a:solidFill>
                  <a:schemeClr val="dk1"/>
                </a:solidFill>
                <a:latin typeface="Calibri"/>
                <a:ea typeface="Calibri"/>
                <a:cs typeface="Calibri"/>
                <a:sym typeface="Calibri"/>
              </a:rPr>
              <a:t>nanoinfluencers</a:t>
            </a:r>
            <a:r>
              <a:rPr lang="en-US" sz="2000" i="0">
                <a:solidFill>
                  <a:schemeClr val="dk1"/>
                </a:solidFill>
                <a:latin typeface="Calibri"/>
                <a:ea typeface="Calibri"/>
                <a:cs typeface="Calibri"/>
                <a:sym typeface="Calibri"/>
              </a:rPr>
              <a:t>, who cultivate a small but passionate and personal niche of followers. </a:t>
            </a:r>
            <a:endParaRPr/>
          </a:p>
        </p:txBody>
      </p:sp>
      <p:pic>
        <p:nvPicPr>
          <p:cNvPr id="420" name="Google Shape;420;p55"/>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6"/>
          <p:cNvSpPr txBox="1">
            <a:spLocks noGrp="1"/>
          </p:cNvSpPr>
          <p:nvPr>
            <p:ph type="body" idx="1"/>
          </p:nvPr>
        </p:nvSpPr>
        <p:spPr>
          <a:xfrm>
            <a:off x="311700" y="1238745"/>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a:solidFill>
                  <a:srgbClr val="162020"/>
                </a:solidFill>
                <a:latin typeface="Calibri"/>
                <a:ea typeface="Calibri"/>
                <a:cs typeface="Calibri"/>
                <a:sym typeface="Calibri"/>
              </a:rPr>
              <a:t>9) Involve your entire team </a:t>
            </a:r>
            <a:endParaRPr/>
          </a:p>
          <a:p>
            <a:pPr marL="114300" lvl="0" indent="0" algn="just" rtl="0">
              <a:lnSpc>
                <a:spcPct val="100000"/>
              </a:lnSpc>
              <a:spcBef>
                <a:spcPts val="0"/>
              </a:spcBef>
              <a:spcAft>
                <a:spcPts val="0"/>
              </a:spcAft>
              <a:buSzPts val="1800"/>
              <a:buNone/>
            </a:pPr>
            <a:r>
              <a:rPr lang="en-US" sz="2000" b="0" i="0">
                <a:solidFill>
                  <a:srgbClr val="162020"/>
                </a:solidFill>
                <a:latin typeface="Calibri"/>
                <a:ea typeface="Calibri"/>
                <a:cs typeface="Calibri"/>
                <a:sym typeface="Calibri"/>
              </a:rPr>
              <a:t>Encourage your </a:t>
            </a:r>
            <a:r>
              <a:rPr lang="en-US" sz="2000">
                <a:solidFill>
                  <a:srgbClr val="162020"/>
                </a:solidFill>
                <a:latin typeface="Calibri"/>
                <a:ea typeface="Calibri"/>
                <a:cs typeface="Calibri"/>
                <a:sym typeface="Calibri"/>
              </a:rPr>
              <a:t>staff and athletes </a:t>
            </a:r>
            <a:r>
              <a:rPr lang="en-US" sz="2000" b="0" i="0">
                <a:solidFill>
                  <a:srgbClr val="162020"/>
                </a:solidFill>
                <a:latin typeface="Calibri"/>
                <a:ea typeface="Calibri"/>
                <a:cs typeface="Calibri"/>
                <a:sym typeface="Calibri"/>
              </a:rPr>
              <a:t>to help your social media marketing efforts. Whether it’s contributing content to the blog, sharing their photos, or taking followers behind the scenes, the more involved your team is the better.</a:t>
            </a:r>
            <a:endParaRPr/>
          </a:p>
          <a:p>
            <a:pPr marL="114300" lvl="0" indent="0" algn="just" rtl="0">
              <a:lnSpc>
                <a:spcPct val="100000"/>
              </a:lnSpc>
              <a:spcBef>
                <a:spcPts val="0"/>
              </a:spcBef>
              <a:spcAft>
                <a:spcPts val="0"/>
              </a:spcAft>
              <a:buSzPts val="1800"/>
              <a:buNone/>
            </a:pPr>
            <a:r>
              <a:rPr lang="en-US" sz="2000" b="0" i="0">
                <a:solidFill>
                  <a:srgbClr val="162020"/>
                </a:solidFill>
                <a:latin typeface="Calibri"/>
                <a:ea typeface="Calibri"/>
                <a:cs typeface="Calibri"/>
                <a:sym typeface="Calibri"/>
              </a:rPr>
              <a:t>Showing your followers that there is a </a:t>
            </a:r>
            <a:r>
              <a:rPr lang="en-US" sz="2000" b="1" i="0">
                <a:solidFill>
                  <a:srgbClr val="162020"/>
                </a:solidFill>
                <a:latin typeface="Calibri"/>
                <a:ea typeface="Calibri"/>
                <a:cs typeface="Calibri"/>
                <a:sym typeface="Calibri"/>
              </a:rPr>
              <a:t>team of people </a:t>
            </a:r>
            <a:r>
              <a:rPr lang="en-US" sz="2000" b="0" i="0">
                <a:solidFill>
                  <a:srgbClr val="162020"/>
                </a:solidFill>
                <a:latin typeface="Calibri"/>
                <a:ea typeface="Calibri"/>
                <a:cs typeface="Calibri"/>
                <a:sym typeface="Calibri"/>
              </a:rPr>
              <a:t>behind the brand they follow will build </a:t>
            </a:r>
            <a:r>
              <a:rPr lang="en-US" sz="2000" b="1" i="0">
                <a:solidFill>
                  <a:srgbClr val="162020"/>
                </a:solidFill>
                <a:latin typeface="Calibri"/>
                <a:ea typeface="Calibri"/>
                <a:cs typeface="Calibri"/>
                <a:sym typeface="Calibri"/>
              </a:rPr>
              <a:t>transparency and grow their trust in you as a brand</a:t>
            </a:r>
            <a:r>
              <a:rPr lang="en-US" sz="2000" b="0" i="0">
                <a:solidFill>
                  <a:srgbClr val="162020"/>
                </a:solidFill>
                <a:latin typeface="Calibri"/>
                <a:ea typeface="Calibri"/>
                <a:cs typeface="Calibri"/>
                <a:sym typeface="Calibri"/>
              </a:rPr>
              <a:t>. Involving your </a:t>
            </a:r>
            <a:r>
              <a:rPr lang="en-US" sz="2000" b="1" i="0">
                <a:solidFill>
                  <a:srgbClr val="162020"/>
                </a:solidFill>
                <a:latin typeface="Calibri"/>
                <a:ea typeface="Calibri"/>
                <a:cs typeface="Calibri"/>
                <a:sym typeface="Calibri"/>
              </a:rPr>
              <a:t>athletes</a:t>
            </a:r>
            <a:r>
              <a:rPr lang="en-US" sz="2000">
                <a:solidFill>
                  <a:srgbClr val="162020"/>
                </a:solidFill>
                <a:latin typeface="Calibri"/>
                <a:ea typeface="Calibri"/>
                <a:cs typeface="Calibri"/>
                <a:sym typeface="Calibri"/>
              </a:rPr>
              <a:t> will create a </a:t>
            </a:r>
            <a:r>
              <a:rPr lang="en-US" sz="2000" b="1">
                <a:solidFill>
                  <a:srgbClr val="162020"/>
                </a:solidFill>
                <a:latin typeface="Calibri"/>
                <a:ea typeface="Calibri"/>
                <a:cs typeface="Calibri"/>
                <a:sym typeface="Calibri"/>
              </a:rPr>
              <a:t>direct connection between fans and him/her</a:t>
            </a:r>
            <a:r>
              <a:rPr lang="en-US" sz="2000">
                <a:solidFill>
                  <a:srgbClr val="162020"/>
                </a:solidFill>
                <a:latin typeface="Calibri"/>
                <a:ea typeface="Calibri"/>
                <a:cs typeface="Calibri"/>
                <a:sym typeface="Calibri"/>
              </a:rPr>
              <a:t>, increasing the engagement and the affiliation.</a:t>
            </a:r>
            <a:endParaRPr sz="2000" b="0" i="0">
              <a:solidFill>
                <a:srgbClr val="162020"/>
              </a:solidFill>
              <a:latin typeface="Calibri"/>
              <a:ea typeface="Calibri"/>
              <a:cs typeface="Calibri"/>
              <a:sym typeface="Calibri"/>
            </a:endParaRPr>
          </a:p>
        </p:txBody>
      </p:sp>
      <p:pic>
        <p:nvPicPr>
          <p:cNvPr id="426" name="Google Shape;426;p56"/>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7"/>
          <p:cNvSpPr txBox="1">
            <a:spLocks noGrp="1"/>
          </p:cNvSpPr>
          <p:nvPr>
            <p:ph type="body" idx="1"/>
          </p:nvPr>
        </p:nvSpPr>
        <p:spPr>
          <a:xfrm>
            <a:off x="311700" y="375196"/>
            <a:ext cx="4260300" cy="1965721"/>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i="0">
                <a:solidFill>
                  <a:srgbClr val="FF6600"/>
                </a:solidFill>
                <a:latin typeface="Calibri"/>
                <a:ea typeface="Calibri"/>
                <a:cs typeface="Calibri"/>
                <a:sym typeface="Calibri"/>
              </a:rPr>
              <a:t>Social media marketing tips by platform </a:t>
            </a:r>
            <a:endParaRPr/>
          </a:p>
          <a:p>
            <a:pPr marL="114300" lvl="0" indent="0" algn="just" rtl="0">
              <a:lnSpc>
                <a:spcPct val="100000"/>
              </a:lnSpc>
              <a:spcBef>
                <a:spcPts val="0"/>
              </a:spcBef>
              <a:spcAft>
                <a:spcPts val="0"/>
              </a:spcAft>
              <a:buSzPts val="1800"/>
              <a:buNone/>
            </a:pPr>
            <a:r>
              <a:rPr lang="en-US" sz="2000">
                <a:solidFill>
                  <a:srgbClr val="162020"/>
                </a:solidFill>
                <a:latin typeface="Calibri"/>
                <a:ea typeface="Calibri"/>
                <a:cs typeface="Calibri"/>
                <a:sym typeface="Calibri"/>
              </a:rPr>
              <a:t>For in-depth advice divided by social platform:</a:t>
            </a:r>
            <a:endParaRPr/>
          </a:p>
          <a:p>
            <a:pPr marL="457200" lvl="0" indent="-342900" algn="just" rtl="0">
              <a:lnSpc>
                <a:spcPct val="100000"/>
              </a:lnSpc>
              <a:spcBef>
                <a:spcPts val="0"/>
              </a:spcBef>
              <a:spcAft>
                <a:spcPts val="0"/>
              </a:spcAft>
              <a:buSzPts val="1800"/>
              <a:buChar char="●"/>
            </a:pPr>
            <a:r>
              <a:rPr lang="en-US" sz="2000">
                <a:solidFill>
                  <a:srgbClr val="162020"/>
                </a:solidFill>
                <a:latin typeface="Calibri"/>
                <a:ea typeface="Calibri"/>
                <a:cs typeface="Calibri"/>
                <a:sym typeface="Calibri"/>
              </a:rPr>
              <a:t>Guide 1 – “</a:t>
            </a:r>
            <a:r>
              <a:rPr lang="en-US" sz="2000" i="1">
                <a:solidFill>
                  <a:srgbClr val="162020"/>
                </a:solidFill>
                <a:latin typeface="Calibri"/>
                <a:ea typeface="Calibri"/>
                <a:cs typeface="Calibri"/>
                <a:sym typeface="Calibri"/>
              </a:rPr>
              <a:t>500 social media marketing tips: essential advice, hints and strategy for business</a:t>
            </a:r>
            <a:r>
              <a:rPr lang="en-US" sz="2000">
                <a:solidFill>
                  <a:srgbClr val="162020"/>
                </a:solidFill>
                <a:latin typeface="Calibri"/>
                <a:ea typeface="Calibri"/>
                <a:cs typeface="Calibri"/>
                <a:sym typeface="Calibri"/>
              </a:rPr>
              <a:t>”, Macarthy Andrew: </a:t>
            </a:r>
            <a:r>
              <a:rPr lang="en-US" sz="2000" u="sng">
                <a:solidFill>
                  <a:srgbClr val="16202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https://bit.ly/3jphcOF</a:t>
            </a:r>
            <a:endParaRPr sz="2000">
              <a:solidFill>
                <a:srgbClr val="162020"/>
              </a:solidFill>
              <a:latin typeface="Calibri"/>
              <a:ea typeface="Calibri"/>
              <a:cs typeface="Calibri"/>
              <a:sym typeface="Calibri"/>
            </a:endParaRPr>
          </a:p>
          <a:p>
            <a:pPr marL="457200" lvl="0" indent="-342900" algn="just" rtl="0">
              <a:lnSpc>
                <a:spcPct val="100000"/>
              </a:lnSpc>
              <a:spcBef>
                <a:spcPts val="0"/>
              </a:spcBef>
              <a:spcAft>
                <a:spcPts val="0"/>
              </a:spcAft>
              <a:buSzPts val="1800"/>
              <a:buChar char="●"/>
            </a:pPr>
            <a:r>
              <a:rPr lang="en-US" sz="2000" i="0">
                <a:solidFill>
                  <a:srgbClr val="162020"/>
                </a:solidFill>
                <a:latin typeface="Calibri"/>
                <a:ea typeface="Calibri"/>
                <a:cs typeface="Calibri"/>
                <a:sym typeface="Calibri"/>
              </a:rPr>
              <a:t>Guide 2 – “</a:t>
            </a:r>
            <a:r>
              <a:rPr lang="en-US" sz="2000" i="1">
                <a:solidFill>
                  <a:srgbClr val="162020"/>
                </a:solidFill>
                <a:latin typeface="Calibri"/>
                <a:ea typeface="Calibri"/>
                <a:cs typeface="Calibri"/>
                <a:sym typeface="Calibri"/>
              </a:rPr>
              <a:t>The All-in-One Social Media Strategy Workbook: The tools, networks, and tactics you need to succeed</a:t>
            </a:r>
            <a:r>
              <a:rPr lang="en-US" sz="2000" i="0">
                <a:solidFill>
                  <a:srgbClr val="162020"/>
                </a:solidFill>
                <a:latin typeface="Calibri"/>
                <a:ea typeface="Calibri"/>
                <a:cs typeface="Calibri"/>
                <a:sym typeface="Calibri"/>
              </a:rPr>
              <a:t>”, Hootsuit</a:t>
            </a:r>
            <a:r>
              <a:rPr lang="en-US" sz="2000">
                <a:solidFill>
                  <a:srgbClr val="162020"/>
                </a:solidFill>
                <a:latin typeface="Calibri"/>
                <a:ea typeface="Calibri"/>
                <a:cs typeface="Calibri"/>
                <a:sym typeface="Calibri"/>
              </a:rPr>
              <a:t>e:</a:t>
            </a:r>
            <a:r>
              <a:rPr lang="en-US" sz="2000" i="0">
                <a:solidFill>
                  <a:srgbClr val="162020"/>
                </a:solidFill>
                <a:latin typeface="Calibri"/>
                <a:ea typeface="Calibri"/>
                <a:cs typeface="Calibri"/>
                <a:sym typeface="Calibri"/>
              </a:rPr>
              <a:t>  </a:t>
            </a:r>
            <a:r>
              <a:rPr lang="en-US" sz="2000" i="0" u="sng">
                <a:solidFill>
                  <a:srgbClr val="16202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https://bit.ly/3JrzsBk</a:t>
            </a:r>
            <a:endParaRPr sz="2000" i="0">
              <a:solidFill>
                <a:srgbClr val="162020"/>
              </a:solidFill>
              <a:latin typeface="Calibri"/>
              <a:ea typeface="Calibri"/>
              <a:cs typeface="Calibri"/>
              <a:sym typeface="Calibri"/>
            </a:endParaRPr>
          </a:p>
          <a:p>
            <a:pPr marL="114300" lvl="0" indent="0" algn="just" rtl="0">
              <a:lnSpc>
                <a:spcPct val="100000"/>
              </a:lnSpc>
              <a:spcBef>
                <a:spcPts val="0"/>
              </a:spcBef>
              <a:spcAft>
                <a:spcPts val="0"/>
              </a:spcAft>
              <a:buSzPts val="1800"/>
              <a:buNone/>
            </a:pPr>
            <a:endParaRPr sz="2000" i="0">
              <a:solidFill>
                <a:srgbClr val="162020"/>
              </a:solidFill>
              <a:latin typeface="Calibri"/>
              <a:ea typeface="Calibri"/>
              <a:cs typeface="Calibri"/>
              <a:sym typeface="Calibri"/>
            </a:endParaRPr>
          </a:p>
        </p:txBody>
      </p:sp>
      <p:pic>
        <p:nvPicPr>
          <p:cNvPr id="432" name="Google Shape;432;p57"/>
          <p:cNvPicPr preferRelativeResize="0"/>
          <p:nvPr/>
        </p:nvPicPr>
        <p:blipFill rotWithShape="1">
          <a:blip r:embed="rId5">
            <a:alphaModFix/>
          </a:blip>
          <a:srcRect/>
          <a:stretch/>
        </p:blipFill>
        <p:spPr>
          <a:xfrm>
            <a:off x="8186217" y="0"/>
            <a:ext cx="957783" cy="957783"/>
          </a:xfrm>
          <a:prstGeom prst="rect">
            <a:avLst/>
          </a:prstGeom>
          <a:noFill/>
          <a:ln>
            <a:noFill/>
          </a:ln>
        </p:spPr>
      </p:pic>
      <p:pic>
        <p:nvPicPr>
          <p:cNvPr id="433" name="Google Shape;433;p57" descr="Immagine che contiene interni&#10;&#10;Descrizione generata automaticamente"/>
          <p:cNvPicPr preferRelativeResize="0"/>
          <p:nvPr/>
        </p:nvPicPr>
        <p:blipFill rotWithShape="1">
          <a:blip r:embed="rId6">
            <a:alphaModFix/>
          </a:blip>
          <a:srcRect/>
          <a:stretch/>
        </p:blipFill>
        <p:spPr>
          <a:xfrm>
            <a:off x="5007508" y="1358056"/>
            <a:ext cx="3657600" cy="24384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8"/>
          <p:cNvSpPr txBox="1">
            <a:spLocks noGrp="1"/>
          </p:cNvSpPr>
          <p:nvPr>
            <p:ph type="title"/>
          </p:nvPr>
        </p:nvSpPr>
        <p:spPr>
          <a:xfrm>
            <a:off x="1132730" y="213089"/>
            <a:ext cx="7053487"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Learning Activity 3: Social media content</a:t>
            </a:r>
            <a:br>
              <a:rPr lang="en-US"/>
            </a:br>
            <a:br>
              <a:rPr lang="en-US"/>
            </a:br>
            <a:endParaRPr/>
          </a:p>
        </p:txBody>
      </p:sp>
      <p:graphicFrame>
        <p:nvGraphicFramePr>
          <p:cNvPr id="439" name="Google Shape;439;p58"/>
          <p:cNvGraphicFramePr/>
          <p:nvPr/>
        </p:nvGraphicFramePr>
        <p:xfrm>
          <a:off x="1266264" y="1094704"/>
          <a:ext cx="6419525" cy="3549350"/>
        </p:xfrm>
        <a:graphic>
          <a:graphicData uri="http://schemas.openxmlformats.org/drawingml/2006/table">
            <a:tbl>
              <a:tblPr firstRow="1" firstCol="1" bandRow="1">
                <a:noFill/>
                <a:tableStyleId>{F6CBC1EC-5FF8-4F7A-8970-41D6AB52A678}</a:tableStyleId>
              </a:tblPr>
              <a:tblGrid>
                <a:gridCol w="1265250">
                  <a:extLst>
                    <a:ext uri="{9D8B030D-6E8A-4147-A177-3AD203B41FA5}">
                      <a16:colId xmlns:a16="http://schemas.microsoft.com/office/drawing/2014/main" val="20000"/>
                    </a:ext>
                  </a:extLst>
                </a:gridCol>
                <a:gridCol w="1515175">
                  <a:extLst>
                    <a:ext uri="{9D8B030D-6E8A-4147-A177-3AD203B41FA5}">
                      <a16:colId xmlns:a16="http://schemas.microsoft.com/office/drawing/2014/main" val="20001"/>
                    </a:ext>
                  </a:extLst>
                </a:gridCol>
                <a:gridCol w="1852650">
                  <a:extLst>
                    <a:ext uri="{9D8B030D-6E8A-4147-A177-3AD203B41FA5}">
                      <a16:colId xmlns:a16="http://schemas.microsoft.com/office/drawing/2014/main" val="20002"/>
                    </a:ext>
                  </a:extLst>
                </a:gridCol>
                <a:gridCol w="1786450">
                  <a:extLst>
                    <a:ext uri="{9D8B030D-6E8A-4147-A177-3AD203B41FA5}">
                      <a16:colId xmlns:a16="http://schemas.microsoft.com/office/drawing/2014/main" val="20003"/>
                    </a:ext>
                  </a:extLst>
                </a:gridCol>
              </a:tblGrid>
              <a:tr h="565300">
                <a:tc>
                  <a:txBody>
                    <a:bodyPr/>
                    <a:lstStyle/>
                    <a:p>
                      <a:pPr marL="0" marR="0" lvl="0" indent="0" algn="ctr" rtl="0">
                        <a:lnSpc>
                          <a:spcPct val="107000"/>
                        </a:lnSpc>
                        <a:spcBef>
                          <a:spcPts val="0"/>
                        </a:spcBef>
                        <a:spcAft>
                          <a:spcPts val="0"/>
                        </a:spcAft>
                        <a:buNone/>
                      </a:pPr>
                      <a:r>
                        <a:rPr lang="en-US" sz="1100" u="none" strike="noStrike" cap="none"/>
                        <a:t>Educational goal</a:t>
                      </a:r>
                      <a:endParaRPr sz="1100"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None/>
                      </a:pPr>
                      <a:r>
                        <a:rPr lang="en-US" sz="1100" u="none" strike="noStrike" cap="none"/>
                        <a:t>Type of activity</a:t>
                      </a:r>
                      <a:endParaRPr sz="1100"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None/>
                      </a:pPr>
                      <a:r>
                        <a:rPr lang="en-US" sz="1100" u="none" strike="noStrike" cap="none"/>
                        <a:t>Content</a:t>
                      </a:r>
                      <a:endParaRPr sz="1100"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None/>
                      </a:pPr>
                      <a:r>
                        <a:rPr lang="en-US" sz="1100" u="none" strike="noStrike" cap="none"/>
                        <a:t>Additional materials</a:t>
                      </a:r>
                      <a:endParaRPr sz="1100" u="none" strike="noStrike" cap="none">
                        <a:latin typeface="Calibri"/>
                        <a:ea typeface="Calibri"/>
                        <a:cs typeface="Calibri"/>
                        <a:sym typeface="Calibri"/>
                      </a:endParaRPr>
                    </a:p>
                  </a:txBody>
                  <a:tcPr marL="68575" marR="68575" marT="0" marB="0" anchor="ctr">
                    <a:solidFill>
                      <a:schemeClr val="accent1"/>
                    </a:solidFill>
                  </a:tcPr>
                </a:tc>
                <a:extLst>
                  <a:ext uri="{0D108BD9-81ED-4DB2-BD59-A6C34878D82A}">
                    <a16:rowId xmlns:a16="http://schemas.microsoft.com/office/drawing/2014/main" val="10000"/>
                  </a:ext>
                </a:extLst>
              </a:tr>
              <a:tr h="2984050">
                <a:tc>
                  <a:txBody>
                    <a:bodyPr/>
                    <a:lstStyle/>
                    <a:p>
                      <a:pPr marL="0" marR="0" lvl="0" indent="0" algn="ctr" rtl="0">
                        <a:lnSpc>
                          <a:spcPct val="107000"/>
                        </a:lnSpc>
                        <a:spcBef>
                          <a:spcPts val="0"/>
                        </a:spcBef>
                        <a:spcAft>
                          <a:spcPts val="0"/>
                        </a:spcAft>
                        <a:buNone/>
                      </a:pPr>
                      <a:r>
                        <a:rPr lang="en-US" sz="1100" u="none" strike="noStrike" cap="none"/>
                        <a:t>Knowledge and skills related to Social Media</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100" u="none" strike="noStrike" cap="none">
                          <a:latin typeface="Arial"/>
                          <a:ea typeface="Arial"/>
                          <a:cs typeface="Arial"/>
                          <a:sym typeface="Arial"/>
                        </a:rPr>
                        <a:t>Individual exercise</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100" u="none" strike="noStrike" cap="none">
                          <a:latin typeface="Arial"/>
                          <a:ea typeface="Arial"/>
                          <a:cs typeface="Arial"/>
                          <a:sym typeface="Arial"/>
                        </a:rPr>
                        <a:t>After revising the Unit 3, design a social media content (a video, a post, a caption…) about your sport club, taking into account the tips provided and which are the most important social media platforms. You can choose to produce a content for just one platform or more.</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100" u="none" strike="noStrike" cap="none"/>
                        <a:t> -</a:t>
                      </a:r>
                      <a:endParaRPr/>
                    </a:p>
                  </a:txBody>
                  <a:tcPr marL="68575" marR="68575" marT="0" marB="0" anchor="ctr"/>
                </a:tc>
                <a:extLst>
                  <a:ext uri="{0D108BD9-81ED-4DB2-BD59-A6C34878D82A}">
                    <a16:rowId xmlns:a16="http://schemas.microsoft.com/office/drawing/2014/main" val="10001"/>
                  </a:ext>
                </a:extLst>
              </a:tr>
            </a:tbl>
          </a:graphicData>
        </a:graphic>
      </p:graphicFrame>
      <p:pic>
        <p:nvPicPr>
          <p:cNvPr id="440" name="Google Shape;440;p58"/>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9"/>
          <p:cNvSpPr txBox="1">
            <a:spLocks noGrp="1"/>
          </p:cNvSpPr>
          <p:nvPr>
            <p:ph type="title"/>
          </p:nvPr>
        </p:nvSpPr>
        <p:spPr>
          <a:xfrm>
            <a:off x="2172979" y="2374190"/>
            <a:ext cx="4798042"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2"/>
                </a:solidFill>
              </a:rPr>
              <a:t>Unit 4: </a:t>
            </a:r>
            <a:r>
              <a:rPr lang="en-US" sz="1800">
                <a:solidFill>
                  <a:srgbClr val="48505A"/>
                </a:solidFill>
              </a:rPr>
              <a:t>ONLINE SOFTWARE RESOUCES</a:t>
            </a:r>
            <a:endParaRPr sz="1800">
              <a:solidFill>
                <a:srgbClr val="48505A"/>
              </a:solidFill>
            </a:endParaRPr>
          </a:p>
          <a:p>
            <a:pPr marL="0" lvl="0" indent="0" algn="l" rtl="0">
              <a:lnSpc>
                <a:spcPct val="100000"/>
              </a:lnSpc>
              <a:spcBef>
                <a:spcPts val="1600"/>
              </a:spcBef>
              <a:spcAft>
                <a:spcPts val="0"/>
              </a:spcAft>
              <a:buSzPts val="2800"/>
              <a:buNone/>
            </a:pPr>
            <a:endParaRPr/>
          </a:p>
        </p:txBody>
      </p:sp>
      <p:pic>
        <p:nvPicPr>
          <p:cNvPr id="446" name="Google Shape;446;p59"/>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447" name="Google Shape;447;p59" descr="Lampadina e matita con riempimento a tinta unita"/>
          <p:cNvPicPr preferRelativeResize="0"/>
          <p:nvPr/>
        </p:nvPicPr>
        <p:blipFill rotWithShape="1">
          <a:blip r:embed="rId4">
            <a:alphaModFix/>
          </a:blip>
          <a:srcRect/>
          <a:stretch/>
        </p:blipFill>
        <p:spPr>
          <a:xfrm>
            <a:off x="4114800" y="1282211"/>
            <a:ext cx="914400" cy="91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311700" y="19254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Module 3: Learning Outcomes</a:t>
            </a:r>
            <a:endParaRPr dirty="0"/>
          </a:p>
        </p:txBody>
      </p:sp>
      <p:graphicFrame>
        <p:nvGraphicFramePr>
          <p:cNvPr id="88" name="Google Shape;88;p6"/>
          <p:cNvGraphicFramePr/>
          <p:nvPr/>
        </p:nvGraphicFramePr>
        <p:xfrm>
          <a:off x="311700" y="957782"/>
          <a:ext cx="8520600" cy="3734861"/>
        </p:xfrm>
        <a:graphic>
          <a:graphicData uri="http://schemas.openxmlformats.org/drawingml/2006/table">
            <a:tbl>
              <a:tblPr firstRow="1" firstCol="1" bandRow="1">
                <a:noFill/>
                <a:tableStyleId>{F6CBC1EC-5FF8-4F7A-8970-41D6AB52A678}</a:tableStyleId>
              </a:tblPr>
              <a:tblGrid>
                <a:gridCol w="2833275">
                  <a:extLst>
                    <a:ext uri="{9D8B030D-6E8A-4147-A177-3AD203B41FA5}">
                      <a16:colId xmlns:a16="http://schemas.microsoft.com/office/drawing/2014/main" val="20000"/>
                    </a:ext>
                  </a:extLst>
                </a:gridCol>
                <a:gridCol w="2849325">
                  <a:extLst>
                    <a:ext uri="{9D8B030D-6E8A-4147-A177-3AD203B41FA5}">
                      <a16:colId xmlns:a16="http://schemas.microsoft.com/office/drawing/2014/main" val="20001"/>
                    </a:ext>
                  </a:extLst>
                </a:gridCol>
                <a:gridCol w="2838000">
                  <a:extLst>
                    <a:ext uri="{9D8B030D-6E8A-4147-A177-3AD203B41FA5}">
                      <a16:colId xmlns:a16="http://schemas.microsoft.com/office/drawing/2014/main" val="20002"/>
                    </a:ext>
                  </a:extLst>
                </a:gridCol>
              </a:tblGrid>
              <a:tr h="355750">
                <a:tc gridSpan="3">
                  <a:txBody>
                    <a:bodyPr/>
                    <a:lstStyle/>
                    <a:p>
                      <a:pPr marL="0" marR="0" lvl="0" indent="0" algn="just" rtl="0">
                        <a:lnSpc>
                          <a:spcPct val="107000"/>
                        </a:lnSpc>
                        <a:spcBef>
                          <a:spcPts val="0"/>
                        </a:spcBef>
                        <a:spcAft>
                          <a:spcPts val="0"/>
                        </a:spcAft>
                        <a:buNone/>
                      </a:pPr>
                      <a:r>
                        <a:rPr lang="en-US" sz="1200" b="1" u="none" strike="noStrike" cap="none"/>
                        <a:t>Module “Digital Skills for Marketing Managers”</a:t>
                      </a:r>
                      <a:endParaRPr sz="1200" u="none" strike="noStrike" cap="none">
                        <a:latin typeface="Arial"/>
                        <a:ea typeface="Arial"/>
                        <a:cs typeface="Arial"/>
                        <a:sym typeface="Arial"/>
                      </a:endParaRPr>
                    </a:p>
                  </a:txBody>
                  <a:tcPr marL="68575" marR="68575" marT="0" marB="0">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3025">
                <a:tc gridSpan="3">
                  <a:txBody>
                    <a:bodyPr/>
                    <a:lstStyle/>
                    <a:p>
                      <a:pPr marL="0" marR="0" lvl="0" indent="0" algn="just" rtl="0">
                        <a:lnSpc>
                          <a:spcPct val="107000"/>
                        </a:lnSpc>
                        <a:spcBef>
                          <a:spcPts val="0"/>
                        </a:spcBef>
                        <a:spcAft>
                          <a:spcPts val="0"/>
                        </a:spcAft>
                        <a:buNone/>
                      </a:pPr>
                      <a:r>
                        <a:rPr lang="en-US" sz="1200" b="1" u="none" strike="noStrike" cap="none"/>
                        <a:t>Introduction text: </a:t>
                      </a:r>
                      <a:r>
                        <a:rPr lang="en-US" sz="1200" b="1" i="1" u="none" strike="noStrike" cap="none"/>
                        <a:t>thanks to </a:t>
                      </a:r>
                      <a:r>
                        <a:rPr lang="en-US" sz="1200" i="1" u="none" strike="noStrike" cap="none"/>
                        <a:t>digital media, people can access any type of information. In this context, it is important to be aware on the relevance of digital skills and how to use digital trends to growth. The digital tools and social media can talk about your team, your daily activities and can enhance your appeal locally, nationally and internationally. Moreover, developing digital marketing skills, you can ensure your presence on all such channels to advocate your team and convey relevant as well as personalized messages to fans in order to win their hearts over.</a:t>
                      </a:r>
                      <a:endParaRPr sz="1200" i="1" u="none" strike="noStrike" cap="none">
                        <a:latin typeface="Arial"/>
                        <a:ea typeface="Arial"/>
                        <a:cs typeface="Arial"/>
                        <a:sym typeface="Arial"/>
                      </a:endParaRPr>
                    </a:p>
                  </a:txBody>
                  <a:tcPr marL="68575" marR="6857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77400">
                <a:tc>
                  <a:txBody>
                    <a:bodyPr/>
                    <a:lstStyle/>
                    <a:p>
                      <a:pPr marL="0" marR="0" lvl="0" indent="0" algn="just" rtl="0">
                        <a:lnSpc>
                          <a:spcPct val="107000"/>
                        </a:lnSpc>
                        <a:spcBef>
                          <a:spcPts val="0"/>
                        </a:spcBef>
                        <a:spcAft>
                          <a:spcPts val="0"/>
                        </a:spcAft>
                        <a:buNone/>
                      </a:pPr>
                      <a:r>
                        <a:rPr lang="en-US" sz="1200" b="1" u="none" strike="noStrike" cap="none"/>
                        <a:t>Knowledge </a:t>
                      </a:r>
                      <a:endParaRPr sz="1200" u="none" strike="noStrike" cap="none"/>
                    </a:p>
                    <a:p>
                      <a:pPr marL="0" marR="0" lvl="0" indent="0" algn="just" rtl="0">
                        <a:lnSpc>
                          <a:spcPct val="107000"/>
                        </a:lnSpc>
                        <a:spcBef>
                          <a:spcPts val="400"/>
                        </a:spcBef>
                        <a:spcAft>
                          <a:spcPts val="0"/>
                        </a:spcAft>
                        <a:buNone/>
                      </a:pPr>
                      <a:r>
                        <a:rPr lang="en-US" sz="1200" u="none" strike="noStrike" cap="none">
                          <a:highlight>
                            <a:srgbClr val="D3D3D3"/>
                          </a:highlight>
                        </a:rPr>
                        <a:t>Statements of what a learner knows:</a:t>
                      </a:r>
                      <a:endParaRPr sz="1200" u="none" strike="noStrike" cap="none">
                        <a:latin typeface="Arial"/>
                        <a:ea typeface="Arial"/>
                        <a:cs typeface="Arial"/>
                        <a:sym typeface="Arial"/>
                      </a:endParaRPr>
                    </a:p>
                  </a:txBody>
                  <a:tcPr marL="68575" marR="68575" marT="0" marB="0">
                    <a:solidFill>
                      <a:schemeClr val="accent1"/>
                    </a:solidFill>
                  </a:tcPr>
                </a:tc>
                <a:tc>
                  <a:txBody>
                    <a:bodyPr/>
                    <a:lstStyle/>
                    <a:p>
                      <a:pPr marL="0" marR="0" lvl="0" indent="0" algn="just" rtl="0">
                        <a:lnSpc>
                          <a:spcPct val="107000"/>
                        </a:lnSpc>
                        <a:spcBef>
                          <a:spcPts val="0"/>
                        </a:spcBef>
                        <a:spcAft>
                          <a:spcPts val="0"/>
                        </a:spcAft>
                        <a:buNone/>
                      </a:pPr>
                      <a:r>
                        <a:rPr lang="en-US" sz="1200" b="1" u="none" strike="noStrike" cap="none"/>
                        <a:t>Skills </a:t>
                      </a:r>
                      <a:endParaRPr sz="1200" u="none" strike="noStrike" cap="none"/>
                    </a:p>
                    <a:p>
                      <a:pPr marL="0" marR="0" lvl="0" indent="0" algn="just" rtl="0">
                        <a:lnSpc>
                          <a:spcPct val="107000"/>
                        </a:lnSpc>
                        <a:spcBef>
                          <a:spcPts val="400"/>
                        </a:spcBef>
                        <a:spcAft>
                          <a:spcPts val="0"/>
                        </a:spcAft>
                        <a:buNone/>
                      </a:pPr>
                      <a:r>
                        <a:rPr lang="en-US" sz="1200" u="none" strike="noStrike" cap="none">
                          <a:highlight>
                            <a:srgbClr val="D3D3D3"/>
                          </a:highlight>
                        </a:rPr>
                        <a:t>Statements of what a learner understand:</a:t>
                      </a:r>
                      <a:endParaRPr sz="1200" u="none" strike="noStrike" cap="none">
                        <a:latin typeface="Arial"/>
                        <a:ea typeface="Arial"/>
                        <a:cs typeface="Arial"/>
                        <a:sym typeface="Arial"/>
                      </a:endParaRPr>
                    </a:p>
                  </a:txBody>
                  <a:tcPr marL="68575" marR="68575" marT="0" marB="0">
                    <a:solidFill>
                      <a:schemeClr val="accent1"/>
                    </a:solidFill>
                  </a:tcPr>
                </a:tc>
                <a:tc>
                  <a:txBody>
                    <a:bodyPr/>
                    <a:lstStyle/>
                    <a:p>
                      <a:pPr marL="0" marR="0" lvl="0" indent="0" algn="just" rtl="0">
                        <a:lnSpc>
                          <a:spcPct val="107000"/>
                        </a:lnSpc>
                        <a:spcBef>
                          <a:spcPts val="0"/>
                        </a:spcBef>
                        <a:spcAft>
                          <a:spcPts val="0"/>
                        </a:spcAft>
                        <a:buNone/>
                      </a:pPr>
                      <a:r>
                        <a:rPr lang="en-US" sz="1200" b="1" u="none" strike="noStrike" cap="none"/>
                        <a:t>Competences</a:t>
                      </a:r>
                      <a:endParaRPr sz="1200" u="none" strike="noStrike" cap="none"/>
                    </a:p>
                    <a:p>
                      <a:pPr marL="0" marR="0" lvl="0" indent="0" algn="just" rtl="0">
                        <a:lnSpc>
                          <a:spcPct val="107000"/>
                        </a:lnSpc>
                        <a:spcBef>
                          <a:spcPts val="400"/>
                        </a:spcBef>
                        <a:spcAft>
                          <a:spcPts val="0"/>
                        </a:spcAft>
                        <a:buNone/>
                      </a:pPr>
                      <a:r>
                        <a:rPr lang="en-US" sz="1200" u="none" strike="noStrike" cap="none">
                          <a:highlight>
                            <a:srgbClr val="D3D3D3"/>
                          </a:highlight>
                        </a:rPr>
                        <a:t>Statements of what a learner</a:t>
                      </a:r>
                      <a:r>
                        <a:rPr lang="en-US" sz="1200" u="none" strike="noStrike" cap="none">
                          <a:solidFill>
                            <a:srgbClr val="1C1E21"/>
                          </a:solidFill>
                          <a:highlight>
                            <a:srgbClr val="D3D3D3"/>
                          </a:highlight>
                        </a:rPr>
                        <a:t> is able to do on completion of a learning process:</a:t>
                      </a:r>
                      <a:endParaRPr sz="1200" u="none" strike="noStrike" cap="none">
                        <a:latin typeface="Arial"/>
                        <a:ea typeface="Arial"/>
                        <a:cs typeface="Arial"/>
                        <a:sym typeface="Arial"/>
                      </a:endParaRPr>
                    </a:p>
                  </a:txBody>
                  <a:tcPr marL="68575" marR="68575" marT="0" marB="0">
                    <a:solidFill>
                      <a:schemeClr val="accent1"/>
                    </a:solidFill>
                  </a:tcPr>
                </a:tc>
                <a:extLst>
                  <a:ext uri="{0D108BD9-81ED-4DB2-BD59-A6C34878D82A}">
                    <a16:rowId xmlns:a16="http://schemas.microsoft.com/office/drawing/2014/main" val="10002"/>
                  </a:ext>
                </a:extLst>
              </a:tr>
              <a:tr h="388450">
                <a:tc>
                  <a:txBody>
                    <a:bodyPr/>
                    <a:lstStyle/>
                    <a:p>
                      <a:pPr marL="0" marR="0" lvl="0" indent="0" algn="just" rtl="0">
                        <a:lnSpc>
                          <a:spcPct val="107000"/>
                        </a:lnSpc>
                        <a:spcBef>
                          <a:spcPts val="0"/>
                        </a:spcBef>
                        <a:spcAft>
                          <a:spcPts val="0"/>
                        </a:spcAft>
                        <a:buNone/>
                      </a:pPr>
                      <a:r>
                        <a:rPr lang="en-US" sz="1200" u="none" strike="noStrike" cap="none"/>
                        <a:t>The learner knows that the digital sector is becoming increasingly important.</a:t>
                      </a:r>
                      <a:endParaRPr sz="1200" u="none" strike="noStrike" cap="none">
                        <a:latin typeface="Arial"/>
                        <a:ea typeface="Arial"/>
                        <a:cs typeface="Arial"/>
                        <a:sym typeface="Arial"/>
                      </a:endParaRPr>
                    </a:p>
                  </a:txBody>
                  <a:tcPr marL="68575" marR="68575" marT="0" marB="0"/>
                </a:tc>
                <a:tc>
                  <a:txBody>
                    <a:bodyPr/>
                    <a:lstStyle/>
                    <a:p>
                      <a:pPr marL="0" marR="0" lvl="0" indent="0" algn="just" rtl="0">
                        <a:lnSpc>
                          <a:spcPct val="107000"/>
                        </a:lnSpc>
                        <a:spcBef>
                          <a:spcPts val="0"/>
                        </a:spcBef>
                        <a:spcAft>
                          <a:spcPts val="0"/>
                        </a:spcAft>
                        <a:buNone/>
                      </a:pPr>
                      <a:r>
                        <a:rPr lang="en-US" sz="1200" u="none" strike="noStrike" cap="none"/>
                        <a:t>The learner understands that every sector of society is becoming digitized; so, it is important to develop skills.</a:t>
                      </a:r>
                      <a:endParaRPr sz="1200" u="none" strike="noStrike" cap="none">
                        <a:latin typeface="Arial"/>
                        <a:ea typeface="Arial"/>
                        <a:cs typeface="Arial"/>
                        <a:sym typeface="Arial"/>
                      </a:endParaRPr>
                    </a:p>
                  </a:txBody>
                  <a:tcPr marL="68575" marR="68575" marT="0" marB="0"/>
                </a:tc>
                <a:tc>
                  <a:txBody>
                    <a:bodyPr/>
                    <a:lstStyle/>
                    <a:p>
                      <a:pPr marL="0" marR="0" lvl="0" indent="0" algn="just" rtl="0">
                        <a:lnSpc>
                          <a:spcPct val="107000"/>
                        </a:lnSpc>
                        <a:spcBef>
                          <a:spcPts val="0"/>
                        </a:spcBef>
                        <a:spcAft>
                          <a:spcPts val="0"/>
                        </a:spcAft>
                        <a:buNone/>
                      </a:pPr>
                      <a:r>
                        <a:rPr lang="en-US" sz="1200" u="none" strike="noStrike" cap="none"/>
                        <a:t>The learner will have an overview of existing digital and social media tools, their potential and how to leverage them for his/her work</a:t>
                      </a:r>
                      <a:endParaRPr sz="12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r h="388450">
                <a:tc>
                  <a:txBody>
                    <a:bodyPr/>
                    <a:lstStyle/>
                    <a:p>
                      <a:pPr marL="0" marR="0" lvl="0" indent="0" algn="just" rtl="0">
                        <a:lnSpc>
                          <a:spcPct val="107000"/>
                        </a:lnSpc>
                        <a:spcBef>
                          <a:spcPts val="0"/>
                        </a:spcBef>
                        <a:spcAft>
                          <a:spcPts val="0"/>
                        </a:spcAft>
                        <a:buNone/>
                      </a:pPr>
                      <a:r>
                        <a:rPr lang="en-US" sz="1200" u="none" strike="noStrike" cap="none"/>
                        <a:t>The learner knows that social media has taken a predominant role in our lives.</a:t>
                      </a:r>
                      <a:endParaRPr sz="1200" u="none" strike="noStrike" cap="none">
                        <a:latin typeface="Arial"/>
                        <a:ea typeface="Arial"/>
                        <a:cs typeface="Arial"/>
                        <a:sym typeface="Arial"/>
                      </a:endParaRPr>
                    </a:p>
                  </a:txBody>
                  <a:tcPr marL="68575" marR="68575" marT="0" marB="0"/>
                </a:tc>
                <a:tc>
                  <a:txBody>
                    <a:bodyPr/>
                    <a:lstStyle/>
                    <a:p>
                      <a:pPr marL="0" marR="0" lvl="0" indent="0" algn="just" rtl="0">
                        <a:lnSpc>
                          <a:spcPct val="107000"/>
                        </a:lnSpc>
                        <a:spcBef>
                          <a:spcPts val="0"/>
                        </a:spcBef>
                        <a:spcAft>
                          <a:spcPts val="0"/>
                        </a:spcAft>
                        <a:buNone/>
                      </a:pPr>
                      <a:r>
                        <a:rPr lang="en-US" sz="1200" u="none" strike="noStrike" cap="none"/>
                        <a:t>A learner understands that social media can be leveraged to grow in work and on a personal level.</a:t>
                      </a:r>
                      <a:endParaRPr sz="1200" u="none" strike="noStrike" cap="none">
                        <a:latin typeface="Arial"/>
                        <a:ea typeface="Arial"/>
                        <a:cs typeface="Arial"/>
                        <a:sym typeface="Arial"/>
                      </a:endParaRPr>
                    </a:p>
                  </a:txBody>
                  <a:tcPr marL="68575" marR="68575" marT="0" marB="0"/>
                </a:tc>
                <a:tc>
                  <a:txBody>
                    <a:bodyPr/>
                    <a:lstStyle/>
                    <a:p>
                      <a:pPr marL="0" marR="0" lvl="0" indent="0" algn="just" rtl="0">
                        <a:lnSpc>
                          <a:spcPct val="107000"/>
                        </a:lnSpc>
                        <a:spcBef>
                          <a:spcPts val="0"/>
                        </a:spcBef>
                        <a:spcAft>
                          <a:spcPts val="0"/>
                        </a:spcAft>
                        <a:buNone/>
                      </a:pPr>
                      <a:r>
                        <a:rPr lang="en-US" sz="1200" u="none" strike="noStrike" cap="none"/>
                        <a:t>The learner will have a series of strategies and materials to consult in order to improve their work on a daily basis.</a:t>
                      </a:r>
                      <a:endParaRPr sz="12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4"/>
                  </a:ext>
                </a:extLst>
              </a:tr>
            </a:tbl>
          </a:graphicData>
        </a:graphic>
      </p:graphicFrame>
      <p:pic>
        <p:nvPicPr>
          <p:cNvPr id="89" name="Google Shape;89;p6"/>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a:t>Topic 1: General overview</a:t>
            </a:r>
            <a:br>
              <a:rPr lang="en-US" sz="2400"/>
            </a:br>
            <a:endParaRPr sz="2400"/>
          </a:p>
        </p:txBody>
      </p:sp>
      <p:sp>
        <p:nvSpPr>
          <p:cNvPr id="453" name="Google Shape;453;p6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i="0">
                <a:solidFill>
                  <a:srgbClr val="FF6600"/>
                </a:solidFill>
                <a:latin typeface="Calibri"/>
                <a:ea typeface="Calibri"/>
                <a:cs typeface="Calibri"/>
                <a:sym typeface="Calibri"/>
              </a:rPr>
              <a:t>What are online software resources?</a:t>
            </a:r>
            <a:endParaRPr/>
          </a:p>
          <a:p>
            <a:pPr marL="114300" lvl="0" indent="0" algn="just" rtl="0">
              <a:lnSpc>
                <a:spcPct val="100000"/>
              </a:lnSpc>
              <a:spcBef>
                <a:spcPts val="0"/>
              </a:spcBef>
              <a:spcAft>
                <a:spcPts val="0"/>
              </a:spcAft>
              <a:buSzPts val="1800"/>
              <a:buNone/>
            </a:pPr>
            <a:r>
              <a:rPr lang="en-US" sz="2000" b="1">
                <a:solidFill>
                  <a:srgbClr val="FF6600"/>
                </a:solidFill>
                <a:latin typeface="Calibri"/>
                <a:ea typeface="Calibri"/>
                <a:cs typeface="Calibri"/>
                <a:sym typeface="Calibri"/>
              </a:rPr>
              <a:t>Which are some online software resources?</a:t>
            </a:r>
            <a:endParaRPr sz="2000" b="1" i="0">
              <a:solidFill>
                <a:srgbClr val="FF6600"/>
              </a:solidFill>
              <a:latin typeface="Calibri"/>
              <a:ea typeface="Calibri"/>
              <a:cs typeface="Calibri"/>
              <a:sym typeface="Calibri"/>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1) Any tool useful for the </a:t>
            </a:r>
            <a:r>
              <a:rPr lang="en-US" sz="2000" b="1">
                <a:solidFill>
                  <a:schemeClr val="dk1"/>
                </a:solidFill>
                <a:latin typeface="Calibri"/>
                <a:ea typeface="Calibri"/>
                <a:cs typeface="Calibri"/>
                <a:sym typeface="Calibri"/>
              </a:rPr>
              <a:t>internal and external management of an organization</a:t>
            </a:r>
            <a:r>
              <a:rPr lang="en-US" sz="2000">
                <a:solidFill>
                  <a:schemeClr val="dk1"/>
                </a:solidFill>
                <a:latin typeface="Calibri"/>
                <a:ea typeface="Calibri"/>
                <a:cs typeface="Calibri"/>
                <a:sym typeface="Calibri"/>
              </a:rPr>
              <a:t>. </a:t>
            </a:r>
            <a:r>
              <a:rPr lang="en-US" sz="2000" b="0" i="0">
                <a:solidFill>
                  <a:schemeClr val="dk1"/>
                </a:solidFill>
                <a:latin typeface="Calibri"/>
                <a:ea typeface="Calibri"/>
                <a:cs typeface="Calibri"/>
                <a:sym typeface="Calibri"/>
              </a:rPr>
              <a:t>In particular, it can refer to the practice of planning, tracking, and optimizing the utilization of resources (such as staff, space, and equipment) in order to streamline and complete your sport club activities. This process involves planning and managing checking the resource’s availability, scheduling start and end dates, managing any resourcing conflicts or dependencies, and monitoring over time to adapt to changes.</a:t>
            </a:r>
            <a:endParaRPr/>
          </a:p>
          <a:p>
            <a:pPr marL="114300" lvl="0" indent="0" algn="just" rtl="0">
              <a:lnSpc>
                <a:spcPct val="100000"/>
              </a:lnSpc>
              <a:spcBef>
                <a:spcPts val="0"/>
              </a:spcBef>
              <a:spcAft>
                <a:spcPts val="0"/>
              </a:spcAft>
              <a:buSzPts val="1800"/>
              <a:buNone/>
            </a:pPr>
            <a:endParaRPr sz="2000" b="0" i="0">
              <a:solidFill>
                <a:schemeClr val="dk1"/>
              </a:solidFill>
              <a:latin typeface="Calibri"/>
              <a:ea typeface="Calibri"/>
              <a:cs typeface="Calibri"/>
              <a:sym typeface="Calibri"/>
            </a:endParaRPr>
          </a:p>
        </p:txBody>
      </p:sp>
      <p:pic>
        <p:nvPicPr>
          <p:cNvPr id="454" name="Google Shape;454;p60"/>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1"/>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2) Any tool useful for the </a:t>
            </a:r>
            <a:r>
              <a:rPr lang="en-US" sz="2000" b="1">
                <a:solidFill>
                  <a:schemeClr val="dk1"/>
                </a:solidFill>
                <a:latin typeface="Calibri"/>
                <a:ea typeface="Calibri"/>
                <a:cs typeface="Calibri"/>
                <a:sym typeface="Calibri"/>
              </a:rPr>
              <a:t>internal and external communication </a:t>
            </a:r>
            <a:r>
              <a:rPr lang="en-US" sz="2000">
                <a:solidFill>
                  <a:schemeClr val="dk1"/>
                </a:solidFill>
                <a:latin typeface="Calibri"/>
                <a:ea typeface="Calibri"/>
                <a:cs typeface="Calibri"/>
                <a:sym typeface="Calibri"/>
              </a:rPr>
              <a:t>of an organization and for the </a:t>
            </a:r>
            <a:r>
              <a:rPr lang="en-US" sz="2000" b="1">
                <a:solidFill>
                  <a:schemeClr val="dk1"/>
                </a:solidFill>
                <a:latin typeface="Calibri"/>
                <a:ea typeface="Calibri"/>
                <a:cs typeface="Calibri"/>
                <a:sym typeface="Calibri"/>
              </a:rPr>
              <a:t>content creation process</a:t>
            </a:r>
            <a:r>
              <a:rPr lang="en-US" sz="2000">
                <a:solidFill>
                  <a:schemeClr val="dk1"/>
                </a:solidFill>
                <a:latin typeface="Calibri"/>
                <a:ea typeface="Calibri"/>
                <a:cs typeface="Calibri"/>
                <a:sym typeface="Calibri"/>
              </a:rPr>
              <a:t>.</a:t>
            </a:r>
            <a:endParaRPr/>
          </a:p>
          <a:p>
            <a:pPr marL="457200" lvl="0" indent="-342900" algn="just" rtl="0">
              <a:lnSpc>
                <a:spcPct val="100000"/>
              </a:lnSpc>
              <a:spcBef>
                <a:spcPts val="0"/>
              </a:spcBef>
              <a:spcAft>
                <a:spcPts val="0"/>
              </a:spcAft>
              <a:buSzPts val="1800"/>
              <a:buFont typeface="Arial"/>
              <a:buChar char="•"/>
            </a:pPr>
            <a:r>
              <a:rPr lang="en-US" sz="2000" i="1">
                <a:solidFill>
                  <a:schemeClr val="dk1"/>
                </a:solidFill>
                <a:latin typeface="Calibri"/>
                <a:ea typeface="Calibri"/>
                <a:cs typeface="Calibri"/>
                <a:sym typeface="Calibri"/>
              </a:rPr>
              <a:t>Basic internal communication</a:t>
            </a:r>
            <a:r>
              <a:rPr lang="en-US" sz="2000">
                <a:solidFill>
                  <a:schemeClr val="dk1"/>
                </a:solidFill>
                <a:latin typeface="Calibri"/>
                <a:ea typeface="Calibri"/>
                <a:cs typeface="Calibri"/>
                <a:sym typeface="Calibri"/>
              </a:rPr>
              <a:t>:  </a:t>
            </a:r>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Team messaging</a:t>
            </a:r>
            <a:r>
              <a:rPr lang="en-US" sz="2000" b="0" i="0" strike="noStrike">
                <a:solidFill>
                  <a:schemeClr val="dk1"/>
                </a:solidFill>
                <a:latin typeface="Calibri"/>
                <a:ea typeface="Calibri"/>
                <a:cs typeface="Calibri"/>
                <a:sym typeface="Calibri"/>
              </a:rPr>
              <a:t> (</a:t>
            </a:r>
            <a:r>
              <a:rPr lang="en-US" sz="2000">
                <a:solidFill>
                  <a:schemeClr val="dk1"/>
                </a:solidFill>
                <a:latin typeface="Calibri"/>
                <a:ea typeface="Calibri"/>
                <a:cs typeface="Calibri"/>
                <a:sym typeface="Calibri"/>
              </a:rPr>
              <a:t>W</a:t>
            </a:r>
            <a:r>
              <a:rPr lang="en-US" sz="2000" b="0" i="0" strike="noStrike">
                <a:solidFill>
                  <a:schemeClr val="dk1"/>
                </a:solidFill>
                <a:latin typeface="Calibri"/>
                <a:ea typeface="Calibri"/>
                <a:cs typeface="Calibri"/>
                <a:sym typeface="Calibri"/>
              </a:rPr>
              <a:t>hatsapp, Messenger, Skype…)</a:t>
            </a:r>
            <a:endParaRPr sz="2000" b="0" i="0">
              <a:solidFill>
                <a:schemeClr val="dk1"/>
              </a:solidFill>
              <a:latin typeface="Calibri"/>
              <a:ea typeface="Calibri"/>
              <a:cs typeface="Calibri"/>
              <a:sym typeface="Calibri"/>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Video conferencing</a:t>
            </a:r>
            <a:r>
              <a:rPr lang="en-US" sz="2000" b="0" i="0" strike="noStrike">
                <a:solidFill>
                  <a:schemeClr val="dk1"/>
                </a:solidFill>
                <a:latin typeface="Calibri"/>
                <a:ea typeface="Calibri"/>
                <a:cs typeface="Calibri"/>
                <a:sym typeface="Calibri"/>
              </a:rPr>
              <a:t> (Zoom, Skype, Google meet, Teams…)</a:t>
            </a:r>
            <a:endParaRPr sz="2000" b="0" i="0">
              <a:solidFill>
                <a:schemeClr val="dk1"/>
              </a:solidFill>
              <a:latin typeface="Calibri"/>
              <a:ea typeface="Calibri"/>
              <a:cs typeface="Calibri"/>
              <a:sym typeface="Calibri"/>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Email</a:t>
            </a:r>
            <a:endParaRPr sz="2000" b="0" i="0">
              <a:solidFill>
                <a:schemeClr val="dk1"/>
              </a:solidFill>
              <a:latin typeface="Calibri"/>
              <a:ea typeface="Calibri"/>
              <a:cs typeface="Calibri"/>
              <a:sym typeface="Calibri"/>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Team management</a:t>
            </a:r>
            <a:r>
              <a:rPr lang="en-US" sz="2000" b="0" i="0" strike="noStrike">
                <a:solidFill>
                  <a:schemeClr val="dk1"/>
                </a:solidFill>
                <a:latin typeface="Calibri"/>
                <a:ea typeface="Calibri"/>
                <a:cs typeface="Calibri"/>
                <a:sym typeface="Calibri"/>
              </a:rPr>
              <a:t> (Trello, TeamUp, Asana, GanttPro</a:t>
            </a:r>
            <a:r>
              <a:rPr lang="en-US" sz="2000">
                <a:solidFill>
                  <a:schemeClr val="dk1"/>
                </a:solidFill>
                <a:latin typeface="Calibri"/>
                <a:ea typeface="Calibri"/>
                <a:cs typeface="Calibri"/>
                <a:sym typeface="Calibri"/>
              </a:rPr>
              <a:t>…) </a:t>
            </a:r>
            <a:endParaRPr sz="2000" b="0" i="0">
              <a:solidFill>
                <a:schemeClr val="dk1"/>
              </a:solidFill>
              <a:latin typeface="Calibri"/>
              <a:ea typeface="Calibri"/>
              <a:cs typeface="Calibri"/>
              <a:sym typeface="Calibri"/>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File sharing </a:t>
            </a:r>
            <a:r>
              <a:rPr lang="en-US" sz="2000" b="0" i="0" strike="noStrike">
                <a:solidFill>
                  <a:schemeClr val="dk1"/>
                </a:solidFill>
                <a:latin typeface="Calibri"/>
                <a:ea typeface="Calibri"/>
                <a:cs typeface="Calibri"/>
                <a:sym typeface="Calibri"/>
              </a:rPr>
              <a:t>(</a:t>
            </a:r>
            <a:r>
              <a:rPr lang="en-US" sz="2000">
                <a:solidFill>
                  <a:schemeClr val="dk1"/>
                </a:solidFill>
                <a:latin typeface="Calibri"/>
                <a:ea typeface="Calibri"/>
                <a:cs typeface="Calibri"/>
                <a:sym typeface="Calibri"/>
              </a:rPr>
              <a:t>D</a:t>
            </a:r>
            <a:r>
              <a:rPr lang="en-US" sz="2000" b="0" i="0" strike="noStrike">
                <a:solidFill>
                  <a:schemeClr val="dk1"/>
                </a:solidFill>
                <a:latin typeface="Calibri"/>
                <a:ea typeface="Calibri"/>
                <a:cs typeface="Calibri"/>
                <a:sym typeface="Calibri"/>
              </a:rPr>
              <a:t>ropbox, Google Drive…)</a:t>
            </a:r>
            <a:endParaRPr sz="2000" b="0" i="0">
              <a:solidFill>
                <a:schemeClr val="dk1"/>
              </a:solidFill>
              <a:latin typeface="Calibri"/>
              <a:ea typeface="Calibri"/>
              <a:cs typeface="Calibri"/>
              <a:sym typeface="Calibri"/>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Social media</a:t>
            </a:r>
            <a:endParaRPr sz="2000" b="0" i="0">
              <a:solidFill>
                <a:schemeClr val="dk1"/>
              </a:solidFill>
              <a:latin typeface="Calibri"/>
              <a:ea typeface="Calibri"/>
              <a:cs typeface="Calibri"/>
              <a:sym typeface="Calibri"/>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Calendar</a:t>
            </a:r>
            <a:r>
              <a:rPr lang="en-US" sz="2000" b="0" i="0" strike="noStrike">
                <a:solidFill>
                  <a:schemeClr val="dk1"/>
                </a:solidFill>
                <a:latin typeface="Calibri"/>
                <a:ea typeface="Calibri"/>
                <a:cs typeface="Calibri"/>
                <a:sym typeface="Calibri"/>
              </a:rPr>
              <a:t> (Google Calendar, Microsoft Outlook…)</a:t>
            </a:r>
            <a:endParaRPr sz="2000" b="0" i="0">
              <a:solidFill>
                <a:schemeClr val="dk1"/>
              </a:solidFill>
              <a:latin typeface="Calibri"/>
              <a:ea typeface="Calibri"/>
              <a:cs typeface="Calibri"/>
              <a:sym typeface="Calibri"/>
            </a:endParaRPr>
          </a:p>
          <a:p>
            <a:pPr marL="457200" lvl="0" indent="-228600" algn="just" rtl="0">
              <a:lnSpc>
                <a:spcPct val="100000"/>
              </a:lnSpc>
              <a:spcBef>
                <a:spcPts val="0"/>
              </a:spcBef>
              <a:spcAft>
                <a:spcPts val="0"/>
              </a:spcAft>
              <a:buSzPts val="1800"/>
              <a:buFont typeface="Arial"/>
              <a:buNone/>
            </a:pPr>
            <a:endParaRPr sz="200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800"/>
              <a:buNone/>
            </a:pPr>
            <a:endParaRPr sz="2000" b="0" i="0">
              <a:solidFill>
                <a:schemeClr val="dk1"/>
              </a:solidFill>
              <a:latin typeface="Calibri"/>
              <a:ea typeface="Calibri"/>
              <a:cs typeface="Calibri"/>
              <a:sym typeface="Calibri"/>
            </a:endParaRPr>
          </a:p>
        </p:txBody>
      </p:sp>
      <p:pic>
        <p:nvPicPr>
          <p:cNvPr id="460" name="Google Shape;460;p61"/>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2"/>
          <p:cNvSpPr txBox="1">
            <a:spLocks noGrp="1"/>
          </p:cNvSpPr>
          <p:nvPr>
            <p:ph type="body" idx="1"/>
          </p:nvPr>
        </p:nvSpPr>
        <p:spPr>
          <a:xfrm>
            <a:off x="3786388" y="957783"/>
            <a:ext cx="5228823"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solidFill>
                <a:srgbClr val="606D72"/>
              </a:solidFill>
              <a:latin typeface="Arial"/>
              <a:ea typeface="Arial"/>
              <a:cs typeface="Arial"/>
              <a:sym typeface="Arial"/>
            </a:endParaRPr>
          </a:p>
          <a:p>
            <a:pPr marL="457200" lvl="0" indent="-342900" algn="just" rtl="0">
              <a:lnSpc>
                <a:spcPct val="100000"/>
              </a:lnSpc>
              <a:spcBef>
                <a:spcPts val="0"/>
              </a:spcBef>
              <a:spcAft>
                <a:spcPts val="0"/>
              </a:spcAft>
              <a:buSzPts val="1800"/>
              <a:buFont typeface="Arial"/>
              <a:buChar char="•"/>
            </a:pPr>
            <a:r>
              <a:rPr lang="en-US" sz="2000" i="1">
                <a:solidFill>
                  <a:schemeClr val="dk1"/>
                </a:solidFill>
                <a:latin typeface="Calibri"/>
                <a:ea typeface="Calibri"/>
                <a:cs typeface="Calibri"/>
                <a:sym typeface="Calibri"/>
              </a:rPr>
              <a:t>Basic external communication</a:t>
            </a:r>
            <a:r>
              <a:rPr lang="en-US" sz="2000">
                <a:solidFill>
                  <a:schemeClr val="dk1"/>
                </a:solidFill>
                <a:latin typeface="Calibri"/>
                <a:ea typeface="Calibri"/>
                <a:cs typeface="Calibri"/>
                <a:sym typeface="Calibri"/>
              </a:rPr>
              <a:t>:  </a:t>
            </a:r>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Social media (Facebook, Instagram, Tik Tok…)</a:t>
            </a:r>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Newsletter (Mailchimp, HubSpot, MailerLite…)</a:t>
            </a:r>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Press releases</a:t>
            </a:r>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Production of materials (posters, flyers…)</a:t>
            </a:r>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Live events and conferences</a:t>
            </a:r>
            <a:endParaRPr/>
          </a:p>
          <a:p>
            <a:pPr marL="114300" lvl="0" indent="0" algn="l" rtl="0">
              <a:lnSpc>
                <a:spcPct val="115000"/>
              </a:lnSpc>
              <a:spcBef>
                <a:spcPts val="0"/>
              </a:spcBef>
              <a:spcAft>
                <a:spcPts val="0"/>
              </a:spcAft>
              <a:buSzPts val="1800"/>
              <a:buNone/>
            </a:pPr>
            <a:endParaRPr b="0" i="0">
              <a:solidFill>
                <a:srgbClr val="001138"/>
              </a:solidFill>
              <a:latin typeface="NTR"/>
              <a:ea typeface="NTR"/>
              <a:cs typeface="NTR"/>
              <a:sym typeface="NTR"/>
            </a:endParaRPr>
          </a:p>
          <a:p>
            <a:pPr marL="457200" lvl="0" indent="-228600" algn="l" rtl="0">
              <a:lnSpc>
                <a:spcPct val="115000"/>
              </a:lnSpc>
              <a:spcBef>
                <a:spcPts val="0"/>
              </a:spcBef>
              <a:spcAft>
                <a:spcPts val="0"/>
              </a:spcAft>
              <a:buSzPts val="1800"/>
              <a:buFont typeface="Arial"/>
              <a:buNone/>
            </a:pPr>
            <a:endParaRPr>
              <a:solidFill>
                <a:srgbClr val="606D72"/>
              </a:solidFill>
              <a:latin typeface="Arial"/>
              <a:ea typeface="Arial"/>
              <a:cs typeface="Arial"/>
              <a:sym typeface="Arial"/>
            </a:endParaRPr>
          </a:p>
          <a:p>
            <a:pPr marL="114300" lvl="0" indent="0" algn="l" rtl="0">
              <a:lnSpc>
                <a:spcPct val="115000"/>
              </a:lnSpc>
              <a:spcBef>
                <a:spcPts val="0"/>
              </a:spcBef>
              <a:spcAft>
                <a:spcPts val="0"/>
              </a:spcAft>
              <a:buSzPts val="1800"/>
              <a:buNone/>
            </a:pPr>
            <a:endParaRPr b="0" i="0">
              <a:latin typeface="Arial"/>
              <a:ea typeface="Arial"/>
              <a:cs typeface="Arial"/>
              <a:sym typeface="Arial"/>
            </a:endParaRPr>
          </a:p>
        </p:txBody>
      </p:sp>
      <p:pic>
        <p:nvPicPr>
          <p:cNvPr id="466" name="Google Shape;466;p62"/>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467" name="Google Shape;467;p62" descr="Immagine che contiene testo, persona&#10;&#10;Descrizione generata automaticamente"/>
          <p:cNvPicPr preferRelativeResize="0"/>
          <p:nvPr/>
        </p:nvPicPr>
        <p:blipFill rotWithShape="1">
          <a:blip r:embed="rId4">
            <a:alphaModFix/>
          </a:blip>
          <a:srcRect/>
          <a:stretch/>
        </p:blipFill>
        <p:spPr>
          <a:xfrm>
            <a:off x="260223" y="1395788"/>
            <a:ext cx="3526165" cy="2351924"/>
          </a:xfrm>
          <a:prstGeom prst="rect">
            <a:avLst/>
          </a:prstGeom>
          <a:noFill/>
          <a:ln>
            <a:noFill/>
          </a:ln>
        </p:spPr>
      </p:pic>
      <p:sp>
        <p:nvSpPr>
          <p:cNvPr id="468" name="Google Shape;468;p62"/>
          <p:cNvSpPr txBox="1"/>
          <p:nvPr/>
        </p:nvSpPr>
        <p:spPr>
          <a:xfrm>
            <a:off x="4572000" y="5231930"/>
            <a:ext cx="385574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Questa foto</a:t>
            </a:r>
            <a:r>
              <a:rPr lang="en-US" sz="900" b="0" i="0" u="none" strike="noStrike" cap="none">
                <a:solidFill>
                  <a:srgbClr val="000000"/>
                </a:solidFill>
                <a:latin typeface="Arial"/>
                <a:ea typeface="Arial"/>
                <a:cs typeface="Arial"/>
                <a:sym typeface="Arial"/>
              </a:rPr>
              <a:t> di Autore sconosciuto è concesso in licenza da </a:t>
            </a:r>
            <a:r>
              <a:rPr lang="en-US" sz="9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CC BY-NC-ND</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3"/>
          <p:cNvSpPr txBox="1">
            <a:spLocks noGrp="1"/>
          </p:cNvSpPr>
          <p:nvPr>
            <p:ph type="body" idx="1"/>
          </p:nvPr>
        </p:nvSpPr>
        <p:spPr>
          <a:xfrm>
            <a:off x="311700" y="478891"/>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endParaRPr sz="2000">
              <a:solidFill>
                <a:schemeClr val="dk1"/>
              </a:solidFill>
              <a:latin typeface="Calibri"/>
              <a:ea typeface="Calibri"/>
              <a:cs typeface="Calibri"/>
              <a:sym typeface="Calibri"/>
            </a:endParaRPr>
          </a:p>
          <a:p>
            <a:pPr marL="457200" lvl="0" indent="-342900" algn="just" rtl="0">
              <a:lnSpc>
                <a:spcPct val="100000"/>
              </a:lnSpc>
              <a:spcBef>
                <a:spcPts val="0"/>
              </a:spcBef>
              <a:spcAft>
                <a:spcPts val="0"/>
              </a:spcAft>
              <a:buSzPts val="1800"/>
              <a:buFont typeface="Arial"/>
              <a:buChar char="•"/>
            </a:pPr>
            <a:r>
              <a:rPr lang="en-US" sz="2000" i="1">
                <a:solidFill>
                  <a:schemeClr val="dk1"/>
                </a:solidFill>
                <a:latin typeface="Calibri"/>
                <a:ea typeface="Calibri"/>
                <a:cs typeface="Calibri"/>
                <a:sym typeface="Calibri"/>
              </a:rPr>
              <a:t>Content creation</a:t>
            </a:r>
            <a:r>
              <a:rPr lang="en-US" sz="2000">
                <a:solidFill>
                  <a:schemeClr val="dk1"/>
                </a:solidFill>
                <a:latin typeface="Calibri"/>
                <a:ea typeface="Calibri"/>
                <a:cs typeface="Calibri"/>
                <a:sym typeface="Calibri"/>
              </a:rPr>
              <a:t>: for the external communication is important to design, first of all, a </a:t>
            </a:r>
            <a:r>
              <a:rPr lang="en-US" sz="2000" b="1">
                <a:solidFill>
                  <a:schemeClr val="dk1"/>
                </a:solidFill>
                <a:latin typeface="Calibri"/>
                <a:ea typeface="Calibri"/>
                <a:cs typeface="Calibri"/>
                <a:sym typeface="Calibri"/>
              </a:rPr>
              <a:t>content strategy</a:t>
            </a:r>
            <a:r>
              <a:rPr lang="en-US" sz="2000">
                <a:solidFill>
                  <a:schemeClr val="dk1"/>
                </a:solidFill>
                <a:latin typeface="Calibri"/>
                <a:ea typeface="Calibri"/>
                <a:cs typeface="Calibri"/>
                <a:sym typeface="Calibri"/>
              </a:rPr>
              <a:t>. </a:t>
            </a:r>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It should be based on a </a:t>
            </a:r>
            <a:r>
              <a:rPr lang="en-US" sz="2000" b="1">
                <a:solidFill>
                  <a:schemeClr val="dk1"/>
                </a:solidFill>
                <a:latin typeface="Calibri"/>
                <a:ea typeface="Calibri"/>
                <a:cs typeface="Calibri"/>
                <a:sym typeface="Calibri"/>
              </a:rPr>
              <a:t>study phase </a:t>
            </a:r>
            <a:r>
              <a:rPr lang="en-US" sz="2000">
                <a:solidFill>
                  <a:schemeClr val="dk1"/>
                </a:solidFill>
                <a:latin typeface="Calibri"/>
                <a:ea typeface="Calibri"/>
                <a:cs typeface="Calibri"/>
                <a:sym typeface="Calibri"/>
              </a:rPr>
              <a:t>where you investigate the trends in your fields, the engagement of people towards those topics and how you can exploit them to make your team more visible (what kind of content – video, photos, live streaming… - is the best for my team and in relation to the trend? On which social media platform is better to disseminate? and more). </a:t>
            </a:r>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Then, you should plan the sharing </a:t>
            </a:r>
            <a:r>
              <a:rPr lang="en-US" sz="2000" b="1">
                <a:solidFill>
                  <a:schemeClr val="dk1"/>
                </a:solidFill>
                <a:latin typeface="Calibri"/>
                <a:ea typeface="Calibri"/>
                <a:cs typeface="Calibri"/>
                <a:sym typeface="Calibri"/>
              </a:rPr>
              <a:t>calendar</a:t>
            </a:r>
            <a:r>
              <a:rPr lang="en-US" sz="2000">
                <a:solidFill>
                  <a:schemeClr val="dk1"/>
                </a:solidFill>
                <a:latin typeface="Calibri"/>
                <a:ea typeface="Calibri"/>
                <a:cs typeface="Calibri"/>
                <a:sym typeface="Calibri"/>
              </a:rPr>
              <a:t>, namely when to publish and how much frequently. </a:t>
            </a:r>
            <a:endParaRPr/>
          </a:p>
          <a:p>
            <a:pPr marL="457200" lvl="0" indent="-342900" algn="just" rtl="0">
              <a:lnSpc>
                <a:spcPct val="100000"/>
              </a:lnSpc>
              <a:spcBef>
                <a:spcPts val="0"/>
              </a:spcBef>
              <a:spcAft>
                <a:spcPts val="0"/>
              </a:spcAft>
              <a:buSzPts val="1800"/>
              <a:buFont typeface="Noto Sans Symbols"/>
              <a:buChar char="✔"/>
            </a:pPr>
            <a:r>
              <a:rPr lang="en-US" sz="2000">
                <a:solidFill>
                  <a:schemeClr val="dk1"/>
                </a:solidFill>
                <a:latin typeface="Calibri"/>
                <a:ea typeface="Calibri"/>
                <a:cs typeface="Calibri"/>
                <a:sym typeface="Calibri"/>
              </a:rPr>
              <a:t>Thirdly, you can proceed with the </a:t>
            </a:r>
            <a:r>
              <a:rPr lang="en-US" sz="2000" b="1">
                <a:solidFill>
                  <a:schemeClr val="dk1"/>
                </a:solidFill>
                <a:latin typeface="Calibri"/>
                <a:ea typeface="Calibri"/>
                <a:cs typeface="Calibri"/>
                <a:sym typeface="Calibri"/>
              </a:rPr>
              <a:t>content's creation </a:t>
            </a:r>
            <a:r>
              <a:rPr lang="en-US" sz="2000">
                <a:solidFill>
                  <a:schemeClr val="dk1"/>
                </a:solidFill>
                <a:latin typeface="Calibri"/>
                <a:ea typeface="Calibri"/>
                <a:cs typeface="Calibri"/>
                <a:sym typeface="Calibri"/>
              </a:rPr>
              <a:t>and </a:t>
            </a:r>
            <a:r>
              <a:rPr lang="en-US" sz="2000" b="1">
                <a:solidFill>
                  <a:schemeClr val="dk1"/>
                </a:solidFill>
                <a:latin typeface="Calibri"/>
                <a:ea typeface="Calibri"/>
                <a:cs typeface="Calibri"/>
                <a:sym typeface="Calibri"/>
              </a:rPr>
              <a:t>its publication online</a:t>
            </a:r>
            <a:r>
              <a:rPr lang="en-US" sz="2000">
                <a:solidFill>
                  <a:schemeClr val="dk1"/>
                </a:solidFill>
                <a:latin typeface="Calibri"/>
                <a:ea typeface="Calibri"/>
                <a:cs typeface="Calibri"/>
                <a:sym typeface="Calibri"/>
              </a:rPr>
              <a:t>. </a:t>
            </a:r>
            <a:endParaRPr/>
          </a:p>
          <a:p>
            <a:pPr marL="457200" lvl="0" indent="-228600" algn="just" rtl="0">
              <a:lnSpc>
                <a:spcPct val="100000"/>
              </a:lnSpc>
              <a:spcBef>
                <a:spcPts val="0"/>
              </a:spcBef>
              <a:spcAft>
                <a:spcPts val="0"/>
              </a:spcAft>
              <a:buSzPts val="1800"/>
              <a:buFont typeface="Arial"/>
              <a:buNone/>
            </a:pPr>
            <a:endParaRPr sz="2000" b="0" i="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800"/>
              <a:buNone/>
            </a:pPr>
            <a:endParaRPr sz="2000" b="0" i="0">
              <a:solidFill>
                <a:schemeClr val="dk1"/>
              </a:solidFill>
              <a:latin typeface="Calibri"/>
              <a:ea typeface="Calibri"/>
              <a:cs typeface="Calibri"/>
              <a:sym typeface="Calibri"/>
            </a:endParaRPr>
          </a:p>
          <a:p>
            <a:pPr marL="457200" lvl="0" indent="-228600" algn="just" rtl="0">
              <a:lnSpc>
                <a:spcPct val="100000"/>
              </a:lnSpc>
              <a:spcBef>
                <a:spcPts val="0"/>
              </a:spcBef>
              <a:spcAft>
                <a:spcPts val="0"/>
              </a:spcAft>
              <a:buSzPts val="1800"/>
              <a:buFont typeface="Arial"/>
              <a:buNone/>
            </a:pPr>
            <a:endParaRPr sz="200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800"/>
              <a:buNone/>
            </a:pPr>
            <a:endParaRPr sz="2000" b="0" i="0">
              <a:solidFill>
                <a:schemeClr val="dk1"/>
              </a:solidFill>
              <a:latin typeface="Calibri"/>
              <a:ea typeface="Calibri"/>
              <a:cs typeface="Calibri"/>
              <a:sym typeface="Calibri"/>
            </a:endParaRPr>
          </a:p>
        </p:txBody>
      </p:sp>
      <p:pic>
        <p:nvPicPr>
          <p:cNvPr id="474" name="Google Shape;474;p63"/>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64"/>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Following a list of </a:t>
            </a:r>
            <a:r>
              <a:rPr lang="en-US" sz="2000" b="1">
                <a:solidFill>
                  <a:schemeClr val="dk1"/>
                </a:solidFill>
                <a:latin typeface="Calibri"/>
                <a:ea typeface="Calibri"/>
                <a:cs typeface="Calibri"/>
                <a:sym typeface="Calibri"/>
              </a:rPr>
              <a:t>digital tools useful for any type of content </a:t>
            </a:r>
            <a:r>
              <a:rPr lang="en-US" sz="2000">
                <a:solidFill>
                  <a:schemeClr val="dk1"/>
                </a:solidFill>
                <a:latin typeface="Calibri"/>
                <a:ea typeface="Calibri"/>
                <a:cs typeface="Calibri"/>
                <a:sym typeface="Calibri"/>
              </a:rPr>
              <a:t>of your choice:</a:t>
            </a:r>
            <a:endParaRPr/>
          </a:p>
          <a:p>
            <a:pPr marL="457200" lvl="0" indent="-342900" algn="just" rtl="0">
              <a:lnSpc>
                <a:spcPct val="100000"/>
              </a:lnSpc>
              <a:spcBef>
                <a:spcPts val="0"/>
              </a:spcBef>
              <a:spcAft>
                <a:spcPts val="0"/>
              </a:spcAft>
              <a:buSzPts val="1800"/>
              <a:buFont typeface="Arial"/>
              <a:buChar char="•"/>
            </a:pPr>
            <a:r>
              <a:rPr lang="en-US" sz="2000" i="1">
                <a:solidFill>
                  <a:schemeClr val="dk1"/>
                </a:solidFill>
                <a:latin typeface="Calibri"/>
                <a:ea typeface="Calibri"/>
                <a:cs typeface="Calibri"/>
                <a:sym typeface="Calibri"/>
              </a:rPr>
              <a:t>Content planning and research tools</a:t>
            </a:r>
            <a:r>
              <a:rPr lang="en-US" sz="2000">
                <a:solidFill>
                  <a:schemeClr val="dk1"/>
                </a:solidFill>
                <a:latin typeface="Calibri"/>
                <a:ea typeface="Calibri"/>
                <a:cs typeface="Calibri"/>
                <a:sym typeface="Calibri"/>
              </a:rPr>
              <a:t>: Google Trends, AlsoAsked.com, AnswerThePublic, Semrush Topic Research Tool, BuzzSumo</a:t>
            </a:r>
            <a:endParaRPr sz="2000">
              <a:solidFill>
                <a:schemeClr val="dk1"/>
              </a:solidFill>
              <a:latin typeface="Calibri"/>
              <a:ea typeface="Calibri"/>
              <a:cs typeface="Calibri"/>
              <a:sym typeface="Calibri"/>
            </a:endParaRPr>
          </a:p>
          <a:p>
            <a:pPr marL="457200" lvl="0" indent="-342900" algn="just" rtl="0">
              <a:lnSpc>
                <a:spcPct val="100000"/>
              </a:lnSpc>
              <a:spcBef>
                <a:spcPts val="0"/>
              </a:spcBef>
              <a:spcAft>
                <a:spcPts val="0"/>
              </a:spcAft>
              <a:buSzPts val="1800"/>
              <a:buFont typeface="Arial"/>
              <a:buChar char="•"/>
            </a:pPr>
            <a:r>
              <a:rPr lang="en-US" sz="2000" i="1">
                <a:solidFill>
                  <a:schemeClr val="dk1"/>
                </a:solidFill>
                <a:latin typeface="Calibri"/>
                <a:ea typeface="Calibri"/>
                <a:cs typeface="Calibri"/>
                <a:sym typeface="Calibri"/>
              </a:rPr>
              <a:t>Written content creation tools</a:t>
            </a:r>
            <a:r>
              <a:rPr lang="en-US" sz="2000">
                <a:solidFill>
                  <a:schemeClr val="dk1"/>
                </a:solidFill>
                <a:latin typeface="Calibri"/>
                <a:ea typeface="Calibri"/>
                <a:cs typeface="Calibri"/>
                <a:sym typeface="Calibri"/>
              </a:rPr>
              <a:t>: Grammarly, CoSchedule Headline Studio, Copy.ai</a:t>
            </a:r>
            <a:endParaRPr/>
          </a:p>
          <a:p>
            <a:pPr marL="457200" lvl="0" indent="-342900" algn="just" rtl="0">
              <a:lnSpc>
                <a:spcPct val="100000"/>
              </a:lnSpc>
              <a:spcBef>
                <a:spcPts val="0"/>
              </a:spcBef>
              <a:spcAft>
                <a:spcPts val="0"/>
              </a:spcAft>
              <a:buSzPts val="1800"/>
              <a:buFont typeface="Arial"/>
              <a:buChar char="•"/>
            </a:pPr>
            <a:r>
              <a:rPr lang="en-US" sz="2000" i="1">
                <a:solidFill>
                  <a:schemeClr val="dk1"/>
                </a:solidFill>
                <a:latin typeface="Calibri"/>
                <a:ea typeface="Calibri"/>
                <a:cs typeface="Calibri"/>
                <a:sym typeface="Calibri"/>
              </a:rPr>
              <a:t>Podcast and audio broadcast tools</a:t>
            </a:r>
            <a:r>
              <a:rPr lang="en-US" sz="2000">
                <a:solidFill>
                  <a:schemeClr val="dk1"/>
                </a:solidFill>
                <a:latin typeface="Calibri"/>
                <a:ea typeface="Calibri"/>
                <a:cs typeface="Calibri"/>
                <a:sym typeface="Calibri"/>
              </a:rPr>
              <a:t>: Audacity, Alitu</a:t>
            </a:r>
            <a:endParaRPr sz="2000">
              <a:solidFill>
                <a:schemeClr val="dk1"/>
              </a:solidFill>
              <a:latin typeface="Calibri"/>
              <a:ea typeface="Calibri"/>
              <a:cs typeface="Calibri"/>
              <a:sym typeface="Calibri"/>
            </a:endParaRPr>
          </a:p>
          <a:p>
            <a:pPr marL="457200" lvl="0" indent="-342900" algn="just" rtl="0">
              <a:lnSpc>
                <a:spcPct val="100000"/>
              </a:lnSpc>
              <a:spcBef>
                <a:spcPts val="0"/>
              </a:spcBef>
              <a:spcAft>
                <a:spcPts val="0"/>
              </a:spcAft>
              <a:buSzPts val="1800"/>
              <a:buFont typeface="Arial"/>
              <a:buChar char="•"/>
            </a:pPr>
            <a:r>
              <a:rPr lang="en-US" sz="2000" i="1">
                <a:solidFill>
                  <a:schemeClr val="dk1"/>
                </a:solidFill>
                <a:latin typeface="Calibri"/>
                <a:ea typeface="Calibri"/>
                <a:cs typeface="Calibri"/>
                <a:sym typeface="Calibri"/>
              </a:rPr>
              <a:t>Video creation and webinar tools</a:t>
            </a:r>
            <a:r>
              <a:rPr lang="en-US" sz="2000">
                <a:solidFill>
                  <a:schemeClr val="dk1"/>
                </a:solidFill>
                <a:latin typeface="Calibri"/>
                <a:ea typeface="Calibri"/>
                <a:cs typeface="Calibri"/>
                <a:sym typeface="Calibri"/>
              </a:rPr>
              <a:t>: Animaker, SoapBox, Veed, Loom, Demio, Biteable</a:t>
            </a:r>
            <a:endParaRPr sz="2000">
              <a:solidFill>
                <a:schemeClr val="dk1"/>
              </a:solidFill>
              <a:latin typeface="Calibri"/>
              <a:ea typeface="Calibri"/>
              <a:cs typeface="Calibri"/>
              <a:sym typeface="Calibri"/>
            </a:endParaRPr>
          </a:p>
          <a:p>
            <a:pPr marL="457200" lvl="0" indent="-342900" algn="just" rtl="0">
              <a:lnSpc>
                <a:spcPct val="100000"/>
              </a:lnSpc>
              <a:spcBef>
                <a:spcPts val="0"/>
              </a:spcBef>
              <a:spcAft>
                <a:spcPts val="0"/>
              </a:spcAft>
              <a:buSzPts val="1800"/>
              <a:buFont typeface="Arial"/>
              <a:buChar char="•"/>
            </a:pPr>
            <a:r>
              <a:rPr lang="en-US" sz="2000" i="1">
                <a:solidFill>
                  <a:schemeClr val="dk1"/>
                </a:solidFill>
                <a:latin typeface="Calibri"/>
                <a:ea typeface="Calibri"/>
                <a:cs typeface="Calibri"/>
                <a:sym typeface="Calibri"/>
              </a:rPr>
              <a:t>Visual content creation tool</a:t>
            </a:r>
            <a:r>
              <a:rPr lang="en-US" sz="2000">
                <a:solidFill>
                  <a:schemeClr val="dk1"/>
                </a:solidFill>
                <a:latin typeface="Calibri"/>
                <a:ea typeface="Calibri"/>
                <a:cs typeface="Calibri"/>
                <a:sym typeface="Calibri"/>
              </a:rPr>
              <a:t>s: Canva - Online Graphic Design Tool, GIPHY, Piktochart, VismeChart, Unsplash</a:t>
            </a:r>
            <a:endParaRPr sz="2000" b="0" i="0">
              <a:solidFill>
                <a:schemeClr val="dk1"/>
              </a:solidFill>
              <a:latin typeface="Calibri"/>
              <a:ea typeface="Calibri"/>
              <a:cs typeface="Calibri"/>
              <a:sym typeface="Calibri"/>
            </a:endParaRPr>
          </a:p>
        </p:txBody>
      </p:sp>
      <p:pic>
        <p:nvPicPr>
          <p:cNvPr id="480" name="Google Shape;480;p64"/>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5"/>
          <p:cNvSpPr txBox="1">
            <a:spLocks noGrp="1"/>
          </p:cNvSpPr>
          <p:nvPr>
            <p:ph type="body" idx="1"/>
          </p:nvPr>
        </p:nvSpPr>
        <p:spPr>
          <a:xfrm>
            <a:off x="311700" y="997085"/>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0" i="0">
                <a:solidFill>
                  <a:schemeClr val="dk1"/>
                </a:solidFill>
                <a:latin typeface="Calibri"/>
                <a:ea typeface="Calibri"/>
                <a:cs typeface="Calibri"/>
                <a:sym typeface="Calibri"/>
              </a:rPr>
              <a:t>Sports management software offers an “all-in-one” management dashboard designed to integrate the administrative and engagement tasks associated with running a sports team. The best sports management solutions include </a:t>
            </a:r>
            <a:r>
              <a:rPr lang="en-US" sz="2000" b="1" i="0">
                <a:solidFill>
                  <a:schemeClr val="dk1"/>
                </a:solidFill>
                <a:latin typeface="Calibri"/>
                <a:ea typeface="Calibri"/>
                <a:cs typeface="Calibri"/>
                <a:sym typeface="Calibri"/>
              </a:rPr>
              <a:t>functionalities</a:t>
            </a:r>
            <a:r>
              <a:rPr lang="en-US" sz="2000" b="0" i="0">
                <a:solidFill>
                  <a:schemeClr val="dk1"/>
                </a:solidFill>
                <a:latin typeface="Calibri"/>
                <a:ea typeface="Calibri"/>
                <a:cs typeface="Calibri"/>
                <a:sym typeface="Calibri"/>
              </a:rPr>
              <a:t> like:</a:t>
            </a:r>
            <a:endParaRPr/>
          </a:p>
          <a:p>
            <a:pPr marL="457200" lvl="0" indent="-342900" algn="just" rtl="0">
              <a:lnSpc>
                <a:spcPct val="100000"/>
              </a:lnSpc>
              <a:spcBef>
                <a:spcPts val="0"/>
              </a:spcBef>
              <a:spcAft>
                <a:spcPts val="0"/>
              </a:spcAft>
              <a:buSzPts val="1800"/>
              <a:buFont typeface="Arial"/>
              <a:buChar char="•"/>
            </a:pPr>
            <a:r>
              <a:rPr lang="en-US" sz="2000" b="0" i="0">
                <a:solidFill>
                  <a:schemeClr val="dk1"/>
                </a:solidFill>
                <a:latin typeface="Calibri"/>
                <a:ea typeface="Calibri"/>
                <a:cs typeface="Calibri"/>
                <a:sym typeface="Calibri"/>
              </a:rPr>
              <a:t>An easy-to-update team website with an event calendar, and online resources (like rules, tips, etc.);</a:t>
            </a:r>
            <a:endParaRPr/>
          </a:p>
          <a:p>
            <a:pPr marL="457200" lvl="0" indent="-342900" algn="just" rtl="0">
              <a:lnSpc>
                <a:spcPct val="100000"/>
              </a:lnSpc>
              <a:spcBef>
                <a:spcPts val="0"/>
              </a:spcBef>
              <a:spcAft>
                <a:spcPts val="0"/>
              </a:spcAft>
              <a:buSzPts val="1800"/>
              <a:buFont typeface="Arial"/>
              <a:buChar char="•"/>
            </a:pPr>
            <a:r>
              <a:rPr lang="en-US" sz="2000" b="0" i="0">
                <a:solidFill>
                  <a:schemeClr val="dk1"/>
                </a:solidFill>
                <a:latin typeface="Calibri"/>
                <a:ea typeface="Calibri"/>
                <a:cs typeface="Calibri"/>
                <a:sym typeface="Calibri"/>
              </a:rPr>
              <a:t>Simple player communication through automated notifications, invoices, emails, and newsletters;</a:t>
            </a:r>
            <a:endParaRPr/>
          </a:p>
          <a:p>
            <a:pPr marL="457200" lvl="0" indent="-342900" algn="just" rtl="0">
              <a:lnSpc>
                <a:spcPct val="100000"/>
              </a:lnSpc>
              <a:spcBef>
                <a:spcPts val="0"/>
              </a:spcBef>
              <a:spcAft>
                <a:spcPts val="0"/>
              </a:spcAft>
              <a:buSzPts val="1800"/>
              <a:buFont typeface="Arial"/>
              <a:buChar char="•"/>
            </a:pPr>
            <a:r>
              <a:rPr lang="en-US" sz="2000" b="0" i="0">
                <a:solidFill>
                  <a:schemeClr val="dk1"/>
                </a:solidFill>
                <a:latin typeface="Calibri"/>
                <a:ea typeface="Calibri"/>
                <a:cs typeface="Calibri"/>
                <a:sym typeface="Calibri"/>
              </a:rPr>
              <a:t>A full contact database that's easy to search, filter and update;</a:t>
            </a:r>
            <a:endParaRPr/>
          </a:p>
          <a:p>
            <a:pPr marL="457200" lvl="0" indent="-342900" algn="just" rtl="0">
              <a:lnSpc>
                <a:spcPct val="100000"/>
              </a:lnSpc>
              <a:spcBef>
                <a:spcPts val="0"/>
              </a:spcBef>
              <a:spcAft>
                <a:spcPts val="0"/>
              </a:spcAft>
              <a:buSzPts val="1800"/>
              <a:buFont typeface="Arial"/>
              <a:buChar char="•"/>
            </a:pPr>
            <a:r>
              <a:rPr lang="en-US" sz="2000" b="0" i="0">
                <a:solidFill>
                  <a:schemeClr val="dk1"/>
                </a:solidFill>
                <a:latin typeface="Calibri"/>
                <a:ea typeface="Calibri"/>
                <a:cs typeface="Calibri"/>
                <a:sym typeface="Calibri"/>
              </a:rPr>
              <a:t>Financial reports, analytics, and membership summaries;</a:t>
            </a:r>
            <a:endParaRPr/>
          </a:p>
          <a:p>
            <a:pPr marL="457200" lvl="0" indent="-342900" algn="just" rtl="0">
              <a:lnSpc>
                <a:spcPct val="100000"/>
              </a:lnSpc>
              <a:spcBef>
                <a:spcPts val="0"/>
              </a:spcBef>
              <a:spcAft>
                <a:spcPts val="0"/>
              </a:spcAft>
              <a:buSzPts val="1800"/>
              <a:buFont typeface="Arial"/>
              <a:buChar char="•"/>
            </a:pPr>
            <a:r>
              <a:rPr lang="en-US" sz="2000" b="0" i="0">
                <a:solidFill>
                  <a:schemeClr val="dk1"/>
                </a:solidFill>
                <a:latin typeface="Calibri"/>
                <a:ea typeface="Calibri"/>
                <a:cs typeface="Calibri"/>
                <a:sym typeface="Calibri"/>
              </a:rPr>
              <a:t>A mobile app to let you manage and communicate with players on the go.</a:t>
            </a:r>
            <a:endParaRPr/>
          </a:p>
        </p:txBody>
      </p:sp>
      <p:pic>
        <p:nvPicPr>
          <p:cNvPr id="486" name="Google Shape;486;p65"/>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487" name="Google Shape;487;p65"/>
          <p:cNvSpPr txBox="1">
            <a:spLocks noGrp="1"/>
          </p:cNvSpPr>
          <p:nvPr>
            <p:ph type="title"/>
          </p:nvPr>
        </p:nvSpPr>
        <p:spPr>
          <a:xfrm>
            <a:off x="467550" y="42438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a:t>Topic 2: Online software recourses for sport</a:t>
            </a:r>
            <a:br>
              <a:rPr lang="en-US" sz="2400"/>
            </a:br>
            <a:endParaRPr sz="24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6"/>
          <p:cNvSpPr txBox="1">
            <a:spLocks noGrp="1"/>
          </p:cNvSpPr>
          <p:nvPr>
            <p:ph type="body" idx="1"/>
          </p:nvPr>
        </p:nvSpPr>
        <p:spPr>
          <a:xfrm>
            <a:off x="311700" y="1014045"/>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On top of eliminating administrative work, sports management software can actually kick-start </a:t>
            </a:r>
            <a:r>
              <a:rPr lang="en-US" sz="2000" b="1">
                <a:solidFill>
                  <a:schemeClr val="dk1"/>
                </a:solidFill>
                <a:latin typeface="Calibri"/>
                <a:ea typeface="Calibri"/>
                <a:cs typeface="Calibri"/>
                <a:sym typeface="Calibri"/>
              </a:rPr>
              <a:t>new growth for your club </a:t>
            </a:r>
            <a:r>
              <a:rPr lang="en-US" sz="2000">
                <a:solidFill>
                  <a:schemeClr val="dk1"/>
                </a:solidFill>
                <a:latin typeface="Calibri"/>
                <a:ea typeface="Calibri"/>
                <a:cs typeface="Calibri"/>
                <a:sym typeface="Calibri"/>
              </a:rPr>
              <a:t>by:</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Giving you a modern, mobile website, which is attractive to prospects and easier to find on Google;</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Collecting online donations;</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Automating player retention techniques like setting up renewal reminders, and recurring dues;</a:t>
            </a:r>
            <a:endParaRPr/>
          </a:p>
          <a:p>
            <a:pPr marL="457200" lvl="0" indent="-342900" algn="just" rtl="0">
              <a:lnSpc>
                <a:spcPct val="100000"/>
              </a:lnSpc>
              <a:spcBef>
                <a:spcPts val="0"/>
              </a:spcBef>
              <a:spcAft>
                <a:spcPts val="0"/>
              </a:spcAft>
              <a:buSzPts val="1800"/>
              <a:buFont typeface="Arial"/>
              <a:buChar char="•"/>
            </a:pPr>
            <a:r>
              <a:rPr lang="en-US" sz="2000">
                <a:solidFill>
                  <a:schemeClr val="dk1"/>
                </a:solidFill>
                <a:latin typeface="Calibri"/>
                <a:ea typeface="Calibri"/>
                <a:cs typeface="Calibri"/>
                <a:sym typeface="Calibri"/>
              </a:rPr>
              <a:t>Identifying which of your players are unengaged, so you can reach out to these people with simple win-back techniques.</a:t>
            </a:r>
            <a:endParaRPr/>
          </a:p>
        </p:txBody>
      </p:sp>
      <p:pic>
        <p:nvPicPr>
          <p:cNvPr id="493" name="Google Shape;493;p66"/>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7"/>
          <p:cNvSpPr txBox="1">
            <a:spLocks noGrp="1"/>
          </p:cNvSpPr>
          <p:nvPr>
            <p:ph type="body" idx="1"/>
          </p:nvPr>
        </p:nvSpPr>
        <p:spPr>
          <a:xfrm>
            <a:off x="4044200" y="957783"/>
            <a:ext cx="4620908"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Following some software that coul be useful for your sport club: TeamSnap, Teamstuff, TeamTracky, Owlwise…</a:t>
            </a:r>
            <a:endParaRPr/>
          </a:p>
          <a:p>
            <a:pPr marL="114300" lvl="0" indent="0" algn="just" rtl="0">
              <a:lnSpc>
                <a:spcPct val="100000"/>
              </a:lnSpc>
              <a:spcBef>
                <a:spcPts val="0"/>
              </a:spcBef>
              <a:spcAft>
                <a:spcPts val="0"/>
              </a:spcAft>
              <a:buSzPts val="1800"/>
              <a:buNone/>
            </a:pPr>
            <a:r>
              <a:rPr lang="en-US" sz="2000">
                <a:solidFill>
                  <a:schemeClr val="dk1"/>
                </a:solidFill>
                <a:latin typeface="Calibri"/>
                <a:ea typeface="Calibri"/>
                <a:cs typeface="Calibri"/>
                <a:sym typeface="Calibri"/>
              </a:rPr>
              <a:t>These sports management software can help small teams and leagues in </a:t>
            </a:r>
            <a:r>
              <a:rPr lang="en-US" sz="2000" b="1">
                <a:solidFill>
                  <a:schemeClr val="dk1"/>
                </a:solidFill>
                <a:latin typeface="Calibri"/>
                <a:ea typeface="Calibri"/>
                <a:cs typeface="Calibri"/>
                <a:sym typeface="Calibri"/>
              </a:rPr>
              <a:t>scheduling players, tournament management and league standings</a:t>
            </a:r>
            <a:r>
              <a:rPr lang="en-US" sz="2000">
                <a:solidFill>
                  <a:schemeClr val="dk1"/>
                </a:solidFill>
                <a:latin typeface="Calibri"/>
                <a:ea typeface="Calibri"/>
                <a:cs typeface="Calibri"/>
                <a:sym typeface="Calibri"/>
              </a:rPr>
              <a:t>. Many of them have a basic free version or very cheap annual plan.</a:t>
            </a:r>
            <a:endParaRPr/>
          </a:p>
        </p:txBody>
      </p:sp>
      <p:pic>
        <p:nvPicPr>
          <p:cNvPr id="499" name="Google Shape;499;p67"/>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500" name="Google Shape;500;p67" descr="Immagine che contiene interni, sedendo, pavimento, elettronico&#10;&#10;Descrizione generata automaticamente"/>
          <p:cNvPicPr preferRelativeResize="0"/>
          <p:nvPr/>
        </p:nvPicPr>
        <p:blipFill rotWithShape="1">
          <a:blip r:embed="rId4">
            <a:alphaModFix/>
          </a:blip>
          <a:srcRect/>
          <a:stretch/>
        </p:blipFill>
        <p:spPr>
          <a:xfrm>
            <a:off x="515155" y="1465844"/>
            <a:ext cx="3323889" cy="2211811"/>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8"/>
          <p:cNvSpPr txBox="1">
            <a:spLocks noGrp="1"/>
          </p:cNvSpPr>
          <p:nvPr>
            <p:ph type="title"/>
          </p:nvPr>
        </p:nvSpPr>
        <p:spPr>
          <a:xfrm>
            <a:off x="738230" y="325159"/>
            <a:ext cx="7533314"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Learning Activity 4: Online software resouces</a:t>
            </a:r>
            <a:br>
              <a:rPr lang="en-US"/>
            </a:br>
            <a:br>
              <a:rPr lang="en-US"/>
            </a:br>
            <a:endParaRPr/>
          </a:p>
        </p:txBody>
      </p:sp>
      <p:graphicFrame>
        <p:nvGraphicFramePr>
          <p:cNvPr id="506" name="Google Shape;506;p68"/>
          <p:cNvGraphicFramePr/>
          <p:nvPr/>
        </p:nvGraphicFramePr>
        <p:xfrm>
          <a:off x="1244266" y="1196785"/>
          <a:ext cx="6655450" cy="3370425"/>
        </p:xfrm>
        <a:graphic>
          <a:graphicData uri="http://schemas.openxmlformats.org/drawingml/2006/table">
            <a:tbl>
              <a:tblPr firstRow="1" firstCol="1" bandRow="1">
                <a:noFill/>
                <a:tableStyleId>{F6CBC1EC-5FF8-4F7A-8970-41D6AB52A678}</a:tableStyleId>
              </a:tblPr>
              <a:tblGrid>
                <a:gridCol w="1311750">
                  <a:extLst>
                    <a:ext uri="{9D8B030D-6E8A-4147-A177-3AD203B41FA5}">
                      <a16:colId xmlns:a16="http://schemas.microsoft.com/office/drawing/2014/main" val="20000"/>
                    </a:ext>
                  </a:extLst>
                </a:gridCol>
                <a:gridCol w="1570850">
                  <a:extLst>
                    <a:ext uri="{9D8B030D-6E8A-4147-A177-3AD203B41FA5}">
                      <a16:colId xmlns:a16="http://schemas.microsoft.com/office/drawing/2014/main" val="20001"/>
                    </a:ext>
                  </a:extLst>
                </a:gridCol>
                <a:gridCol w="1920750">
                  <a:extLst>
                    <a:ext uri="{9D8B030D-6E8A-4147-A177-3AD203B41FA5}">
                      <a16:colId xmlns:a16="http://schemas.microsoft.com/office/drawing/2014/main" val="20002"/>
                    </a:ext>
                  </a:extLst>
                </a:gridCol>
                <a:gridCol w="1852100">
                  <a:extLst>
                    <a:ext uri="{9D8B030D-6E8A-4147-A177-3AD203B41FA5}">
                      <a16:colId xmlns:a16="http://schemas.microsoft.com/office/drawing/2014/main" val="20003"/>
                    </a:ext>
                  </a:extLst>
                </a:gridCol>
              </a:tblGrid>
              <a:tr h="581550">
                <a:tc>
                  <a:txBody>
                    <a:bodyPr/>
                    <a:lstStyle/>
                    <a:p>
                      <a:pPr marL="0" marR="0" lvl="0" indent="0" algn="ctr" rtl="0">
                        <a:lnSpc>
                          <a:spcPct val="107000"/>
                        </a:lnSpc>
                        <a:spcBef>
                          <a:spcPts val="0"/>
                        </a:spcBef>
                        <a:spcAft>
                          <a:spcPts val="0"/>
                        </a:spcAft>
                        <a:buNone/>
                      </a:pPr>
                      <a:r>
                        <a:rPr lang="en-US" sz="1100" u="none" strike="noStrike" cap="none"/>
                        <a:t>Educational goal</a:t>
                      </a:r>
                      <a:endParaRPr sz="1100"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None/>
                      </a:pPr>
                      <a:r>
                        <a:rPr lang="en-US" sz="1100" u="none" strike="noStrike" cap="none"/>
                        <a:t>Type of activity</a:t>
                      </a:r>
                      <a:endParaRPr sz="1100"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None/>
                      </a:pPr>
                      <a:r>
                        <a:rPr lang="en-US" sz="1100" u="none" strike="noStrike" cap="none"/>
                        <a:t>Content</a:t>
                      </a:r>
                      <a:endParaRPr sz="1100"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None/>
                      </a:pPr>
                      <a:r>
                        <a:rPr lang="en-US" sz="1100" u="none" strike="noStrike" cap="none"/>
                        <a:t>Additional materials</a:t>
                      </a:r>
                      <a:endParaRPr sz="1100" u="none" strike="noStrike" cap="none">
                        <a:latin typeface="Calibri"/>
                        <a:ea typeface="Calibri"/>
                        <a:cs typeface="Calibri"/>
                        <a:sym typeface="Calibri"/>
                      </a:endParaRPr>
                    </a:p>
                  </a:txBody>
                  <a:tcPr marL="68575" marR="68575" marT="0" marB="0" anchor="ctr">
                    <a:solidFill>
                      <a:schemeClr val="accent1"/>
                    </a:solidFill>
                  </a:tcPr>
                </a:tc>
                <a:extLst>
                  <a:ext uri="{0D108BD9-81ED-4DB2-BD59-A6C34878D82A}">
                    <a16:rowId xmlns:a16="http://schemas.microsoft.com/office/drawing/2014/main" val="10000"/>
                  </a:ext>
                </a:extLst>
              </a:tr>
              <a:tr h="2788875">
                <a:tc>
                  <a:txBody>
                    <a:bodyPr/>
                    <a:lstStyle/>
                    <a:p>
                      <a:pPr marL="0" marR="0" lvl="0" indent="0" algn="ctr" rtl="0">
                        <a:lnSpc>
                          <a:spcPct val="107000"/>
                        </a:lnSpc>
                        <a:spcBef>
                          <a:spcPts val="0"/>
                        </a:spcBef>
                        <a:spcAft>
                          <a:spcPts val="0"/>
                        </a:spcAft>
                        <a:buNone/>
                      </a:pPr>
                      <a:r>
                        <a:rPr lang="en-US" sz="1100" u="none" strike="noStrike" cap="none"/>
                        <a:t>Knowledge and skills related to Online Software Resources</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100" u="none" strike="noStrike" cap="none">
                          <a:latin typeface="Arial"/>
                          <a:ea typeface="Arial"/>
                          <a:cs typeface="Arial"/>
                          <a:sym typeface="Arial"/>
                        </a:rPr>
                        <a:t>Individual exercise</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100" u="none" strike="noStrike" cap="none">
                          <a:latin typeface="Arial"/>
                          <a:ea typeface="Arial"/>
                          <a:cs typeface="Arial"/>
                          <a:sym typeface="Arial"/>
                        </a:rPr>
                        <a:t>Imagine to organize a sport event: design a plan to manage your team, both internal (staff) and external (athletes). Describe how you would communicate, how you would organize the activities and how you would produce and share the multimedia contents. Please, use some of the digital tools illustrated in the above units.</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100" u="none" strike="noStrike" cap="none"/>
                        <a:t> -</a:t>
                      </a:r>
                      <a:endParaRPr/>
                    </a:p>
                  </a:txBody>
                  <a:tcPr marL="68575" marR="68575" marT="0" marB="0" anchor="ctr"/>
                </a:tc>
                <a:extLst>
                  <a:ext uri="{0D108BD9-81ED-4DB2-BD59-A6C34878D82A}">
                    <a16:rowId xmlns:a16="http://schemas.microsoft.com/office/drawing/2014/main" val="10001"/>
                  </a:ext>
                </a:extLst>
              </a:tr>
            </a:tbl>
          </a:graphicData>
        </a:graphic>
      </p:graphicFrame>
      <p:pic>
        <p:nvPicPr>
          <p:cNvPr id="507" name="Google Shape;507;p68"/>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9"/>
          <p:cNvSpPr txBox="1">
            <a:spLocks noGrp="1"/>
          </p:cNvSpPr>
          <p:nvPr>
            <p:ph type="title"/>
          </p:nvPr>
        </p:nvSpPr>
        <p:spPr>
          <a:xfrm>
            <a:off x="2405859" y="212783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800" b="1">
                <a:solidFill>
                  <a:srgbClr val="FF6600"/>
                </a:solidFill>
              </a:rPr>
              <a:t>EVALUATION</a:t>
            </a:r>
            <a:endParaRPr sz="4800" b="1">
              <a:solidFill>
                <a:srgbClr val="FF6600"/>
              </a:solidFill>
            </a:endParaRPr>
          </a:p>
        </p:txBody>
      </p:sp>
      <p:pic>
        <p:nvPicPr>
          <p:cNvPr id="513" name="Google Shape;513;p69"/>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Introductory video </a:t>
            </a:r>
            <a:endParaRPr/>
          </a:p>
        </p:txBody>
      </p:sp>
      <p:sp>
        <p:nvSpPr>
          <p:cNvPr id="95" name="Google Shape;95;p7"/>
          <p:cNvSpPr txBox="1">
            <a:spLocks noGrp="1"/>
          </p:cNvSpPr>
          <p:nvPr>
            <p:ph type="body" idx="1"/>
          </p:nvPr>
        </p:nvSpPr>
        <p:spPr>
          <a:xfrm>
            <a:off x="311700" y="1158730"/>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sz="1400" b="0" i="0" dirty="0">
              <a:latin typeface="Roboto"/>
              <a:ea typeface="Roboto"/>
              <a:cs typeface="Roboto"/>
              <a:sym typeface="Roboto"/>
            </a:endParaRPr>
          </a:p>
          <a:p>
            <a:pPr marL="114300" lvl="0" indent="0" algn="l" rtl="0">
              <a:lnSpc>
                <a:spcPct val="115000"/>
              </a:lnSpc>
              <a:spcBef>
                <a:spcPts val="0"/>
              </a:spcBef>
              <a:spcAft>
                <a:spcPts val="0"/>
              </a:spcAft>
              <a:buSzPts val="1800"/>
              <a:buNone/>
            </a:pPr>
            <a:endParaRPr sz="1400" dirty="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dirty="0">
              <a:latin typeface="Roboto"/>
              <a:ea typeface="Roboto"/>
              <a:cs typeface="Roboto"/>
              <a:sym typeface="Roboto"/>
            </a:endParaRPr>
          </a:p>
          <a:p>
            <a:pPr marL="114300" lvl="0" indent="0" algn="l" rtl="0">
              <a:lnSpc>
                <a:spcPct val="115000"/>
              </a:lnSpc>
              <a:spcBef>
                <a:spcPts val="0"/>
              </a:spcBef>
              <a:spcAft>
                <a:spcPts val="0"/>
              </a:spcAft>
              <a:buSzPts val="1800"/>
              <a:buNone/>
            </a:pPr>
            <a:endParaRPr sz="1400" dirty="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dirty="0">
              <a:latin typeface="Roboto"/>
              <a:ea typeface="Roboto"/>
              <a:cs typeface="Roboto"/>
              <a:sym typeface="Roboto"/>
            </a:endParaRPr>
          </a:p>
          <a:p>
            <a:pPr marL="114300" lvl="0" indent="0" algn="l" rtl="0">
              <a:lnSpc>
                <a:spcPct val="115000"/>
              </a:lnSpc>
              <a:spcBef>
                <a:spcPts val="0"/>
              </a:spcBef>
              <a:spcAft>
                <a:spcPts val="0"/>
              </a:spcAft>
              <a:buSzPts val="1800"/>
              <a:buNone/>
            </a:pPr>
            <a:r>
              <a:rPr lang="it-IT" sz="1400" dirty="0">
                <a:latin typeface="Roboto"/>
                <a:ea typeface="Roboto"/>
                <a:cs typeface="Roboto"/>
                <a:sym typeface="Roboto"/>
              </a:rPr>
              <a:t>Avatar Video</a:t>
            </a:r>
            <a:endParaRPr sz="1400" dirty="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dirty="0">
              <a:latin typeface="Roboto"/>
              <a:ea typeface="Roboto"/>
              <a:cs typeface="Roboto"/>
              <a:sym typeface="Roboto"/>
            </a:endParaRPr>
          </a:p>
          <a:p>
            <a:pPr marL="114300" lvl="0" indent="0" algn="l" rtl="0">
              <a:lnSpc>
                <a:spcPct val="115000"/>
              </a:lnSpc>
              <a:spcBef>
                <a:spcPts val="0"/>
              </a:spcBef>
              <a:spcAft>
                <a:spcPts val="0"/>
              </a:spcAft>
              <a:buSzPts val="1800"/>
              <a:buNone/>
            </a:pPr>
            <a:endParaRPr sz="1400" dirty="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dirty="0">
              <a:latin typeface="Roboto"/>
              <a:ea typeface="Roboto"/>
              <a:cs typeface="Roboto"/>
              <a:sym typeface="Roboto"/>
            </a:endParaRPr>
          </a:p>
          <a:p>
            <a:pPr marL="114300" lvl="0" indent="0" algn="l" rtl="0">
              <a:lnSpc>
                <a:spcPct val="115000"/>
              </a:lnSpc>
              <a:spcBef>
                <a:spcPts val="0"/>
              </a:spcBef>
              <a:spcAft>
                <a:spcPts val="0"/>
              </a:spcAft>
              <a:buSzPts val="1800"/>
              <a:buNone/>
            </a:pPr>
            <a:endParaRPr sz="1400" dirty="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dirty="0">
              <a:latin typeface="Roboto"/>
              <a:ea typeface="Roboto"/>
              <a:cs typeface="Roboto"/>
              <a:sym typeface="Roboto"/>
            </a:endParaRPr>
          </a:p>
        </p:txBody>
      </p:sp>
      <p:pic>
        <p:nvPicPr>
          <p:cNvPr id="96" name="Google Shape;96;p7"/>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Question 1 </a:t>
            </a:r>
            <a:endParaRPr/>
          </a:p>
        </p:txBody>
      </p:sp>
      <p:sp>
        <p:nvSpPr>
          <p:cNvPr id="519" name="Google Shape;519;p7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t>Type : Free Text</a:t>
            </a:r>
            <a:endParaRPr/>
          </a:p>
          <a:p>
            <a:pPr marL="0" lvl="0" indent="0" algn="l" rtl="0">
              <a:lnSpc>
                <a:spcPct val="115000"/>
              </a:lnSpc>
              <a:spcBef>
                <a:spcPts val="1600"/>
              </a:spcBef>
              <a:spcAft>
                <a:spcPts val="1600"/>
              </a:spcAft>
              <a:buSzPts val="1800"/>
              <a:buNone/>
            </a:pPr>
            <a:r>
              <a:rPr lang="en-US"/>
              <a:t>Question : How can the use of social media and digital tools improve your team's visibility?</a:t>
            </a:r>
            <a:endParaRPr/>
          </a:p>
        </p:txBody>
      </p:sp>
      <p:pic>
        <p:nvPicPr>
          <p:cNvPr id="520" name="Google Shape;520;p70"/>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71"/>
          <p:cNvSpPr txBox="1">
            <a:spLocks noGrp="1"/>
          </p:cNvSpPr>
          <p:nvPr>
            <p:ph type="title"/>
          </p:nvPr>
        </p:nvSpPr>
        <p:spPr>
          <a:xfrm>
            <a:off x="311700" y="397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Question 2 </a:t>
            </a:r>
            <a:endParaRPr/>
          </a:p>
        </p:txBody>
      </p:sp>
      <p:sp>
        <p:nvSpPr>
          <p:cNvPr id="526" name="Google Shape;526;p7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t>Type : Multiple choice (Single answer)</a:t>
            </a:r>
            <a:endParaRPr/>
          </a:p>
          <a:p>
            <a:pPr marL="0" lvl="0" indent="0" algn="l" rtl="0">
              <a:lnSpc>
                <a:spcPct val="115000"/>
              </a:lnSpc>
              <a:spcBef>
                <a:spcPts val="1600"/>
              </a:spcBef>
              <a:spcAft>
                <a:spcPts val="0"/>
              </a:spcAft>
              <a:buSzPts val="1800"/>
              <a:buNone/>
            </a:pPr>
            <a:r>
              <a:rPr lang="en-US"/>
              <a:t>Question : Before to produce a promotional sport event content you should:</a:t>
            </a:r>
            <a:endParaRPr/>
          </a:p>
          <a:p>
            <a:pPr marL="0" lvl="0" indent="0" algn="l" rtl="0">
              <a:lnSpc>
                <a:spcPct val="115000"/>
              </a:lnSpc>
              <a:spcBef>
                <a:spcPts val="1600"/>
              </a:spcBef>
              <a:spcAft>
                <a:spcPts val="0"/>
              </a:spcAft>
              <a:buSzPts val="1800"/>
              <a:buNone/>
            </a:pPr>
            <a:r>
              <a:rPr lang="en-US"/>
              <a:t>Answers: </a:t>
            </a:r>
            <a:endParaRPr/>
          </a:p>
          <a:p>
            <a:pPr marL="457200" lvl="0" indent="-342900" algn="l" rtl="0">
              <a:lnSpc>
                <a:spcPct val="115000"/>
              </a:lnSpc>
              <a:spcBef>
                <a:spcPts val="1600"/>
              </a:spcBef>
              <a:spcAft>
                <a:spcPts val="0"/>
              </a:spcAft>
              <a:buSzPts val="1800"/>
              <a:buAutoNum type="arabicPeriod"/>
            </a:pPr>
            <a:r>
              <a:rPr lang="en-US"/>
              <a:t>Engage your audience</a:t>
            </a:r>
            <a:endParaRPr/>
          </a:p>
          <a:p>
            <a:pPr marL="457200" lvl="0" indent="-342900" algn="l" rtl="0">
              <a:lnSpc>
                <a:spcPct val="115000"/>
              </a:lnSpc>
              <a:spcBef>
                <a:spcPts val="0"/>
              </a:spcBef>
              <a:spcAft>
                <a:spcPts val="0"/>
              </a:spcAft>
              <a:buSzPts val="1800"/>
              <a:buAutoNum type="arabicPeriod"/>
            </a:pPr>
            <a:r>
              <a:rPr lang="en-US"/>
              <a:t>Prepare a content strategy (correct)</a:t>
            </a:r>
            <a:endParaRPr/>
          </a:p>
          <a:p>
            <a:pPr marL="457200" lvl="0" indent="-342900" algn="l" rtl="0">
              <a:lnSpc>
                <a:spcPct val="115000"/>
              </a:lnSpc>
              <a:spcBef>
                <a:spcPts val="0"/>
              </a:spcBef>
              <a:spcAft>
                <a:spcPts val="0"/>
              </a:spcAft>
              <a:buSzPts val="1800"/>
              <a:buAutoNum type="arabicPeriod"/>
            </a:pPr>
            <a:r>
              <a:rPr lang="en-US"/>
              <a:t>Plan the event</a:t>
            </a:r>
            <a:endParaRPr/>
          </a:p>
        </p:txBody>
      </p:sp>
      <p:pic>
        <p:nvPicPr>
          <p:cNvPr id="527" name="Google Shape;527;p71"/>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2"/>
          <p:cNvSpPr txBox="1">
            <a:spLocks noGrp="1"/>
          </p:cNvSpPr>
          <p:nvPr>
            <p:ph type="title"/>
          </p:nvPr>
        </p:nvSpPr>
        <p:spPr>
          <a:xfrm>
            <a:off x="311700" y="20344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Question 3 </a:t>
            </a:r>
            <a:endParaRPr/>
          </a:p>
        </p:txBody>
      </p:sp>
      <p:sp>
        <p:nvSpPr>
          <p:cNvPr id="533" name="Google Shape;533;p72"/>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t>Type : Multiple choice (Multiple answers)</a:t>
            </a:r>
            <a:endParaRPr/>
          </a:p>
          <a:p>
            <a:pPr marL="0" lvl="0" indent="0" algn="l" rtl="0">
              <a:lnSpc>
                <a:spcPct val="115000"/>
              </a:lnSpc>
              <a:spcBef>
                <a:spcPts val="1600"/>
              </a:spcBef>
              <a:spcAft>
                <a:spcPts val="0"/>
              </a:spcAft>
              <a:buSzPts val="1800"/>
              <a:buNone/>
            </a:pPr>
            <a:r>
              <a:rPr lang="en-US"/>
              <a:t>Question : In sport field, social media can be a platform where:</a:t>
            </a:r>
            <a:endParaRPr/>
          </a:p>
          <a:p>
            <a:pPr marL="0" lvl="0" indent="0" algn="l" rtl="0">
              <a:lnSpc>
                <a:spcPct val="115000"/>
              </a:lnSpc>
              <a:spcBef>
                <a:spcPts val="1600"/>
              </a:spcBef>
              <a:spcAft>
                <a:spcPts val="0"/>
              </a:spcAft>
              <a:buSzPts val="1800"/>
              <a:buNone/>
            </a:pPr>
            <a:r>
              <a:rPr lang="en-US"/>
              <a:t>Answers: </a:t>
            </a:r>
            <a:endParaRPr/>
          </a:p>
          <a:p>
            <a:pPr marL="342900" lvl="0" indent="-342900" algn="l" rtl="0">
              <a:lnSpc>
                <a:spcPct val="115000"/>
              </a:lnSpc>
              <a:spcBef>
                <a:spcPts val="1600"/>
              </a:spcBef>
              <a:spcAft>
                <a:spcPts val="0"/>
              </a:spcAft>
              <a:buSzPts val="1800"/>
              <a:buAutoNum type="arabicParenR"/>
            </a:pPr>
            <a:r>
              <a:rPr lang="en-US"/>
              <a:t>Fans can share their passion for the team;</a:t>
            </a:r>
            <a:endParaRPr/>
          </a:p>
          <a:p>
            <a:pPr marL="342900" lvl="0" indent="-342900" algn="l" rtl="0">
              <a:lnSpc>
                <a:spcPct val="115000"/>
              </a:lnSpc>
              <a:spcBef>
                <a:spcPts val="1600"/>
              </a:spcBef>
              <a:spcAft>
                <a:spcPts val="0"/>
              </a:spcAft>
              <a:buSzPts val="1800"/>
              <a:buAutoNum type="arabicParenR"/>
            </a:pPr>
            <a:r>
              <a:rPr lang="en-US"/>
              <a:t>Fans can be constantly updated about team;</a:t>
            </a:r>
            <a:endParaRPr/>
          </a:p>
          <a:p>
            <a:pPr marL="342900" lvl="0" indent="-342900" algn="l" rtl="0">
              <a:lnSpc>
                <a:spcPct val="115000"/>
              </a:lnSpc>
              <a:spcBef>
                <a:spcPts val="1600"/>
              </a:spcBef>
              <a:spcAft>
                <a:spcPts val="0"/>
              </a:spcAft>
              <a:buSzPts val="1800"/>
              <a:buAutoNum type="arabicParenR"/>
            </a:pPr>
            <a:r>
              <a:rPr lang="en-US"/>
              <a:t>Teams can interact immedialtly with the fans without intermediaries;</a:t>
            </a:r>
            <a:endParaRPr/>
          </a:p>
          <a:p>
            <a:pPr marL="342900" lvl="0" indent="-342900" algn="l" rtl="0">
              <a:lnSpc>
                <a:spcPct val="115000"/>
              </a:lnSpc>
              <a:spcBef>
                <a:spcPts val="1600"/>
              </a:spcBef>
              <a:spcAft>
                <a:spcPts val="0"/>
              </a:spcAft>
              <a:buSzPts val="1800"/>
              <a:buAutoNum type="arabicParenR"/>
            </a:pPr>
            <a:r>
              <a:rPr lang="en-US"/>
              <a:t>Teams can spread their team brand;</a:t>
            </a:r>
            <a:endParaRPr/>
          </a:p>
          <a:p>
            <a:pPr marL="342900" lvl="0" indent="-342900" algn="l" rtl="0">
              <a:lnSpc>
                <a:spcPct val="115000"/>
              </a:lnSpc>
              <a:spcBef>
                <a:spcPts val="1600"/>
              </a:spcBef>
              <a:spcAft>
                <a:spcPts val="0"/>
              </a:spcAft>
              <a:buSzPts val="1800"/>
              <a:buAutoNum type="arabicParenR"/>
            </a:pPr>
            <a:r>
              <a:rPr lang="en-US"/>
              <a:t>All of them.</a:t>
            </a:r>
            <a:endParaRPr/>
          </a:p>
          <a:p>
            <a:pPr marL="457200" lvl="0" indent="-228600" algn="l" rtl="0">
              <a:lnSpc>
                <a:spcPct val="100000"/>
              </a:lnSpc>
              <a:spcBef>
                <a:spcPts val="1600"/>
              </a:spcBef>
              <a:spcAft>
                <a:spcPts val="0"/>
              </a:spcAft>
              <a:buSzPts val="1800"/>
              <a:buNone/>
            </a:pPr>
            <a:endParaRPr/>
          </a:p>
        </p:txBody>
      </p:sp>
      <p:pic>
        <p:nvPicPr>
          <p:cNvPr id="534" name="Google Shape;534;p72"/>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Question 4 </a:t>
            </a:r>
            <a:endParaRPr/>
          </a:p>
        </p:txBody>
      </p:sp>
      <p:sp>
        <p:nvSpPr>
          <p:cNvPr id="540" name="Google Shape;540;p7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t>Type : Free choice</a:t>
            </a:r>
            <a:endParaRPr/>
          </a:p>
          <a:p>
            <a:pPr marL="0" lvl="0" indent="0" algn="l" rtl="0">
              <a:lnSpc>
                <a:spcPct val="115000"/>
              </a:lnSpc>
              <a:spcBef>
                <a:spcPts val="1600"/>
              </a:spcBef>
              <a:spcAft>
                <a:spcPts val="0"/>
              </a:spcAft>
              <a:buSzPts val="1800"/>
              <a:buNone/>
            </a:pPr>
            <a:r>
              <a:rPr lang="en-US"/>
              <a:t>Question : What do we mean for “online software resouces”?</a:t>
            </a:r>
            <a:endParaRPr/>
          </a:p>
          <a:p>
            <a:pPr marL="0" lvl="0" indent="0" algn="l" rtl="0">
              <a:lnSpc>
                <a:spcPct val="115000"/>
              </a:lnSpc>
              <a:spcBef>
                <a:spcPts val="1600"/>
              </a:spcBef>
              <a:spcAft>
                <a:spcPts val="0"/>
              </a:spcAft>
              <a:buSzPts val="1800"/>
              <a:buNone/>
            </a:pPr>
            <a:r>
              <a:rPr lang="en-US"/>
              <a:t>Possible answers: </a:t>
            </a:r>
            <a:endParaRPr/>
          </a:p>
          <a:p>
            <a:pPr marL="457200" lvl="0" indent="-342900" algn="l" rtl="0">
              <a:lnSpc>
                <a:spcPct val="115000"/>
              </a:lnSpc>
              <a:spcBef>
                <a:spcPts val="1600"/>
              </a:spcBef>
              <a:spcAft>
                <a:spcPts val="0"/>
              </a:spcAft>
              <a:buSzPts val="1800"/>
              <a:buAutoNum type="arabicPeriod"/>
            </a:pPr>
            <a:r>
              <a:rPr lang="en-US"/>
              <a:t>Tools to manage the internal communication in our team;</a:t>
            </a:r>
            <a:endParaRPr/>
          </a:p>
          <a:p>
            <a:pPr marL="457200" lvl="0" indent="-342900" algn="l" rtl="0">
              <a:lnSpc>
                <a:spcPct val="115000"/>
              </a:lnSpc>
              <a:spcBef>
                <a:spcPts val="1600"/>
              </a:spcBef>
              <a:spcAft>
                <a:spcPts val="0"/>
              </a:spcAft>
              <a:buSzPts val="1800"/>
              <a:buAutoNum type="arabicPeriod"/>
            </a:pPr>
            <a:r>
              <a:rPr lang="en-US"/>
              <a:t>Tools to manage events;</a:t>
            </a:r>
            <a:endParaRPr/>
          </a:p>
          <a:p>
            <a:pPr marL="457200" lvl="0" indent="-342900" algn="l" rtl="0">
              <a:lnSpc>
                <a:spcPct val="115000"/>
              </a:lnSpc>
              <a:spcBef>
                <a:spcPts val="1600"/>
              </a:spcBef>
              <a:spcAft>
                <a:spcPts val="0"/>
              </a:spcAft>
              <a:buSzPts val="1800"/>
              <a:buAutoNum type="arabicPeriod"/>
            </a:pPr>
            <a:r>
              <a:rPr lang="en-US"/>
              <a:t>Tools to disseminate outside the activities of our team.</a:t>
            </a:r>
            <a:endParaRPr/>
          </a:p>
        </p:txBody>
      </p:sp>
      <p:pic>
        <p:nvPicPr>
          <p:cNvPr id="541" name="Google Shape;541;p73"/>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4"/>
          <p:cNvSpPr txBox="1">
            <a:spLocks noGrp="1"/>
          </p:cNvSpPr>
          <p:nvPr>
            <p:ph type="title"/>
          </p:nvPr>
        </p:nvSpPr>
        <p:spPr>
          <a:xfrm>
            <a:off x="311700" y="397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Question 5 </a:t>
            </a:r>
            <a:endParaRPr/>
          </a:p>
        </p:txBody>
      </p:sp>
      <p:sp>
        <p:nvSpPr>
          <p:cNvPr id="547" name="Google Shape;547;p7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t>Type : Sorting choice</a:t>
            </a:r>
            <a:endParaRPr/>
          </a:p>
          <a:p>
            <a:pPr marL="0" lvl="0" indent="0" algn="l" rtl="0">
              <a:lnSpc>
                <a:spcPct val="115000"/>
              </a:lnSpc>
              <a:spcBef>
                <a:spcPts val="1600"/>
              </a:spcBef>
              <a:spcAft>
                <a:spcPts val="0"/>
              </a:spcAft>
              <a:buSzPts val="1800"/>
              <a:buNone/>
            </a:pPr>
            <a:r>
              <a:rPr lang="en-US"/>
              <a:t>Question : Considering the Digital Global Report 2021, select the first 3 most important social media platforms </a:t>
            </a:r>
            <a:endParaRPr/>
          </a:p>
          <a:p>
            <a:pPr marL="0" lvl="0" indent="0" algn="l" rtl="0">
              <a:lnSpc>
                <a:spcPct val="115000"/>
              </a:lnSpc>
              <a:spcBef>
                <a:spcPts val="1600"/>
              </a:spcBef>
              <a:spcAft>
                <a:spcPts val="0"/>
              </a:spcAft>
              <a:buSzPts val="1800"/>
              <a:buNone/>
            </a:pPr>
            <a:r>
              <a:rPr lang="en-US"/>
              <a:t>Answer with the </a:t>
            </a:r>
            <a:r>
              <a:rPr lang="en-US" b="1"/>
              <a:t>right </a:t>
            </a:r>
            <a:r>
              <a:rPr lang="en-US"/>
              <a:t>order: </a:t>
            </a:r>
            <a:endParaRPr/>
          </a:p>
          <a:p>
            <a:pPr marL="457200" lvl="0" indent="-342900" algn="l" rtl="0">
              <a:lnSpc>
                <a:spcPct val="100000"/>
              </a:lnSpc>
              <a:spcBef>
                <a:spcPts val="1600"/>
              </a:spcBef>
              <a:spcAft>
                <a:spcPts val="0"/>
              </a:spcAft>
              <a:buSzPts val="1800"/>
              <a:buAutoNum type="arabicPeriod"/>
            </a:pPr>
            <a:r>
              <a:rPr lang="en-US"/>
              <a:t>Instagram			4. Facebook		7. WhatsApp</a:t>
            </a:r>
            <a:endParaRPr/>
          </a:p>
          <a:p>
            <a:pPr marL="457200" lvl="0" indent="-342900" algn="l" rtl="0">
              <a:lnSpc>
                <a:spcPct val="100000"/>
              </a:lnSpc>
              <a:spcBef>
                <a:spcPts val="1600"/>
              </a:spcBef>
              <a:spcAft>
                <a:spcPts val="0"/>
              </a:spcAft>
              <a:buSzPts val="1800"/>
              <a:buAutoNum type="arabicPeriod"/>
            </a:pPr>
            <a:r>
              <a:rPr lang="en-US"/>
              <a:t>QQ				5. WeChat		8. Tik Tok</a:t>
            </a:r>
            <a:endParaRPr/>
          </a:p>
          <a:p>
            <a:pPr marL="457200" lvl="0" indent="-342900" algn="l" rtl="0">
              <a:lnSpc>
                <a:spcPct val="100000"/>
              </a:lnSpc>
              <a:spcBef>
                <a:spcPts val="1600"/>
              </a:spcBef>
              <a:spcAft>
                <a:spcPts val="0"/>
              </a:spcAft>
              <a:buSzPts val="1800"/>
              <a:buAutoNum type="arabicPeriod"/>
            </a:pPr>
            <a:r>
              <a:rPr lang="en-US"/>
              <a:t>Messanger			6. YouTube</a:t>
            </a:r>
            <a:endParaRPr/>
          </a:p>
        </p:txBody>
      </p:sp>
      <p:pic>
        <p:nvPicPr>
          <p:cNvPr id="548" name="Google Shape;548;p74"/>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Question 6 </a:t>
            </a:r>
            <a:endParaRPr/>
          </a:p>
        </p:txBody>
      </p:sp>
      <p:sp>
        <p:nvSpPr>
          <p:cNvPr id="554" name="Google Shape;554;p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t>Type : Matrix Sorting </a:t>
            </a:r>
            <a:endParaRPr/>
          </a:p>
          <a:p>
            <a:pPr marL="0" lvl="0" indent="0" algn="l" rtl="0">
              <a:lnSpc>
                <a:spcPct val="115000"/>
              </a:lnSpc>
              <a:spcBef>
                <a:spcPts val="1600"/>
              </a:spcBef>
              <a:spcAft>
                <a:spcPts val="0"/>
              </a:spcAft>
              <a:buSzPts val="1800"/>
              <a:buNone/>
            </a:pPr>
            <a:r>
              <a:rPr lang="en-US"/>
              <a:t>Question : Match the tool with its functionality</a:t>
            </a:r>
            <a:endParaRPr/>
          </a:p>
          <a:p>
            <a:pPr marL="0" lvl="0" indent="0" algn="l" rtl="0">
              <a:lnSpc>
                <a:spcPct val="115000"/>
              </a:lnSpc>
              <a:spcBef>
                <a:spcPts val="1600"/>
              </a:spcBef>
              <a:spcAft>
                <a:spcPts val="1600"/>
              </a:spcAft>
              <a:buSzPts val="1800"/>
              <a:buNone/>
            </a:pPr>
            <a:r>
              <a:rPr lang="en-US"/>
              <a:t>Right Answers: </a:t>
            </a:r>
            <a:endParaRPr/>
          </a:p>
        </p:txBody>
      </p:sp>
      <p:graphicFrame>
        <p:nvGraphicFramePr>
          <p:cNvPr id="555" name="Google Shape;555;p75"/>
          <p:cNvGraphicFramePr/>
          <p:nvPr/>
        </p:nvGraphicFramePr>
        <p:xfrm>
          <a:off x="832225" y="2765550"/>
          <a:ext cx="7239000" cy="1414563"/>
        </p:xfrm>
        <a:graphic>
          <a:graphicData uri="http://schemas.openxmlformats.org/drawingml/2006/table">
            <a:tbl>
              <a:tblPr>
                <a:noFill/>
                <a:tableStyleId>{F6CBC1EC-5FF8-4F7A-8970-41D6AB52A678}</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2"/>
                          </a:solidFill>
                        </a:rPr>
                        <a:t>MailChimps</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2"/>
                          </a:solidFill>
                        </a:rPr>
                        <a:t>Team management</a:t>
                      </a:r>
                      <a:endParaRPr sz="1400"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chemeClr val="dk1"/>
                        </a:buClr>
                        <a:buSzPts val="1100"/>
                        <a:buFont typeface="Arial"/>
                        <a:buNone/>
                      </a:pPr>
                      <a:r>
                        <a:rPr lang="en-US" sz="1800" u="none" strike="noStrike" cap="none">
                          <a:solidFill>
                            <a:schemeClr val="dk2"/>
                          </a:solidFill>
                        </a:rPr>
                        <a:t>Trello</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800" u="none" strike="noStrike" cap="none">
                          <a:solidFill>
                            <a:schemeClr val="dk2"/>
                          </a:solidFill>
                        </a:rPr>
                        <a:t>Presentation</a:t>
                      </a:r>
                      <a:endParaRPr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chemeClr val="dk1"/>
                        </a:buClr>
                        <a:buSzPts val="1100"/>
                        <a:buFont typeface="Arial"/>
                        <a:buNone/>
                      </a:pPr>
                      <a:r>
                        <a:rPr lang="en-US" sz="1800" u="none" strike="noStrike" cap="none">
                          <a:solidFill>
                            <a:schemeClr val="dk2"/>
                          </a:solidFill>
                        </a:rPr>
                        <a:t>PowerPoint</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800" u="none" strike="noStrike" cap="none">
                          <a:solidFill>
                            <a:schemeClr val="dk2"/>
                          </a:solidFill>
                        </a:rPr>
                        <a:t>Newsletter</a:t>
                      </a:r>
                      <a:endParaRPr sz="1400" u="none" strike="noStrike" cap="none"/>
                    </a:p>
                  </a:txBody>
                  <a:tcPr marL="91425" marR="91425" marT="91425" marB="91425"/>
                </a:tc>
                <a:extLst>
                  <a:ext uri="{0D108BD9-81ED-4DB2-BD59-A6C34878D82A}">
                    <a16:rowId xmlns:a16="http://schemas.microsoft.com/office/drawing/2014/main" val="10002"/>
                  </a:ext>
                </a:extLst>
              </a:tr>
            </a:tbl>
          </a:graphicData>
        </a:graphic>
      </p:graphicFrame>
      <p:pic>
        <p:nvPicPr>
          <p:cNvPr id="556" name="Google Shape;556;p75"/>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Question 7 </a:t>
            </a:r>
            <a:endParaRPr/>
          </a:p>
        </p:txBody>
      </p:sp>
      <p:sp>
        <p:nvSpPr>
          <p:cNvPr id="562" name="Google Shape;562;p76"/>
          <p:cNvSpPr txBox="1">
            <a:spLocks noGrp="1"/>
          </p:cNvSpPr>
          <p:nvPr>
            <p:ph type="body" idx="1"/>
          </p:nvPr>
        </p:nvSpPr>
        <p:spPr>
          <a:xfrm>
            <a:off x="311700" y="1105563"/>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t>Type : Fill in the blank (Select from the list)</a:t>
            </a:r>
            <a:endParaRPr/>
          </a:p>
          <a:p>
            <a:pPr marL="0" lvl="0" indent="0" algn="l" rtl="0">
              <a:lnSpc>
                <a:spcPct val="115000"/>
              </a:lnSpc>
              <a:spcBef>
                <a:spcPts val="1600"/>
              </a:spcBef>
              <a:spcAft>
                <a:spcPts val="0"/>
              </a:spcAft>
              <a:buSzPts val="1800"/>
              <a:buNone/>
            </a:pPr>
            <a:r>
              <a:rPr lang="en-US"/>
              <a:t>Question : Fill in the blanks</a:t>
            </a:r>
            <a:endParaRPr/>
          </a:p>
          <a:p>
            <a:pPr marL="0" lvl="0" indent="0" algn="l" rtl="0">
              <a:lnSpc>
                <a:spcPct val="115000"/>
              </a:lnSpc>
              <a:spcBef>
                <a:spcPts val="1600"/>
              </a:spcBef>
              <a:spcAft>
                <a:spcPts val="0"/>
              </a:spcAft>
              <a:buSzPts val="1800"/>
              <a:buNone/>
            </a:pPr>
            <a:r>
              <a:rPr lang="en-US"/>
              <a:t>Right Answers: </a:t>
            </a:r>
            <a:endParaRPr/>
          </a:p>
          <a:p>
            <a:pPr marL="0" lvl="0" indent="0" algn="l" rtl="0">
              <a:lnSpc>
                <a:spcPct val="115000"/>
              </a:lnSpc>
              <a:spcBef>
                <a:spcPts val="1600"/>
              </a:spcBef>
              <a:spcAft>
                <a:spcPts val="0"/>
              </a:spcAft>
              <a:buSzPts val="1800"/>
              <a:buNone/>
            </a:pPr>
            <a:r>
              <a:rPr lang="en-US"/>
              <a:t>A presentation should:</a:t>
            </a:r>
            <a:endParaRPr/>
          </a:p>
          <a:p>
            <a:pPr marL="285750" lvl="0" indent="-285750" algn="l" rtl="0">
              <a:lnSpc>
                <a:spcPct val="115000"/>
              </a:lnSpc>
              <a:spcBef>
                <a:spcPts val="1600"/>
              </a:spcBef>
              <a:spcAft>
                <a:spcPts val="0"/>
              </a:spcAft>
              <a:buSzPts val="1800"/>
              <a:buFont typeface="Arial"/>
              <a:buChar char="-"/>
            </a:pPr>
            <a:r>
              <a:rPr lang="en-US"/>
              <a:t>contain no more than [10/20/30 slides]</a:t>
            </a:r>
            <a:endParaRPr/>
          </a:p>
          <a:p>
            <a:pPr marL="285750" lvl="0" indent="-285750" algn="l" rtl="0">
              <a:lnSpc>
                <a:spcPct val="115000"/>
              </a:lnSpc>
              <a:spcBef>
                <a:spcPts val="1600"/>
              </a:spcBef>
              <a:spcAft>
                <a:spcPts val="0"/>
              </a:spcAft>
              <a:buSzPts val="1800"/>
              <a:buFont typeface="Arial"/>
              <a:buChar char="-"/>
            </a:pPr>
            <a:r>
              <a:rPr lang="en-US"/>
              <a:t>last no more than [20/30/40 minutes]</a:t>
            </a:r>
            <a:endParaRPr/>
          </a:p>
          <a:p>
            <a:pPr marL="285750" lvl="0" indent="-285750" algn="l" rtl="0">
              <a:lnSpc>
                <a:spcPct val="115000"/>
              </a:lnSpc>
              <a:spcBef>
                <a:spcPts val="1600"/>
              </a:spcBef>
              <a:spcAft>
                <a:spcPts val="0"/>
              </a:spcAft>
              <a:buSzPts val="1800"/>
              <a:buFont typeface="Arial"/>
              <a:buChar char="-"/>
            </a:pPr>
            <a:r>
              <a:rPr lang="en-US"/>
              <a:t>use a font size of no less than [10/20/30 point]</a:t>
            </a:r>
            <a:endParaRPr/>
          </a:p>
        </p:txBody>
      </p:sp>
      <p:pic>
        <p:nvPicPr>
          <p:cNvPr id="563" name="Google Shape;563;p76"/>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Question 8 </a:t>
            </a:r>
            <a:endParaRPr/>
          </a:p>
        </p:txBody>
      </p:sp>
      <p:sp>
        <p:nvSpPr>
          <p:cNvPr id="569" name="Google Shape;569;p7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t>Type : Assessment (Select from the list)</a:t>
            </a:r>
            <a:endParaRPr/>
          </a:p>
          <a:p>
            <a:pPr marL="0" lvl="0" indent="0" algn="l" rtl="0">
              <a:lnSpc>
                <a:spcPct val="115000"/>
              </a:lnSpc>
              <a:spcBef>
                <a:spcPts val="1600"/>
              </a:spcBef>
              <a:spcAft>
                <a:spcPts val="0"/>
              </a:spcAft>
              <a:buSzPts val="1800"/>
              <a:buNone/>
            </a:pPr>
            <a:r>
              <a:rPr lang="en-US"/>
              <a:t>Question : From 1 to 5, in your opinion, how much important are digital and marketing skills for the growth of your team?</a:t>
            </a:r>
            <a:endParaRPr/>
          </a:p>
          <a:p>
            <a:pPr marL="0" lvl="0" indent="0" algn="l" rtl="0">
              <a:lnSpc>
                <a:spcPct val="115000"/>
              </a:lnSpc>
              <a:spcBef>
                <a:spcPts val="1600"/>
              </a:spcBef>
              <a:spcAft>
                <a:spcPts val="0"/>
              </a:spcAft>
              <a:buSzPts val="1800"/>
              <a:buNone/>
            </a:pPr>
            <a:r>
              <a:rPr lang="en-US"/>
              <a:t>Right Answers: </a:t>
            </a:r>
            <a:endParaRPr/>
          </a:p>
          <a:p>
            <a:pPr marL="0" lvl="0" indent="0" algn="l" rtl="0">
              <a:lnSpc>
                <a:spcPct val="115000"/>
              </a:lnSpc>
              <a:spcBef>
                <a:spcPts val="1600"/>
              </a:spcBef>
              <a:spcAft>
                <a:spcPts val="1600"/>
              </a:spcAft>
              <a:buSzPts val="1800"/>
              <a:buNone/>
            </a:pPr>
            <a:r>
              <a:rPr lang="en-US"/>
              <a:t>[1][2][3][4][5]</a:t>
            </a:r>
            <a:endParaRPr/>
          </a:p>
        </p:txBody>
      </p:sp>
      <p:pic>
        <p:nvPicPr>
          <p:cNvPr id="570" name="Google Shape;570;p77"/>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78"/>
          <p:cNvSpPr txBox="1">
            <a:spLocks noGrp="1"/>
          </p:cNvSpPr>
          <p:nvPr>
            <p:ph type="title"/>
          </p:nvPr>
        </p:nvSpPr>
        <p:spPr>
          <a:xfrm>
            <a:off x="517762" y="79664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Summary</a:t>
            </a:r>
            <a:endParaRPr/>
          </a:p>
        </p:txBody>
      </p:sp>
      <p:sp>
        <p:nvSpPr>
          <p:cNvPr id="576" name="Google Shape;576;p78"/>
          <p:cNvSpPr txBox="1">
            <a:spLocks noGrp="1"/>
          </p:cNvSpPr>
          <p:nvPr>
            <p:ph type="body" idx="1"/>
          </p:nvPr>
        </p:nvSpPr>
        <p:spPr>
          <a:xfrm>
            <a:off x="311700" y="1727100"/>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00000"/>
              </a:lnSpc>
              <a:spcBef>
                <a:spcPts val="0"/>
              </a:spcBef>
              <a:spcAft>
                <a:spcPts val="0"/>
              </a:spcAft>
              <a:buSzPts val="1800"/>
              <a:buChar char="●"/>
            </a:pPr>
            <a:r>
              <a:rPr lang="en-US" sz="2000">
                <a:solidFill>
                  <a:schemeClr val="dk1"/>
                </a:solidFill>
                <a:latin typeface="Calibri"/>
                <a:ea typeface="Calibri"/>
                <a:cs typeface="Calibri"/>
                <a:sym typeface="Calibri"/>
              </a:rPr>
              <a:t>Developing </a:t>
            </a:r>
            <a:r>
              <a:rPr lang="en-US" sz="2000" b="1">
                <a:solidFill>
                  <a:schemeClr val="dk1"/>
                </a:solidFill>
                <a:latin typeface="Calibri"/>
                <a:ea typeface="Calibri"/>
                <a:cs typeface="Calibri"/>
                <a:sym typeface="Calibri"/>
              </a:rPr>
              <a:t>digital and marketing skills </a:t>
            </a:r>
            <a:r>
              <a:rPr lang="en-US" sz="2000">
                <a:solidFill>
                  <a:schemeClr val="dk1"/>
                </a:solidFill>
                <a:latin typeface="Calibri"/>
                <a:ea typeface="Calibri"/>
                <a:cs typeface="Calibri"/>
                <a:sym typeface="Calibri"/>
              </a:rPr>
              <a:t>is essential to enable your sport club to </a:t>
            </a:r>
            <a:r>
              <a:rPr lang="en-US" sz="2000" b="1">
                <a:solidFill>
                  <a:schemeClr val="dk1"/>
                </a:solidFill>
                <a:latin typeface="Calibri"/>
                <a:ea typeface="Calibri"/>
                <a:cs typeface="Calibri"/>
                <a:sym typeface="Calibri"/>
              </a:rPr>
              <a:t>open up to the world, attract new fans and survive over time</a:t>
            </a:r>
            <a:r>
              <a:rPr lang="en-US" sz="2000">
                <a:solidFill>
                  <a:schemeClr val="dk1"/>
                </a:solidFill>
                <a:latin typeface="Calibri"/>
                <a:ea typeface="Calibri"/>
                <a:cs typeface="Calibri"/>
                <a:sym typeface="Calibri"/>
              </a:rPr>
              <a:t>, spreading its values and activities.</a:t>
            </a:r>
            <a:endParaRPr/>
          </a:p>
          <a:p>
            <a:pPr marL="457200" lvl="0" indent="-342900" algn="just" rtl="0">
              <a:lnSpc>
                <a:spcPct val="100000"/>
              </a:lnSpc>
              <a:spcBef>
                <a:spcPts val="0"/>
              </a:spcBef>
              <a:spcAft>
                <a:spcPts val="0"/>
              </a:spcAft>
              <a:buSzPts val="1800"/>
              <a:buChar char="●"/>
            </a:pPr>
            <a:r>
              <a:rPr lang="en-US" sz="2000">
                <a:solidFill>
                  <a:schemeClr val="dk1"/>
                </a:solidFill>
                <a:latin typeface="Calibri"/>
                <a:ea typeface="Calibri"/>
                <a:cs typeface="Calibri"/>
                <a:sym typeface="Calibri"/>
              </a:rPr>
              <a:t>Making a </a:t>
            </a:r>
            <a:r>
              <a:rPr lang="en-US" sz="2000" b="1">
                <a:solidFill>
                  <a:schemeClr val="dk1"/>
                </a:solidFill>
                <a:latin typeface="Calibri"/>
                <a:ea typeface="Calibri"/>
                <a:cs typeface="Calibri"/>
                <a:sym typeface="Calibri"/>
              </a:rPr>
              <a:t>presentation of good quality </a:t>
            </a:r>
            <a:r>
              <a:rPr lang="en-US" sz="2000">
                <a:solidFill>
                  <a:schemeClr val="dk1"/>
                </a:solidFill>
                <a:latin typeface="Calibri"/>
                <a:ea typeface="Calibri"/>
                <a:cs typeface="Calibri"/>
                <a:sym typeface="Calibri"/>
              </a:rPr>
              <a:t>in form, content and in its transmission to the audience allows you to get the </a:t>
            </a:r>
            <a:r>
              <a:rPr lang="en-US" sz="2000" b="1">
                <a:solidFill>
                  <a:schemeClr val="dk1"/>
                </a:solidFill>
                <a:latin typeface="Calibri"/>
                <a:ea typeface="Calibri"/>
                <a:cs typeface="Calibri"/>
                <a:sym typeface="Calibri"/>
              </a:rPr>
              <a:t>best message across and create a link with the topic you are dealing with</a:t>
            </a:r>
            <a:r>
              <a:rPr lang="en-US" sz="2000">
                <a:solidFill>
                  <a:schemeClr val="dk1"/>
                </a:solidFill>
                <a:latin typeface="Calibri"/>
                <a:ea typeface="Calibri"/>
                <a:cs typeface="Calibri"/>
                <a:sym typeface="Calibri"/>
              </a:rPr>
              <a:t>.</a:t>
            </a:r>
            <a:endParaRPr/>
          </a:p>
        </p:txBody>
      </p:sp>
      <p:pic>
        <p:nvPicPr>
          <p:cNvPr id="577" name="Google Shape;577;p78"/>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00000"/>
              </a:lnSpc>
              <a:spcBef>
                <a:spcPts val="0"/>
              </a:spcBef>
              <a:spcAft>
                <a:spcPts val="0"/>
              </a:spcAft>
              <a:buSzPts val="1800"/>
              <a:buChar char="●"/>
            </a:pPr>
            <a:r>
              <a:rPr lang="en-US" sz="2000">
                <a:solidFill>
                  <a:schemeClr val="dk1"/>
                </a:solidFill>
                <a:latin typeface="Calibri"/>
                <a:ea typeface="Calibri"/>
                <a:cs typeface="Calibri"/>
                <a:sym typeface="Calibri"/>
              </a:rPr>
              <a:t>Social media are fundamental for </a:t>
            </a:r>
            <a:r>
              <a:rPr lang="en-US" sz="2000" b="1">
                <a:solidFill>
                  <a:schemeClr val="dk1"/>
                </a:solidFill>
                <a:latin typeface="Calibri"/>
                <a:ea typeface="Calibri"/>
                <a:cs typeface="Calibri"/>
                <a:sym typeface="Calibri"/>
              </a:rPr>
              <a:t>making sport clubs known </a:t>
            </a:r>
            <a:r>
              <a:rPr lang="en-US" sz="2000">
                <a:solidFill>
                  <a:schemeClr val="dk1"/>
                </a:solidFill>
                <a:latin typeface="Calibri"/>
                <a:ea typeface="Calibri"/>
                <a:cs typeface="Calibri"/>
                <a:sym typeface="Calibri"/>
              </a:rPr>
              <a:t>as much as possible, both </a:t>
            </a:r>
            <a:r>
              <a:rPr lang="en-US" sz="2000" b="1">
                <a:solidFill>
                  <a:schemeClr val="dk1"/>
                </a:solidFill>
                <a:latin typeface="Calibri"/>
                <a:ea typeface="Calibri"/>
                <a:cs typeface="Calibri"/>
                <a:sym typeface="Calibri"/>
              </a:rPr>
              <a:t>locally and internationally</a:t>
            </a:r>
            <a:r>
              <a:rPr lang="en-US" sz="2000">
                <a:solidFill>
                  <a:schemeClr val="dk1"/>
                </a:solidFill>
                <a:latin typeface="Calibri"/>
                <a:ea typeface="Calibri"/>
                <a:cs typeface="Calibri"/>
                <a:sym typeface="Calibri"/>
              </a:rPr>
              <a:t>. Knowing how to use them critically and adopt specific strategies, can allow even the smallest sport club to </a:t>
            </a:r>
            <a:r>
              <a:rPr lang="en-US" sz="2000" b="1">
                <a:solidFill>
                  <a:schemeClr val="dk1"/>
                </a:solidFill>
                <a:latin typeface="Calibri"/>
                <a:ea typeface="Calibri"/>
                <a:cs typeface="Calibri"/>
                <a:sym typeface="Calibri"/>
              </a:rPr>
              <a:t>involve, attract and push to the participation </a:t>
            </a:r>
            <a:r>
              <a:rPr lang="en-US" sz="2000">
                <a:solidFill>
                  <a:schemeClr val="dk1"/>
                </a:solidFill>
                <a:latin typeface="Calibri"/>
                <a:ea typeface="Calibri"/>
                <a:cs typeface="Calibri"/>
                <a:sym typeface="Calibri"/>
              </a:rPr>
              <a:t>of any individual in its activities.</a:t>
            </a:r>
            <a:endParaRPr/>
          </a:p>
          <a:p>
            <a:pPr marL="457200" lvl="0" indent="-342900" algn="just" rtl="0">
              <a:lnSpc>
                <a:spcPct val="100000"/>
              </a:lnSpc>
              <a:spcBef>
                <a:spcPts val="0"/>
              </a:spcBef>
              <a:spcAft>
                <a:spcPts val="0"/>
              </a:spcAft>
              <a:buSzPts val="1800"/>
              <a:buChar char="●"/>
            </a:pPr>
            <a:r>
              <a:rPr lang="en-US" sz="2000">
                <a:solidFill>
                  <a:schemeClr val="dk1"/>
                </a:solidFill>
                <a:latin typeface="Calibri"/>
                <a:ea typeface="Calibri"/>
                <a:cs typeface="Calibri"/>
                <a:sym typeface="Calibri"/>
              </a:rPr>
              <a:t>The critical use of digital and marketing skills can ensure the long-term sustainability of your sport club. For this reason, a sport manager should also rely on </a:t>
            </a:r>
            <a:r>
              <a:rPr lang="en-US" sz="2000" b="1">
                <a:solidFill>
                  <a:schemeClr val="dk1"/>
                </a:solidFill>
                <a:latin typeface="Calibri"/>
                <a:ea typeface="Calibri"/>
                <a:cs typeface="Calibri"/>
                <a:sym typeface="Calibri"/>
              </a:rPr>
              <a:t>online software resources to better organize the internal and external management of their team and to plan and create contents</a:t>
            </a:r>
            <a:r>
              <a:rPr lang="en-US" sz="2000">
                <a:solidFill>
                  <a:schemeClr val="dk1"/>
                </a:solidFill>
                <a:latin typeface="Calibri"/>
                <a:ea typeface="Calibri"/>
                <a:cs typeface="Calibri"/>
                <a:sym typeface="Calibri"/>
              </a:rPr>
              <a:t>.</a:t>
            </a:r>
            <a:endParaRPr/>
          </a:p>
        </p:txBody>
      </p:sp>
      <p:pic>
        <p:nvPicPr>
          <p:cNvPr id="583" name="Google Shape;583;p79"/>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8"/>
          <p:cNvSpPr txBox="1">
            <a:spLocks noGrp="1"/>
          </p:cNvSpPr>
          <p:nvPr>
            <p:ph type="title"/>
          </p:nvPr>
        </p:nvSpPr>
        <p:spPr>
          <a:xfrm>
            <a:off x="2225087" y="2492992"/>
            <a:ext cx="5124600" cy="15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2"/>
                </a:solidFill>
              </a:rPr>
              <a:t>Unit 1: </a:t>
            </a:r>
            <a:r>
              <a:rPr lang="en-US" sz="1800">
                <a:solidFill>
                  <a:srgbClr val="48505A"/>
                </a:solidFill>
              </a:rPr>
              <a:t>BASIC DIGITAL SKILLS IN SPORT</a:t>
            </a:r>
            <a:endParaRPr sz="1800">
              <a:solidFill>
                <a:srgbClr val="48505A"/>
              </a:solidFill>
            </a:endParaRPr>
          </a:p>
          <a:p>
            <a:pPr marL="0" lvl="0" indent="0" algn="l" rtl="0">
              <a:lnSpc>
                <a:spcPct val="100000"/>
              </a:lnSpc>
              <a:spcBef>
                <a:spcPts val="1600"/>
              </a:spcBef>
              <a:spcAft>
                <a:spcPts val="0"/>
              </a:spcAft>
              <a:buSzPts val="2800"/>
              <a:buNone/>
            </a:pPr>
            <a:endParaRPr/>
          </a:p>
        </p:txBody>
      </p:sp>
      <p:pic>
        <p:nvPicPr>
          <p:cNvPr id="103" name="Google Shape;103;p8"/>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104" name="Google Shape;104;p8" descr="Routine del ginnasta con riempimento a tinta unita"/>
          <p:cNvPicPr preferRelativeResize="0"/>
          <p:nvPr/>
        </p:nvPicPr>
        <p:blipFill rotWithShape="1">
          <a:blip r:embed="rId4">
            <a:alphaModFix/>
          </a:blip>
          <a:srcRect/>
          <a:stretch/>
        </p:blipFill>
        <p:spPr>
          <a:xfrm rot="336929">
            <a:off x="4245275" y="1201148"/>
            <a:ext cx="1084225" cy="129185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80"/>
          <p:cNvSpPr txBox="1">
            <a:spLocks noGrp="1"/>
          </p:cNvSpPr>
          <p:nvPr>
            <p:ph type="title"/>
          </p:nvPr>
        </p:nvSpPr>
        <p:spPr>
          <a:xfrm>
            <a:off x="311700" y="279954"/>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References </a:t>
            </a:r>
            <a:endParaRPr/>
          </a:p>
        </p:txBody>
      </p:sp>
      <p:sp>
        <p:nvSpPr>
          <p:cNvPr id="589" name="Google Shape;589;p80"/>
          <p:cNvSpPr txBox="1">
            <a:spLocks noGrp="1"/>
          </p:cNvSpPr>
          <p:nvPr>
            <p:ph type="body" idx="1"/>
          </p:nvPr>
        </p:nvSpPr>
        <p:spPr>
          <a:xfrm>
            <a:off x="311700" y="986189"/>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1200" i="1">
                <a:solidFill>
                  <a:schemeClr val="dk1"/>
                </a:solidFill>
                <a:latin typeface="Calibri"/>
                <a:ea typeface="Calibri"/>
                <a:cs typeface="Calibri"/>
                <a:sym typeface="Calibri"/>
              </a:rPr>
              <a:t>Articles and reports</a:t>
            </a:r>
            <a:endParaRPr/>
          </a:p>
          <a:p>
            <a:pPr marL="114300" lvl="0" indent="0" algn="just" rtl="0">
              <a:lnSpc>
                <a:spcPct val="100000"/>
              </a:lnSpc>
              <a:spcBef>
                <a:spcPts val="800"/>
              </a:spcBef>
              <a:spcAft>
                <a:spcPts val="0"/>
              </a:spcAft>
              <a:buSzPts val="1800"/>
              <a:buNone/>
            </a:pPr>
            <a:r>
              <a:rPr lang="en-US" sz="1200" b="0" i="0">
                <a:solidFill>
                  <a:schemeClr val="dk1"/>
                </a:solidFill>
                <a:latin typeface="Calibri"/>
                <a:ea typeface="Calibri"/>
                <a:cs typeface="Calibri"/>
                <a:sym typeface="Calibri"/>
              </a:rPr>
              <a:t>Contreras, F. L., &amp; Ramos, M. L. Z. (2016). What is Marketing? A Study on Marketing Managers’ Perception of the Definition of Marketing. In </a:t>
            </a:r>
            <a:r>
              <a:rPr lang="en-US" sz="1200" b="0" i="1">
                <a:solidFill>
                  <a:schemeClr val="dk1"/>
                </a:solidFill>
                <a:latin typeface="Calibri"/>
                <a:ea typeface="Calibri"/>
                <a:cs typeface="Calibri"/>
                <a:sym typeface="Calibri"/>
              </a:rPr>
              <a:t>Forum </a:t>
            </a:r>
            <a:r>
              <a:rPr lang="en-US" sz="1200" b="0">
                <a:solidFill>
                  <a:schemeClr val="dk1"/>
                </a:solidFill>
                <a:latin typeface="Calibri"/>
                <a:ea typeface="Calibri"/>
                <a:cs typeface="Calibri"/>
                <a:sym typeface="Calibri"/>
              </a:rPr>
              <a:t>Empresarial </a:t>
            </a:r>
            <a:r>
              <a:rPr lang="en-US" sz="1200" b="0" i="0">
                <a:solidFill>
                  <a:schemeClr val="dk1"/>
                </a:solidFill>
                <a:latin typeface="Calibri"/>
                <a:ea typeface="Calibri"/>
                <a:cs typeface="Calibri"/>
                <a:sym typeface="Calibri"/>
              </a:rPr>
              <a:t>(Vol. 21, No. 1, pp. 49-69). Universidad de Puerto Rico. https://www.redalyc.org/pdf/631/63147619003.pdf</a:t>
            </a:r>
            <a:endParaRPr/>
          </a:p>
          <a:p>
            <a:pPr marL="114300" lvl="0" indent="0" algn="just" rtl="0">
              <a:lnSpc>
                <a:spcPct val="100000"/>
              </a:lnSpc>
              <a:spcBef>
                <a:spcPts val="800"/>
              </a:spcBef>
              <a:spcAft>
                <a:spcPts val="0"/>
              </a:spcAft>
              <a:buSzPts val="1800"/>
              <a:buNone/>
            </a:pPr>
            <a:r>
              <a:rPr lang="en-US" sz="1200">
                <a:solidFill>
                  <a:schemeClr val="dk1"/>
                </a:solidFill>
                <a:latin typeface="Calibri"/>
                <a:ea typeface="Calibri"/>
                <a:cs typeface="Calibri"/>
                <a:sym typeface="Calibri"/>
              </a:rPr>
              <a:t>Digital Global Report. (2021). We Are Social, Hootsuite. </a:t>
            </a:r>
            <a:r>
              <a:rPr lang="en-US" sz="1200" u="sng">
                <a:solidFill>
                  <a:schemeClr val="dk1"/>
                </a:solidFill>
                <a:latin typeface="Calibri"/>
                <a:ea typeface="Calibri"/>
                <a:cs typeface="Calibri"/>
                <a:sym typeface="Calibri"/>
              </a:rPr>
              <a:t>https://wearesocial-cn.s3.cn-north-1.amazonaws.com.cn/common/digital2021/digital-2021-global.pdf</a:t>
            </a:r>
            <a:endParaRPr sz="1200" u="sng">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r>
              <a:rPr lang="en-US" sz="1200">
                <a:solidFill>
                  <a:schemeClr val="dk1"/>
                </a:solidFill>
                <a:latin typeface="Calibri"/>
                <a:ea typeface="Calibri"/>
                <a:cs typeface="Calibri"/>
                <a:sym typeface="Calibri"/>
              </a:rPr>
              <a:t>Filo, Kevin &amp; Lock, Daniel &amp; Karg, Adam. (2015). Sport and social media research: A review. Sport Management Review. 18. 10.1016/j.smr.2014.11.001. </a:t>
            </a:r>
            <a:endParaRPr/>
          </a:p>
          <a:p>
            <a:pPr marL="114300" lvl="0" indent="0" algn="just" rtl="0">
              <a:lnSpc>
                <a:spcPct val="100000"/>
              </a:lnSpc>
              <a:spcBef>
                <a:spcPts val="800"/>
              </a:spcBef>
              <a:spcAft>
                <a:spcPts val="0"/>
              </a:spcAft>
              <a:buSzPts val="1800"/>
              <a:buNone/>
            </a:pPr>
            <a:r>
              <a:rPr lang="en-US" sz="1200">
                <a:solidFill>
                  <a:schemeClr val="dk1"/>
                </a:solidFill>
                <a:latin typeface="Calibri"/>
                <a:ea typeface="Calibri"/>
                <a:cs typeface="Calibri"/>
                <a:sym typeface="Calibri"/>
              </a:rPr>
              <a:t>Sage Publication. (2019). Introduction to social media. </a:t>
            </a:r>
            <a:r>
              <a:rPr lang="en-US" sz="1200" u="sng">
                <a:solidFill>
                  <a:schemeClr val="dk1"/>
                </a:solidFill>
                <a:latin typeface="Calibri"/>
                <a:ea typeface="Calibri"/>
                <a:cs typeface="Calibri"/>
                <a:sym typeface="Calibri"/>
              </a:rPr>
              <a:t>https://us.sagepub.com/sites/default/files/upm-assets/102204_book_item_102204.pdf</a:t>
            </a:r>
            <a:endParaRPr sz="120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r>
              <a:rPr lang="en-US" sz="1200">
                <a:solidFill>
                  <a:schemeClr val="dk1"/>
                </a:solidFill>
                <a:latin typeface="Calibri"/>
                <a:ea typeface="Calibri"/>
                <a:cs typeface="Calibri"/>
                <a:sym typeface="Calibri"/>
              </a:rPr>
              <a:t>The Institution of Engineering and Technology. (2015). A Brief Introduction to Social Media.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https://www.theiet.org/media/2633/a-brief-introduction-to-social-media.pdf</a:t>
            </a:r>
            <a:endParaRPr sz="120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endParaRPr sz="1200" u="sng">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endParaRPr sz="120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endParaRPr sz="120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endParaRPr sz="1200">
              <a:solidFill>
                <a:schemeClr val="dk1"/>
              </a:solidFill>
              <a:latin typeface="Calibri"/>
              <a:ea typeface="Calibri"/>
              <a:cs typeface="Calibri"/>
              <a:sym typeface="Calibri"/>
            </a:endParaRPr>
          </a:p>
          <a:p>
            <a:pPr marL="114300" lvl="0" indent="0" algn="just" rtl="0">
              <a:lnSpc>
                <a:spcPct val="100000"/>
              </a:lnSpc>
              <a:spcBef>
                <a:spcPts val="800"/>
              </a:spcBef>
              <a:spcAft>
                <a:spcPts val="800"/>
              </a:spcAft>
              <a:buSzPts val="1800"/>
              <a:buNone/>
            </a:pPr>
            <a:endParaRPr sz="1200">
              <a:solidFill>
                <a:schemeClr val="dk1"/>
              </a:solidFill>
              <a:latin typeface="Calibri"/>
              <a:ea typeface="Calibri"/>
              <a:cs typeface="Calibri"/>
              <a:sym typeface="Calibri"/>
            </a:endParaRPr>
          </a:p>
        </p:txBody>
      </p:sp>
      <p:pic>
        <p:nvPicPr>
          <p:cNvPr id="590" name="Google Shape;590;p80"/>
          <p:cNvPicPr preferRelativeResize="0"/>
          <p:nvPr/>
        </p:nvPicPr>
        <p:blipFill rotWithShape="1">
          <a:blip r:embed="rId4">
            <a:alphaModFix/>
          </a:blip>
          <a:srcRect/>
          <a:stretch/>
        </p:blipFill>
        <p:spPr>
          <a:xfrm>
            <a:off x="8186217" y="0"/>
            <a:ext cx="957783" cy="957783"/>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81"/>
          <p:cNvSpPr txBox="1">
            <a:spLocks noGrp="1"/>
          </p:cNvSpPr>
          <p:nvPr>
            <p:ph type="body" idx="1"/>
          </p:nvPr>
        </p:nvSpPr>
        <p:spPr>
          <a:xfrm>
            <a:off x="239608" y="852654"/>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1200" i="1">
                <a:solidFill>
                  <a:schemeClr val="dk1"/>
                </a:solidFill>
                <a:latin typeface="Calibri"/>
                <a:ea typeface="Calibri"/>
                <a:cs typeface="Calibri"/>
                <a:sym typeface="Calibri"/>
              </a:rPr>
              <a:t>Online articles</a:t>
            </a:r>
            <a:endParaRPr sz="1200" i="1">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r>
              <a:rPr lang="en-US" sz="1200">
                <a:solidFill>
                  <a:schemeClr val="dk1"/>
                </a:solidFill>
                <a:latin typeface="Calibri"/>
                <a:ea typeface="Calibri"/>
                <a:cs typeface="Calibri"/>
                <a:sym typeface="Calibri"/>
              </a:rPr>
              <a:t>Build digital space, </a:t>
            </a:r>
            <a:r>
              <a:rPr lang="en-US" sz="1200" i="0">
                <a:solidFill>
                  <a:schemeClr val="dk1"/>
                </a:solidFill>
                <a:latin typeface="Calibri"/>
                <a:ea typeface="Calibri"/>
                <a:cs typeface="Calibri"/>
                <a:sym typeface="Calibri"/>
              </a:rPr>
              <a:t>9 Reasons Why Digital Literacy Skills Are Important:</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https://builddigitalspace.com/9-reasons-why-digital-literacy-skills-are-important/#:~:text=Our%20mastery%20of%20basic%20digital,lifelong%20learners%20using%20digital%20tools.+</a:t>
            </a:r>
            <a:endParaRPr/>
          </a:p>
          <a:p>
            <a:pPr marL="114300" lvl="0" indent="0" algn="just" rtl="0">
              <a:lnSpc>
                <a:spcPct val="100000"/>
              </a:lnSpc>
              <a:spcBef>
                <a:spcPts val="800"/>
              </a:spcBef>
              <a:spcAft>
                <a:spcPts val="0"/>
              </a:spcAft>
              <a:buSzPts val="1800"/>
              <a:buNone/>
            </a:pPr>
            <a:r>
              <a:rPr lang="en-US" sz="1200">
                <a:solidFill>
                  <a:schemeClr val="dk1"/>
                </a:solidFill>
                <a:latin typeface="Calibri"/>
                <a:ea typeface="Calibri"/>
                <a:cs typeface="Calibri"/>
                <a:sym typeface="Calibri"/>
              </a:rPr>
              <a:t>Doxee, </a:t>
            </a:r>
            <a:r>
              <a:rPr lang="en-US" sz="1200" i="0">
                <a:solidFill>
                  <a:schemeClr val="dk1"/>
                </a:solidFill>
                <a:latin typeface="Calibri"/>
                <a:ea typeface="Calibri"/>
                <a:cs typeface="Calibri"/>
                <a:sym typeface="Calibri"/>
              </a:rPr>
              <a:t>Digital marketing per lo sport: cos’è e perché è importante: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https://www.doxee.com/it/blog/digital-marketing/digital-marketing-per-lo-sport/</a:t>
            </a:r>
            <a:endParaRPr sz="120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r>
              <a:rPr lang="en-US" sz="1200">
                <a:solidFill>
                  <a:schemeClr val="dk1"/>
                </a:solidFill>
                <a:latin typeface="Calibri"/>
                <a:ea typeface="Calibri"/>
                <a:cs typeface="Calibri"/>
                <a:sym typeface="Calibri"/>
              </a:rPr>
              <a:t>DPM, </a:t>
            </a:r>
            <a:r>
              <a:rPr lang="en-US" sz="1200" i="0">
                <a:solidFill>
                  <a:schemeClr val="dk1"/>
                </a:solidFill>
                <a:latin typeface="Calibri"/>
                <a:ea typeface="Calibri"/>
                <a:cs typeface="Calibri"/>
                <a:sym typeface="Calibri"/>
              </a:rPr>
              <a:t>The 10 Best Resource Management Software &amp; Tools Of 2022</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https://thedigitalprojectmanager.com/tools/resource-management-software/</a:t>
            </a:r>
            <a:endParaRPr sz="120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r>
              <a:rPr lang="en-US" sz="12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Mentimeter, </a:t>
            </a:r>
            <a:r>
              <a:rPr lang="en-US" sz="1200" i="0">
                <a:solidFill>
                  <a:schemeClr val="dk1"/>
                </a:solidFill>
                <a:latin typeface="Calibri"/>
                <a:ea typeface="Calibri"/>
                <a:cs typeface="Calibri"/>
                <a:sym typeface="Calibri"/>
              </a:rPr>
              <a:t>5 expert tips to boost your online presentation skills: </a:t>
            </a:r>
            <a:r>
              <a:rPr lang="en-US" sz="12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https://www.mentimeter.com/blog/awesome-presentations/5-expert-tips-to-boost-your-online-presentation-skills</a:t>
            </a:r>
            <a:endParaRPr sz="120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r>
              <a:rPr lang="en-US" sz="1200">
                <a:solidFill>
                  <a:schemeClr val="dk1"/>
                </a:solidFill>
                <a:latin typeface="Calibri"/>
                <a:ea typeface="Calibri"/>
                <a:cs typeface="Calibri"/>
                <a:sym typeface="Calibri"/>
              </a:rPr>
              <a:t>Michael Page, </a:t>
            </a:r>
            <a:r>
              <a:rPr lang="en-US" sz="1200" i="0">
                <a:solidFill>
                  <a:schemeClr val="dk1"/>
                </a:solidFill>
                <a:latin typeface="Calibri"/>
                <a:ea typeface="Calibri"/>
                <a:cs typeface="Calibri"/>
                <a:sym typeface="Calibri"/>
              </a:rPr>
              <a:t>The importance of digital skills for marketers</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https://www.michaelpage.co.uk/our-expertise/marketing/the-importance-of-digital-skills-for-marketers</a:t>
            </a:r>
            <a:endParaRPr sz="120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r>
              <a:rPr lang="en-US" sz="1200">
                <a:solidFill>
                  <a:schemeClr val="dk1"/>
                </a:solidFill>
                <a:latin typeface="Calibri"/>
                <a:ea typeface="Calibri"/>
                <a:cs typeface="Calibri"/>
                <a:sym typeface="Calibri"/>
              </a:rPr>
              <a:t>New York Adelphi University, Top 5 Skills Needed for a Job in Sports Marketing: </a:t>
            </a:r>
            <a:r>
              <a:rPr lang="en-US" sz="12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https://online.adelphi.edu/articles/top-skills-needed-for-sports-marketing/</a:t>
            </a:r>
            <a:endParaRPr sz="120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endParaRPr sz="120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endParaRPr sz="120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endParaRPr sz="120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endParaRPr sz="1200">
              <a:solidFill>
                <a:schemeClr val="dk1"/>
              </a:solidFill>
              <a:latin typeface="Calibri"/>
              <a:ea typeface="Calibri"/>
              <a:cs typeface="Calibri"/>
              <a:sym typeface="Calibri"/>
            </a:endParaRPr>
          </a:p>
          <a:p>
            <a:pPr marL="114300" lvl="0" indent="0" algn="just" rtl="0">
              <a:lnSpc>
                <a:spcPct val="100000"/>
              </a:lnSpc>
              <a:spcBef>
                <a:spcPts val="800"/>
              </a:spcBef>
              <a:spcAft>
                <a:spcPts val="800"/>
              </a:spcAft>
              <a:buSzPts val="1800"/>
              <a:buNone/>
            </a:pPr>
            <a:endParaRPr sz="1050">
              <a:solidFill>
                <a:schemeClr val="dk1"/>
              </a:solidFill>
              <a:latin typeface="Calibri"/>
              <a:ea typeface="Calibri"/>
              <a:cs typeface="Calibri"/>
              <a:sym typeface="Calibri"/>
            </a:endParaRPr>
          </a:p>
        </p:txBody>
      </p:sp>
      <p:pic>
        <p:nvPicPr>
          <p:cNvPr id="596" name="Google Shape;596;p81"/>
          <p:cNvPicPr preferRelativeResize="0"/>
          <p:nvPr/>
        </p:nvPicPr>
        <p:blipFill rotWithShape="1">
          <a:blip r:embed="rId9">
            <a:alphaModFix/>
          </a:blip>
          <a:srcRect/>
          <a:stretch/>
        </p:blipFill>
        <p:spPr>
          <a:xfrm>
            <a:off x="8186217" y="0"/>
            <a:ext cx="957783" cy="957783"/>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82"/>
          <p:cNvSpPr txBox="1">
            <a:spLocks noGrp="1"/>
          </p:cNvSpPr>
          <p:nvPr>
            <p:ph type="body" idx="1"/>
          </p:nvPr>
        </p:nvSpPr>
        <p:spPr>
          <a:xfrm>
            <a:off x="239608" y="852654"/>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1200">
                <a:solidFill>
                  <a:schemeClr val="dk1"/>
                </a:solidFill>
                <a:latin typeface="Calibri"/>
                <a:ea typeface="Calibri"/>
                <a:cs typeface="Calibri"/>
                <a:sym typeface="Calibri"/>
              </a:rPr>
              <a:t>Personify, </a:t>
            </a:r>
            <a:r>
              <a:rPr lang="en-US" sz="1200" i="0">
                <a:solidFill>
                  <a:schemeClr val="dk1"/>
                </a:solidFill>
                <a:latin typeface="Calibri"/>
                <a:ea typeface="Calibri"/>
                <a:cs typeface="Calibri"/>
                <a:sym typeface="Calibri"/>
              </a:rPr>
              <a:t>17 Other Powerful Sports Management Software Solutions for Teams and Leagues: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https://www.wildapricot.com/blog/sports-management-software#17-other-powerful-sports-management-software-solutions-for-teams-and-leagues</a:t>
            </a:r>
            <a:endParaRPr sz="120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r>
              <a:rPr lang="en-US" sz="1200">
                <a:solidFill>
                  <a:schemeClr val="dk1"/>
                </a:solidFill>
                <a:latin typeface="Calibri"/>
                <a:ea typeface="Calibri"/>
                <a:cs typeface="Calibri"/>
                <a:sym typeface="Calibri"/>
              </a:rPr>
              <a:t>Popup Smart, </a:t>
            </a:r>
            <a:r>
              <a:rPr lang="en-US" sz="1200" i="0">
                <a:solidFill>
                  <a:schemeClr val="dk1"/>
                </a:solidFill>
                <a:latin typeface="Calibri"/>
                <a:ea typeface="Calibri"/>
                <a:cs typeface="Calibri"/>
                <a:sym typeface="Calibri"/>
              </a:rPr>
              <a:t>21 Best Content Creation Tools Marketers Will Fall in Love With: </a:t>
            </a:r>
            <a:r>
              <a:rPr lang="en-US" sz="1200" i="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https://popupsmart.com/blog/content-creation-tools</a:t>
            </a:r>
            <a:endParaRPr sz="120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r>
              <a:rPr lang="en-US" sz="1200">
                <a:solidFill>
                  <a:schemeClr val="dk1"/>
                </a:solidFill>
                <a:latin typeface="Calibri"/>
                <a:ea typeface="Calibri"/>
                <a:cs typeface="Calibri"/>
                <a:sym typeface="Calibri"/>
              </a:rPr>
              <a:t>Salesforce, </a:t>
            </a:r>
            <a:r>
              <a:rPr lang="en-US" sz="1200" i="0">
                <a:solidFill>
                  <a:schemeClr val="dk1"/>
                </a:solidFill>
                <a:latin typeface="Calibri"/>
                <a:ea typeface="Calibri"/>
                <a:cs typeface="Calibri"/>
                <a:sym typeface="Calibri"/>
              </a:rPr>
              <a:t>Why Digital Skills Are the Foundation of Our Future Workforce</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https://www.salesforce.com/news/stories/what-are-digital-skills/</a:t>
            </a:r>
            <a:endParaRPr sz="120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r>
              <a:rPr lang="en-US" sz="1200">
                <a:solidFill>
                  <a:schemeClr val="dk1"/>
                </a:solidFill>
                <a:latin typeface="Calibri"/>
                <a:ea typeface="Calibri"/>
                <a:cs typeface="Calibri"/>
                <a:sym typeface="Calibri"/>
              </a:rPr>
              <a:t>Skills you need, </a:t>
            </a:r>
            <a:r>
              <a:rPr lang="en-US" sz="1200" i="0">
                <a:solidFill>
                  <a:schemeClr val="dk1"/>
                </a:solidFill>
                <a:latin typeface="Calibri"/>
                <a:ea typeface="Calibri"/>
                <a:cs typeface="Calibri"/>
                <a:sym typeface="Calibri"/>
              </a:rPr>
              <a:t>Top Tips for Effective Presentations: </a:t>
            </a:r>
            <a:r>
              <a:rPr lang="en-US" sz="1200" i="0" u="sng" strike="noStrik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https://www.skillsyouneed.com/present/presentation-tips.html</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https://www.skillsyouneed.com/present/presentation-tips.html</a:t>
            </a:r>
            <a:endParaRPr sz="1200">
              <a:solidFill>
                <a:schemeClr val="dk1"/>
              </a:solidFill>
              <a:latin typeface="Calibri"/>
              <a:ea typeface="Calibri"/>
              <a:cs typeface="Calibri"/>
              <a:sym typeface="Calibri"/>
            </a:endParaRPr>
          </a:p>
          <a:p>
            <a:pPr marL="114300" lvl="0" indent="0" algn="just" rtl="0">
              <a:lnSpc>
                <a:spcPct val="100000"/>
              </a:lnSpc>
              <a:spcBef>
                <a:spcPts val="800"/>
              </a:spcBef>
              <a:spcAft>
                <a:spcPts val="800"/>
              </a:spcAft>
              <a:buSzPts val="1800"/>
              <a:buNone/>
            </a:pPr>
            <a:r>
              <a:rPr lang="en-US" sz="1200">
                <a:solidFill>
                  <a:schemeClr val="dk1"/>
                </a:solidFill>
                <a:latin typeface="Calibri"/>
                <a:ea typeface="Calibri"/>
                <a:cs typeface="Calibri"/>
                <a:sym typeface="Calibri"/>
              </a:rPr>
              <a:t>Sprout Social, </a:t>
            </a:r>
            <a:r>
              <a:rPr lang="en-US" sz="1200" i="0">
                <a:solidFill>
                  <a:schemeClr val="dk1"/>
                </a:solidFill>
                <a:latin typeface="Calibri"/>
                <a:ea typeface="Calibri"/>
                <a:cs typeface="Calibri"/>
                <a:sym typeface="Calibri"/>
              </a:rPr>
              <a:t>Social media marketing tips for every platform: </a:t>
            </a:r>
            <a:r>
              <a:rPr lang="en-US" sz="12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https://sproutsocial.com/insights/social-media-tips/</a:t>
            </a:r>
            <a:endParaRPr sz="1200" i="0">
              <a:solidFill>
                <a:schemeClr val="dk1"/>
              </a:solidFill>
              <a:latin typeface="Calibri"/>
              <a:ea typeface="Calibri"/>
              <a:cs typeface="Calibri"/>
              <a:sym typeface="Calibri"/>
            </a:endParaRPr>
          </a:p>
        </p:txBody>
      </p:sp>
      <p:pic>
        <p:nvPicPr>
          <p:cNvPr id="602" name="Google Shape;602;p82"/>
          <p:cNvPicPr preferRelativeResize="0"/>
          <p:nvPr/>
        </p:nvPicPr>
        <p:blipFill rotWithShape="1">
          <a:blip r:embed="rId8">
            <a:alphaModFix/>
          </a:blip>
          <a:srcRect/>
          <a:stretch/>
        </p:blipFill>
        <p:spPr>
          <a:xfrm>
            <a:off x="8186217" y="0"/>
            <a:ext cx="957783" cy="9577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a:t>Topic 1: The importance of digital skills</a:t>
            </a:r>
            <a:br>
              <a:rPr lang="en-US" sz="2400"/>
            </a:br>
            <a:endParaRPr sz="2400"/>
          </a:p>
        </p:txBody>
      </p:sp>
      <p:sp>
        <p:nvSpPr>
          <p:cNvPr id="110" name="Google Shape;110;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i="0">
                <a:solidFill>
                  <a:srgbClr val="FF6600"/>
                </a:solidFill>
                <a:latin typeface="Calibri"/>
                <a:ea typeface="Calibri"/>
                <a:cs typeface="Calibri"/>
                <a:sym typeface="Calibri"/>
              </a:rPr>
              <a:t>What are digital skills?</a:t>
            </a:r>
            <a:endParaRPr/>
          </a:p>
          <a:p>
            <a:pPr marL="114300" lvl="0" indent="0" algn="just" rtl="0">
              <a:lnSpc>
                <a:spcPct val="100000"/>
              </a:lnSpc>
              <a:spcBef>
                <a:spcPts val="0"/>
              </a:spcBef>
              <a:spcAft>
                <a:spcPts val="0"/>
              </a:spcAft>
              <a:buSzPts val="1800"/>
              <a:buNone/>
            </a:pPr>
            <a:r>
              <a:rPr lang="en-US" sz="2000" b="0" i="0">
                <a:solidFill>
                  <a:schemeClr val="dk1"/>
                </a:solidFill>
                <a:latin typeface="Calibri"/>
                <a:ea typeface="Calibri"/>
                <a:cs typeface="Calibri"/>
                <a:sym typeface="Calibri"/>
              </a:rPr>
              <a:t>Digital skills are defined as the skills needed to “</a:t>
            </a:r>
            <a:r>
              <a:rPr lang="en-US" sz="2000" b="0" i="1">
                <a:solidFill>
                  <a:schemeClr val="dk1"/>
                </a:solidFill>
                <a:latin typeface="Calibri"/>
                <a:ea typeface="Calibri"/>
                <a:cs typeface="Calibri"/>
                <a:sym typeface="Calibri"/>
              </a:rPr>
              <a:t>use digital devices, communication applications, and networks to access and manage information</a:t>
            </a:r>
            <a:r>
              <a:rPr lang="en-US" sz="2000" b="0" i="0">
                <a:solidFill>
                  <a:schemeClr val="dk1"/>
                </a:solidFill>
                <a:latin typeface="Calibri"/>
                <a:ea typeface="Calibri"/>
                <a:cs typeface="Calibri"/>
                <a:sym typeface="Calibri"/>
              </a:rPr>
              <a:t>,” (UNESCO, 2018) from basic online searching and emailing to specialist programming and development. At their core, these skills help people </a:t>
            </a:r>
            <a:r>
              <a:rPr lang="en-US" sz="2000" b="1" i="0">
                <a:solidFill>
                  <a:schemeClr val="dk1"/>
                </a:solidFill>
                <a:latin typeface="Calibri"/>
                <a:ea typeface="Calibri"/>
                <a:cs typeface="Calibri"/>
                <a:sym typeface="Calibri"/>
              </a:rPr>
              <a:t>communicate and collaborate, develop and share digital content, and problem solve in a work-anywhere world</a:t>
            </a:r>
            <a:r>
              <a:rPr lang="en-US" sz="2000" b="0" i="0">
                <a:solidFill>
                  <a:schemeClr val="dk1"/>
                </a:solidFill>
                <a:latin typeface="Calibri"/>
                <a:ea typeface="Calibri"/>
                <a:cs typeface="Calibri"/>
                <a:sym typeface="Calibri"/>
              </a:rPr>
              <a:t>. </a:t>
            </a:r>
            <a:endParaRPr/>
          </a:p>
          <a:p>
            <a:pPr marL="114300" lvl="0" indent="0" algn="just" rtl="0">
              <a:lnSpc>
                <a:spcPct val="100000"/>
              </a:lnSpc>
              <a:spcBef>
                <a:spcPts val="0"/>
              </a:spcBef>
              <a:spcAft>
                <a:spcPts val="0"/>
              </a:spcAft>
              <a:buSzPts val="1800"/>
              <a:buNone/>
            </a:pPr>
            <a:endParaRPr sz="2000" b="0" i="0">
              <a:solidFill>
                <a:schemeClr val="dk1"/>
              </a:solidFill>
              <a:latin typeface="Calibri"/>
              <a:ea typeface="Calibri"/>
              <a:cs typeface="Calibri"/>
              <a:sym typeface="Calibri"/>
            </a:endParaRPr>
          </a:p>
        </p:txBody>
      </p:sp>
      <p:pic>
        <p:nvPicPr>
          <p:cNvPr id="111" name="Google Shape;111;p9"/>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12884</Words>
  <Application>Microsoft Office PowerPoint</Application>
  <PresentationFormat>Presentazione su schermo (16:9)</PresentationFormat>
  <Paragraphs>633</Paragraphs>
  <Slides>82</Slides>
  <Notes>82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82</vt:i4>
      </vt:variant>
    </vt:vector>
  </HeadingPairs>
  <TitlesOfParts>
    <vt:vector size="89" baseType="lpstr">
      <vt:lpstr>Noto Sans Symbols</vt:lpstr>
      <vt:lpstr>Proxima Nova</vt:lpstr>
      <vt:lpstr>Arial</vt:lpstr>
      <vt:lpstr>NTR</vt:lpstr>
      <vt:lpstr>Calibri</vt:lpstr>
      <vt:lpstr>Roboto</vt:lpstr>
      <vt:lpstr>Simple Light</vt:lpstr>
      <vt:lpstr>    Module N 3 Digital Skills for Marketing Managers</vt:lpstr>
      <vt:lpstr>Presentazione standard di PowerPoint</vt:lpstr>
      <vt:lpstr>Presentazione standard di PowerPoint</vt:lpstr>
      <vt:lpstr>Presentazione standard di PowerPoint</vt:lpstr>
      <vt:lpstr>Presentazione standard di PowerPoint</vt:lpstr>
      <vt:lpstr>Module 3: Learning Outcomes</vt:lpstr>
      <vt:lpstr>Introductory video </vt:lpstr>
      <vt:lpstr>Unit 1: BASIC DIGITAL SKILLS IN SPORT </vt:lpstr>
      <vt:lpstr>Topic 1: The importance of digital skills </vt:lpstr>
      <vt:lpstr>Presentazione standard di PowerPoint</vt:lpstr>
      <vt:lpstr>Presentazione standard di PowerPoint</vt:lpstr>
      <vt:lpstr>Presentazione standard di PowerPoint</vt:lpstr>
      <vt:lpstr>Presentazione standard di PowerPoint</vt:lpstr>
      <vt:lpstr>Presentazione standard di PowerPoint</vt:lpstr>
      <vt:lpstr>Topic 2: Digital and marketing skills  </vt:lpstr>
      <vt:lpstr>Presentazione standard di PowerPoint</vt:lpstr>
      <vt:lpstr>Topic 3: Digital and marketing skills in sport field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Topic 4: Video  </vt:lpstr>
      <vt:lpstr>Learning Activity 1: Sport Marketing Strategies  </vt:lpstr>
      <vt:lpstr>Unit 2: TOOLS FOR PRESENTATIONS </vt:lpstr>
      <vt:lpstr>Topic 1: General overview </vt:lpstr>
      <vt:lpstr>Topic 2: Essential and easy to use presentation tools  </vt:lpstr>
      <vt:lpstr>Presentazione standard di PowerPoint</vt:lpstr>
      <vt:lpstr>Presentazione standard di PowerPoint</vt:lpstr>
      <vt:lpstr>Presentazione standard di PowerPoint</vt:lpstr>
      <vt:lpstr>Presentazione standard di PowerPoint</vt:lpstr>
      <vt:lpstr>Presentazione standard di PowerPoint</vt:lpstr>
      <vt:lpstr>Topic 3: Tips for presentations   </vt:lpstr>
      <vt:lpstr>Presentazione standard di PowerPoint</vt:lpstr>
      <vt:lpstr>Presentazione standard di PowerPoint</vt:lpstr>
      <vt:lpstr>Presentazione standard di PowerPoint</vt:lpstr>
      <vt:lpstr>Presentazione standard di PowerPoint</vt:lpstr>
      <vt:lpstr>Topic 4: Video  </vt:lpstr>
      <vt:lpstr>Learning Activity 2: Team/sport club presentation  </vt:lpstr>
      <vt:lpstr>Unit 3: SOCIAL MEDIA </vt:lpstr>
      <vt:lpstr>Topic 1: General overview </vt:lpstr>
      <vt:lpstr>Presentazione standard di PowerPoint</vt:lpstr>
      <vt:lpstr>Presentazione standard di PowerPoint</vt:lpstr>
      <vt:lpstr>Presentazione standard di PowerPoint</vt:lpstr>
      <vt:lpstr>Topic 2: Social media marketing and sport  </vt:lpstr>
      <vt:lpstr>Presentazione standard di PowerPoint</vt:lpstr>
      <vt:lpstr>Topic 3: Social media marketing tips for your sport club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Learning Activity 3: Social media content  </vt:lpstr>
      <vt:lpstr>Unit 4: ONLINE SOFTWARE RESOUCES </vt:lpstr>
      <vt:lpstr>Topic 1: General overview </vt:lpstr>
      <vt:lpstr>Presentazione standard di PowerPoint</vt:lpstr>
      <vt:lpstr>Presentazione standard di PowerPoint</vt:lpstr>
      <vt:lpstr>Presentazione standard di PowerPoint</vt:lpstr>
      <vt:lpstr>Presentazione standard di PowerPoint</vt:lpstr>
      <vt:lpstr>Topic 2: Online software recourses for sport </vt:lpstr>
      <vt:lpstr>Presentazione standard di PowerPoint</vt:lpstr>
      <vt:lpstr>Presentazione standard di PowerPoint</vt:lpstr>
      <vt:lpstr>Learning Activity 4: Online software resouces  </vt:lpstr>
      <vt:lpstr>EVALUATION</vt:lpstr>
      <vt:lpstr>Question 1 </vt:lpstr>
      <vt:lpstr>Question 2 </vt:lpstr>
      <vt:lpstr>Question 3 </vt:lpstr>
      <vt:lpstr>Question 4 </vt:lpstr>
      <vt:lpstr>Question 5 </vt:lpstr>
      <vt:lpstr>Question 6 </vt:lpstr>
      <vt:lpstr>Question 7 </vt:lpstr>
      <vt:lpstr>Question 8 </vt:lpstr>
      <vt:lpstr>Summary</vt:lpstr>
      <vt:lpstr>Presentazione standard di PowerPoint</vt:lpstr>
      <vt:lpstr>References </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Module N 1 Digital Skills for Marketing Managers</dc:title>
  <dc:creator>Panayiota Constanti</dc:creator>
  <cp:lastModifiedBy>Samanta Sedda</cp:lastModifiedBy>
  <cp:revision>2</cp:revision>
  <dcterms:modified xsi:type="dcterms:W3CDTF">2022-06-22T16:12:00Z</dcterms:modified>
</cp:coreProperties>
</file>