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40" r:id="rId42"/>
    <p:sldId id="296" r:id="rId43"/>
    <p:sldId id="297"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42" r:id="rId57"/>
    <p:sldId id="343" r:id="rId58"/>
    <p:sldId id="344" r:id="rId59"/>
    <p:sldId id="345" r:id="rId60"/>
    <p:sldId id="312" r:id="rId61"/>
    <p:sldId id="313" r:id="rId62"/>
    <p:sldId id="314" r:id="rId63"/>
    <p:sldId id="315" r:id="rId64"/>
    <p:sldId id="316"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Lst>
  <p:sldSz cx="9144000" cy="5143500" type="screen16x9"/>
  <p:notesSz cx="6858000" cy="9144000"/>
  <p:embeddedFontLst>
    <p:embeddedFont>
      <p:font typeface="Calibri" panose="020F0502020204030204" pitchFamily="34" charset="0"/>
      <p:regular r:id="rId89"/>
      <p:bold r:id="rId90"/>
      <p:italic r:id="rId91"/>
      <p:boldItalic r:id="rId92"/>
    </p:embeddedFont>
    <p:embeddedFont>
      <p:font typeface="Karla" pitchFamily="2" charset="0"/>
      <p:regular r:id="rId93"/>
      <p:bold r:id="rId94"/>
      <p:italic r:id="rId95"/>
      <p:boldItalic r:id="rId96"/>
    </p:embeddedFont>
    <p:embeddedFont>
      <p:font typeface="Proxima Nova" panose="020B0604020202020204" charset="0"/>
      <p:regular r:id="rId97"/>
      <p:bold r:id="rId98"/>
      <p:italic r:id="rId99"/>
      <p:boldItalic r:id="rId100"/>
    </p:embeddedFont>
    <p:embeddedFont>
      <p:font typeface="Roboto" panose="02000000000000000000" pitchFamily="2"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5" roundtripDataSignature="AMtx7mg0Uar3XxRrt1OMufTmY93X0gXR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CA8717-1395-4921-9DA7-61AF9C29E762}">
  <a:tblStyle styleId="{FCCA8717-1395-4921-9DA7-61AF9C29E76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5.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2.fntdata"/><Relationship Id="rId105"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574508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One PPT should be used for each Module. </a:t>
            </a:r>
            <a:endParaRPr/>
          </a:p>
        </p:txBody>
      </p:sp>
    </p:spTree>
    <p:extLst>
      <p:ext uri="{BB962C8B-B14F-4D97-AF65-F5344CB8AC3E}">
        <p14:creationId xmlns:p14="http://schemas.microsoft.com/office/powerpoint/2010/main" val="1129825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75189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66904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30108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17803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77240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4162750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715415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41a1d094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1241a1d094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67523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41a1d094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1241a1d094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427392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30724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You have to define the title for the Module, its Units and each Unit’s topics. You can add rows if you have more than six topics (try to not have more than 8 topics per unit) and you can add slides and copy the table to add more Units and Topics (e.g. next slide).</a:t>
            </a:r>
            <a:endParaRPr/>
          </a:p>
        </p:txBody>
      </p:sp>
    </p:spTree>
    <p:extLst>
      <p:ext uri="{BB962C8B-B14F-4D97-AF65-F5344CB8AC3E}">
        <p14:creationId xmlns:p14="http://schemas.microsoft.com/office/powerpoint/2010/main" val="2314536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41a1d094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1241a1d094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37118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41a1d094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241a1d094d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4099965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41987f7a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241987f7a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56882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41987f7a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1241987f7a4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93149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41a1d094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241a1d094d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70429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u="sng"/>
          </a:p>
        </p:txBody>
      </p:sp>
    </p:spTree>
    <p:extLst>
      <p:ext uri="{BB962C8B-B14F-4D97-AF65-F5344CB8AC3E}">
        <p14:creationId xmlns:p14="http://schemas.microsoft.com/office/powerpoint/2010/main" val="153206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41987f7a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1241987f7a4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96869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41987f7a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1241987f7a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03088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41a1d094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1241a1d094d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26037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7059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3604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41987f7a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241987f7a4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4260411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067064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241987f7a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241987f7a4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183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extLst>
      <p:ext uri="{BB962C8B-B14F-4D97-AF65-F5344CB8AC3E}">
        <p14:creationId xmlns:p14="http://schemas.microsoft.com/office/powerpoint/2010/main" val="232112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41987f7a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241987f7a4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91581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637009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41987f7a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1241987f7a4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200283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241987f7a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1241987f7a4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683681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412220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241987f7a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1241987f7a4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36453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4389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41987f7a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1241987f7a4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713011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41987f7a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1241987f7a4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703445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715460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41987f7a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1241987f7a4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385143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241987f7a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1241987f7a4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501923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241987f7a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1241987f7a4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848197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41987f7a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g1241987f7a4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617440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5001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extLst>
      <p:ext uri="{BB962C8B-B14F-4D97-AF65-F5344CB8AC3E}">
        <p14:creationId xmlns:p14="http://schemas.microsoft.com/office/powerpoint/2010/main" val="1664026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84325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4726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94110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454848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0" name="Google Shape;390;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8152759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791613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578248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6477420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6716924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1654557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467738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38277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7665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87685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extLst>
      <p:ext uri="{BB962C8B-B14F-4D97-AF65-F5344CB8AC3E}">
        <p14:creationId xmlns:p14="http://schemas.microsoft.com/office/powerpoint/2010/main" val="6928240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42575668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90218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8189795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7873466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9135092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875786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25834407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371723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u="sng"/>
          </a:p>
        </p:txBody>
      </p:sp>
    </p:spTree>
    <p:extLst>
      <p:ext uri="{BB962C8B-B14F-4D97-AF65-F5344CB8AC3E}">
        <p14:creationId xmlns:p14="http://schemas.microsoft.com/office/powerpoint/2010/main" val="2913196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42144790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0875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a:t>
            </a:r>
            <a:endParaRPr/>
          </a:p>
        </p:txBody>
      </p:sp>
    </p:spTree>
    <p:extLst>
      <p:ext uri="{BB962C8B-B14F-4D97-AF65-F5344CB8AC3E}">
        <p14:creationId xmlns:p14="http://schemas.microsoft.com/office/powerpoint/2010/main" val="25493644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a:t>
            </a:r>
            <a:endParaRPr/>
          </a:p>
        </p:txBody>
      </p:sp>
    </p:spTree>
    <p:extLst>
      <p:ext uri="{BB962C8B-B14F-4D97-AF65-F5344CB8AC3E}">
        <p14:creationId xmlns:p14="http://schemas.microsoft.com/office/powerpoint/2010/main" val="23165360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You can add as many answers as you want but define the one that it is correct.</a:t>
            </a:r>
            <a:endParaRPr/>
          </a:p>
        </p:txBody>
      </p:sp>
    </p:spTree>
    <p:extLst>
      <p:ext uri="{BB962C8B-B14F-4D97-AF65-F5344CB8AC3E}">
        <p14:creationId xmlns:p14="http://schemas.microsoft.com/office/powerpoint/2010/main" val="16938208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Define the question. You can add as many answers as you want.</a:t>
            </a:r>
            <a:endParaRPr/>
          </a:p>
        </p:txBody>
      </p:sp>
    </p:spTree>
    <p:extLst>
      <p:ext uri="{BB962C8B-B14F-4D97-AF65-F5344CB8AC3E}">
        <p14:creationId xmlns:p14="http://schemas.microsoft.com/office/powerpoint/2010/main" val="24071056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A text box will appear to the user and he/she must answer the question. If his/her answer matches one of the possible answers, then the question is correct.</a:t>
            </a:r>
            <a:endParaRPr/>
          </a:p>
        </p:txBody>
      </p:sp>
    </p:spTree>
    <p:extLst>
      <p:ext uri="{BB962C8B-B14F-4D97-AF65-F5344CB8AC3E}">
        <p14:creationId xmlns:p14="http://schemas.microsoft.com/office/powerpoint/2010/main" val="36586560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Give the answer with the right order.</a:t>
            </a:r>
            <a:endParaRPr/>
          </a:p>
        </p:txBody>
      </p:sp>
    </p:spTree>
    <p:extLst>
      <p:ext uri="{BB962C8B-B14F-4D97-AF65-F5344CB8AC3E}">
        <p14:creationId xmlns:p14="http://schemas.microsoft.com/office/powerpoint/2010/main" val="39984658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Create a table with two columns and fill them with pairs. The first cell in the first column must match the first cell in the second column. The system will then shuffle the options when presenting them. </a:t>
            </a:r>
            <a:endParaRPr/>
          </a:p>
        </p:txBody>
      </p:sp>
    </p:spTree>
    <p:extLst>
      <p:ext uri="{BB962C8B-B14F-4D97-AF65-F5344CB8AC3E}">
        <p14:creationId xmlns:p14="http://schemas.microsoft.com/office/powerpoint/2010/main" val="1587867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question and write a text for the answer. Use {} for the </a:t>
            </a:r>
            <a:r>
              <a:rPr lang="en-US">
                <a:solidFill>
                  <a:schemeClr val="dk1"/>
                </a:solidFill>
              </a:rPr>
              <a:t>missing </a:t>
            </a:r>
            <a:r>
              <a:rPr lang="en-US"/>
              <a:t>words. If you want a blank to have more than one possible answers, use the next structure: {[answer1][answer2]}.</a:t>
            </a:r>
            <a:endParaRPr/>
          </a:p>
          <a:p>
            <a:pPr marL="0" lvl="0" indent="0" algn="l" rtl="0">
              <a:lnSpc>
                <a:spcPct val="100000"/>
              </a:lnSpc>
              <a:spcBef>
                <a:spcPts val="0"/>
              </a:spcBef>
              <a:spcAft>
                <a:spcPts val="0"/>
              </a:spcAft>
              <a:buSzPts val="1100"/>
              <a:buNone/>
            </a:pPr>
            <a:r>
              <a:rPr lang="en-US"/>
              <a:t>The user will not see the words that are missing. If you want them to appear (ie to give them a list of the possible words) write a note.</a:t>
            </a:r>
            <a:endParaRPr/>
          </a:p>
        </p:txBody>
      </p:sp>
    </p:spTree>
    <p:extLst>
      <p:ext uri="{BB962C8B-B14F-4D97-AF65-F5344CB8AC3E}">
        <p14:creationId xmlns:p14="http://schemas.microsoft.com/office/powerpoint/2010/main" val="28195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title for the unit and use this slide for each new unit.</a:t>
            </a:r>
            <a:endParaRPr/>
          </a:p>
        </p:txBody>
      </p:sp>
    </p:spTree>
    <p:extLst>
      <p:ext uri="{BB962C8B-B14F-4D97-AF65-F5344CB8AC3E}">
        <p14:creationId xmlns:p14="http://schemas.microsoft.com/office/powerpoint/2010/main" val="29608988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3999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An evaluation can also be an option by setting some close ended questions. </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u="sng"/>
              <a:t>To be further discussed and agreed upon during our next meeting.</a:t>
            </a:r>
            <a:endParaRPr u="sng"/>
          </a:p>
        </p:txBody>
      </p:sp>
    </p:spTree>
    <p:extLst>
      <p:ext uri="{BB962C8B-B14F-4D97-AF65-F5344CB8AC3E}">
        <p14:creationId xmlns:p14="http://schemas.microsoft.com/office/powerpoint/2010/main" val="24852361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An evaluation can also be an option by setting some close ended questions. </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u="sng"/>
              <a:t>To be further discussed and agreed upon during our next meeting.</a:t>
            </a:r>
            <a:endParaRPr u="sng"/>
          </a:p>
        </p:txBody>
      </p:sp>
    </p:spTree>
    <p:extLst>
      <p:ext uri="{BB962C8B-B14F-4D97-AF65-F5344CB8AC3E}">
        <p14:creationId xmlns:p14="http://schemas.microsoft.com/office/powerpoint/2010/main" val="29655504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An evaluation can also be an option by setting some close ended questions. </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US" u="sng"/>
              <a:t>To be further discussed and agreed upon during our next meeting.</a:t>
            </a:r>
            <a:endParaRPr u="sng"/>
          </a:p>
        </p:txBody>
      </p:sp>
    </p:spTree>
    <p:extLst>
      <p:ext uri="{BB962C8B-B14F-4D97-AF65-F5344CB8AC3E}">
        <p14:creationId xmlns:p14="http://schemas.microsoft.com/office/powerpoint/2010/main" val="17715059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For referencing and other editorial-related aspects of the research please apply only the APA Citation Style Guide. This is both to safeguard the scientific quality of the overall research of the project as well as to ensure that there is a stylistic uniformity amongst the reports submitted by partners.</a:t>
            </a:r>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06246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For referencing and other editorial-related aspects of the research please apply only the APA Citation Style Guide. This is both to safeguard the scientific quality of the overall research of the project as well as to ensure that there is a stylistic uniformity amongst the reports submitted by partners.</a:t>
            </a:r>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73353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For referencing and other editorial-related aspects of the research please apply only the APA Citation Style Guide. This is both to safeguard the scientific quality of the overall research of the project as well as to ensure that there is a stylistic uniformity amongst the reports submitted by partners.</a:t>
            </a:r>
            <a:endParaRPr/>
          </a:p>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273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Define the topic’s title and the content for it. You can use more than one slides to add the content for a topic (e.g. next slide)</a:t>
            </a:r>
            <a:endParaRPr/>
          </a:p>
          <a:p>
            <a:pPr marL="0" lvl="0" indent="0" algn="l" rtl="0">
              <a:lnSpc>
                <a:spcPct val="100000"/>
              </a:lnSpc>
              <a:spcBef>
                <a:spcPts val="0"/>
              </a:spcBef>
              <a:spcAft>
                <a:spcPts val="0"/>
              </a:spcAft>
              <a:buSzPts val="1100"/>
              <a:buNone/>
            </a:pPr>
            <a:r>
              <a:rPr lang="en-US"/>
              <a:t>The content can include text, images, audio files, video files, quotes, external links, files (e.g. additional reading, resources). If you have any other types in mind, please consult us to ensure that the e-learning platform can support them. </a:t>
            </a:r>
            <a:endParaRPr/>
          </a:p>
          <a:p>
            <a:pPr marL="0" lvl="0" indent="0" algn="l" rtl="0">
              <a:lnSpc>
                <a:spcPct val="100000"/>
              </a:lnSpc>
              <a:spcBef>
                <a:spcPts val="0"/>
              </a:spcBef>
              <a:spcAft>
                <a:spcPts val="0"/>
              </a:spcAft>
              <a:buSzPts val="1100"/>
              <a:buNone/>
            </a:pPr>
            <a:r>
              <a:rPr lang="en-US"/>
              <a:t>Please ensure that all material used is copyright free and that there is no plagiarism in the material provided. All partners are responsible for the material they deliver to not bridge any copyright laws. </a:t>
            </a:r>
            <a:endParaRPr/>
          </a:p>
        </p:txBody>
      </p:sp>
    </p:spTree>
    <p:extLst>
      <p:ext uri="{BB962C8B-B14F-4D97-AF65-F5344CB8AC3E}">
        <p14:creationId xmlns:p14="http://schemas.microsoft.com/office/powerpoint/2010/main" val="105368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8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8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9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9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8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8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8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8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9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mlr18jqXv4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terclass.com/articles/how-to-fund-your-small-busines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asvis.it/goal9/home/425-4119/la-banca-ditalia-adotta-criteri-di-sostenibilita-per-i-propri-investimenti" TargetMode="Externa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bit.ly/3KFhFrO" TargetMode="External"/><Relationship Id="rId4" Type="http://schemas.openxmlformats.org/officeDocument/2006/relationships/hyperlink" Target="https://www.youtube.com/watch?v=91ZZouPCSG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s://bit.ly/3E4PiRD" TargetMode="External"/><Relationship Id="rId4" Type="http://schemas.openxmlformats.org/officeDocument/2006/relationships/hyperlink" Target="https://www.youtube.com/watch?v=nF0gZugFAb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hockey.ie/" TargetMode="External"/><Relationship Id="rId5" Type="http://schemas.openxmlformats.org/officeDocument/2006/relationships/hyperlink" Target="https://fb.watch/coYoHx5f0x/" TargetMode="External"/><Relationship Id="rId4" Type="http://schemas.openxmlformats.org/officeDocument/2006/relationships/hyperlink" Target="https://www.pledgesports.org/projects/obsesse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retio.co/"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kickstarter.com/projects/retio/retio-the-moment-never-ends?lang=it" TargetMode="External"/><Relationship Id="rId4" Type="http://schemas.openxmlformats.org/officeDocument/2006/relationships/hyperlink" Target="https://www.youtube.com/watch?v=9AICXRl4u54"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open.luiss.it/2020/02/19/il-ruolo-dellinformazione-nella-misurazione-dei-rischi-finanziari-un-approccio-quantitativo/" TargetMode="External"/><Relationship Id="rId4" Type="http://schemas.openxmlformats.org/officeDocument/2006/relationships/image" Target="../media/image24.jpg"/></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descr="Cicli con persone con riempimento a tinta unita"/>
          <p:cNvPicPr preferRelativeResize="0"/>
          <p:nvPr/>
        </p:nvPicPr>
        <p:blipFill rotWithShape="1">
          <a:blip r:embed="rId3">
            <a:alphaModFix/>
          </a:blip>
          <a:srcRect/>
          <a:stretch/>
        </p:blipFill>
        <p:spPr>
          <a:xfrm rot="773207">
            <a:off x="6595862" y="2476228"/>
            <a:ext cx="1479884" cy="1479884"/>
          </a:xfrm>
          <a:prstGeom prst="rect">
            <a:avLst/>
          </a:prstGeom>
          <a:noFill/>
          <a:ln>
            <a:noFill/>
          </a:ln>
        </p:spPr>
      </p:pic>
      <p:sp>
        <p:nvSpPr>
          <p:cNvPr id="55" name="Google Shape;55;p1"/>
          <p:cNvSpPr txBox="1">
            <a:spLocks noGrp="1"/>
          </p:cNvSpPr>
          <p:nvPr>
            <p:ph type="ctrTitle"/>
          </p:nvPr>
        </p:nvSpPr>
        <p:spPr>
          <a:xfrm>
            <a:off x="311700" y="847266"/>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br>
              <a:rPr lang="en-US" sz="2000" b="1" i="1" dirty="0">
                <a:solidFill>
                  <a:srgbClr val="FF0000"/>
                </a:solidFill>
                <a:latin typeface="Calibri"/>
                <a:ea typeface="Calibri"/>
                <a:cs typeface="Calibri"/>
                <a:sym typeface="Calibri"/>
              </a:rPr>
            </a:br>
            <a:br>
              <a:rPr lang="en-US" sz="2000" b="1" i="1" dirty="0">
                <a:solidFill>
                  <a:srgbClr val="FF0000"/>
                </a:solidFill>
                <a:latin typeface="Calibri"/>
                <a:ea typeface="Calibri"/>
                <a:cs typeface="Calibri"/>
                <a:sym typeface="Calibri"/>
              </a:rPr>
            </a:br>
            <a:br>
              <a:rPr lang="en-US" sz="2000" b="1" i="1" dirty="0">
                <a:solidFill>
                  <a:srgbClr val="FF0000"/>
                </a:solidFill>
                <a:latin typeface="Calibri"/>
                <a:ea typeface="Calibri"/>
                <a:cs typeface="Calibri"/>
                <a:sym typeface="Calibri"/>
              </a:rPr>
            </a:br>
            <a:br>
              <a:rPr lang="en-US" sz="4000" b="1" i="1" dirty="0">
                <a:solidFill>
                  <a:srgbClr val="FF0000"/>
                </a:solidFill>
                <a:latin typeface="Arial"/>
                <a:ea typeface="Arial"/>
                <a:cs typeface="Arial"/>
                <a:sym typeface="Arial"/>
              </a:rPr>
            </a:br>
            <a:r>
              <a:rPr lang="en-US" sz="4000" b="1" dirty="0">
                <a:solidFill>
                  <a:srgbClr val="FF6600"/>
                </a:solidFill>
                <a:latin typeface="Arial"/>
                <a:ea typeface="Arial"/>
                <a:cs typeface="Arial"/>
                <a:sym typeface="Arial"/>
              </a:rPr>
              <a:t>Module N 5</a:t>
            </a:r>
            <a:br>
              <a:rPr lang="en-US" sz="4000" b="1" dirty="0">
                <a:solidFill>
                  <a:srgbClr val="FF6600"/>
                </a:solidFill>
                <a:latin typeface="Arial"/>
                <a:ea typeface="Arial"/>
                <a:cs typeface="Arial"/>
                <a:sym typeface="Arial"/>
              </a:rPr>
            </a:br>
            <a:r>
              <a:rPr lang="en-US" sz="4000" b="1" i="1" dirty="0">
                <a:solidFill>
                  <a:srgbClr val="FF6600"/>
                </a:solidFill>
                <a:latin typeface="Arial"/>
                <a:ea typeface="Arial"/>
                <a:cs typeface="Arial"/>
                <a:sym typeface="Arial"/>
              </a:rPr>
              <a:t>Crowdfunding Strategies</a:t>
            </a:r>
            <a:endParaRPr sz="4000" i="1" dirty="0">
              <a:solidFill>
                <a:srgbClr val="FF6600"/>
              </a:solidFill>
              <a:latin typeface="Arial"/>
              <a:ea typeface="Arial"/>
              <a:cs typeface="Arial"/>
              <a:sym typeface="Arial"/>
            </a:endParaRPr>
          </a:p>
        </p:txBody>
      </p:sp>
      <p:pic>
        <p:nvPicPr>
          <p:cNvPr id="56" name="Google Shape;56;p1"/>
          <p:cNvPicPr preferRelativeResize="0"/>
          <p:nvPr/>
        </p:nvPicPr>
        <p:blipFill rotWithShape="1">
          <a:blip r:embed="rId4">
            <a:alphaModFix/>
          </a:blip>
          <a:srcRect/>
          <a:stretch/>
        </p:blipFill>
        <p:spPr>
          <a:xfrm>
            <a:off x="7912137" y="59925"/>
            <a:ext cx="1231863" cy="1231863"/>
          </a:xfrm>
          <a:prstGeom prst="rect">
            <a:avLst/>
          </a:prstGeom>
          <a:noFill/>
          <a:ln>
            <a:noFill/>
          </a:ln>
        </p:spPr>
      </p:pic>
      <p:sp>
        <p:nvSpPr>
          <p:cNvPr id="57" name="Google Shape;57;p1"/>
          <p:cNvSpPr txBox="1">
            <a:spLocks noGrp="1"/>
          </p:cNvSpPr>
          <p:nvPr>
            <p:ph type="subTitle" idx="1"/>
          </p:nvPr>
        </p:nvSpPr>
        <p:spPr>
          <a:xfrm>
            <a:off x="311700" y="2920026"/>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1800">
                <a:latin typeface="Arial"/>
                <a:ea typeface="Arial"/>
                <a:cs typeface="Arial"/>
                <a:sym typeface="Arial"/>
              </a:rPr>
              <a:t>How to get financial support and to choose the right strategy</a:t>
            </a:r>
            <a:endParaRPr/>
          </a:p>
        </p:txBody>
      </p:sp>
      <p:pic>
        <p:nvPicPr>
          <p:cNvPr id="58" name="Google Shape;58;p1" descr="Salvadanaio con riempimento a tinta unita"/>
          <p:cNvPicPr preferRelativeResize="0"/>
          <p:nvPr/>
        </p:nvPicPr>
        <p:blipFill rotWithShape="1">
          <a:blip r:embed="rId5">
            <a:alphaModFix/>
          </a:blip>
          <a:srcRect/>
          <a:stretch/>
        </p:blipFill>
        <p:spPr>
          <a:xfrm>
            <a:off x="5992273" y="3468039"/>
            <a:ext cx="9144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0"/>
          <p:cNvSpPr txBox="1">
            <a:spLocks noGrp="1"/>
          </p:cNvSpPr>
          <p:nvPr>
            <p:ph type="body" idx="1"/>
          </p:nvPr>
        </p:nvSpPr>
        <p:spPr>
          <a:xfrm>
            <a:off x="3610724" y="863549"/>
            <a:ext cx="5054384"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US" sz="2000" b="1">
                <a:solidFill>
                  <a:srgbClr val="FF6600"/>
                </a:solidFill>
                <a:latin typeface="Calibri"/>
                <a:ea typeface="Calibri"/>
                <a:cs typeface="Calibri"/>
                <a:sym typeface="Calibri"/>
              </a:rPr>
              <a:t>Why to choose crowdfunding?</a:t>
            </a:r>
            <a:endParaRPr sz="2000">
              <a:latin typeface="Calibri"/>
              <a:ea typeface="Calibri"/>
              <a:cs typeface="Calibri"/>
              <a:sym typeface="Calibri"/>
            </a:endParaRPr>
          </a:p>
          <a:p>
            <a:pPr marL="114300" lvl="0" indent="0" algn="just" rtl="0">
              <a:lnSpc>
                <a:spcPct val="115000"/>
              </a:lnSpc>
              <a:spcBef>
                <a:spcPts val="0"/>
              </a:spcBef>
              <a:spcAft>
                <a:spcPts val="0"/>
              </a:spcAft>
              <a:buSzPts val="1800"/>
              <a:buNone/>
            </a:pPr>
            <a:r>
              <a:rPr lang="en-US" sz="2000" b="0" i="0" u="none" strike="noStrike">
                <a:solidFill>
                  <a:srgbClr val="000000"/>
                </a:solidFill>
                <a:latin typeface="Calibri"/>
                <a:ea typeface="Calibri"/>
                <a:cs typeface="Calibri"/>
                <a:sym typeface="Calibri"/>
              </a:rPr>
              <a:t>“</a:t>
            </a:r>
            <a:r>
              <a:rPr lang="en-US" sz="2000" b="0" i="1" u="none" strike="noStrike">
                <a:solidFill>
                  <a:srgbClr val="000000"/>
                </a:solidFill>
                <a:latin typeface="Calibri"/>
                <a:ea typeface="Calibri"/>
                <a:cs typeface="Calibri"/>
                <a:sym typeface="Calibri"/>
              </a:rPr>
              <a:t>In addition to providing an alternative source of financing, including venture capital, crowdfunding can offer other benefits to businesses. It can </a:t>
            </a:r>
            <a:r>
              <a:rPr lang="en-US" sz="2000" b="1" i="1" u="none" strike="noStrike">
                <a:solidFill>
                  <a:srgbClr val="000000"/>
                </a:solidFill>
                <a:latin typeface="Calibri"/>
                <a:ea typeface="Calibri"/>
                <a:cs typeface="Calibri"/>
                <a:sym typeface="Calibri"/>
              </a:rPr>
              <a:t>validate a business idea</a:t>
            </a:r>
            <a:r>
              <a:rPr lang="en-US" sz="2000" b="0" i="1" u="none" strike="noStrike">
                <a:solidFill>
                  <a:srgbClr val="000000"/>
                </a:solidFill>
                <a:latin typeface="Calibri"/>
                <a:ea typeface="Calibri"/>
                <a:cs typeface="Calibri"/>
                <a:sym typeface="Calibri"/>
              </a:rPr>
              <a:t>, give entrepreneurs access to a </a:t>
            </a:r>
            <a:r>
              <a:rPr lang="en-US" sz="2000" b="1" i="1" u="none" strike="noStrike">
                <a:solidFill>
                  <a:srgbClr val="000000"/>
                </a:solidFill>
                <a:latin typeface="Calibri"/>
                <a:ea typeface="Calibri"/>
                <a:cs typeface="Calibri"/>
                <a:sym typeface="Calibri"/>
              </a:rPr>
              <a:t>large number of people providing insights and information</a:t>
            </a:r>
            <a:r>
              <a:rPr lang="en-US" sz="2000" b="0" i="1" u="none" strike="noStrike">
                <a:solidFill>
                  <a:srgbClr val="000000"/>
                </a:solidFill>
                <a:latin typeface="Calibri"/>
                <a:ea typeface="Calibri"/>
                <a:cs typeface="Calibri"/>
                <a:sym typeface="Calibri"/>
              </a:rPr>
              <a:t> and be a </a:t>
            </a:r>
            <a:r>
              <a:rPr lang="en-US" sz="2000" b="1" i="1" u="none" strike="noStrike">
                <a:solidFill>
                  <a:srgbClr val="000000"/>
                </a:solidFill>
                <a:latin typeface="Calibri"/>
                <a:ea typeface="Calibri"/>
                <a:cs typeface="Calibri"/>
                <a:sym typeface="Calibri"/>
              </a:rPr>
              <a:t>marketing tool</a:t>
            </a:r>
            <a:r>
              <a:rPr lang="en-US" sz="2000" b="0" i="0" u="none" strike="noStrike">
                <a:solidFill>
                  <a:srgbClr val="000000"/>
                </a:solidFill>
                <a:latin typeface="Calibri"/>
                <a:ea typeface="Calibri"/>
                <a:cs typeface="Calibri"/>
                <a:sym typeface="Calibri"/>
              </a:rPr>
              <a:t>” (</a:t>
            </a:r>
            <a:r>
              <a:rPr lang="en-US" sz="2000" b="0" i="0">
                <a:solidFill>
                  <a:schemeClr val="dk1"/>
                </a:solidFill>
                <a:latin typeface="Calibri"/>
                <a:ea typeface="Calibri"/>
                <a:cs typeface="Calibri"/>
                <a:sym typeface="Calibri"/>
              </a:rPr>
              <a:t>European Regulation 2020/1503).</a:t>
            </a:r>
            <a:endParaRPr sz="2000">
              <a:latin typeface="Calibri"/>
              <a:ea typeface="Calibri"/>
              <a:cs typeface="Calibri"/>
              <a:sym typeface="Calibri"/>
            </a:endParaRPr>
          </a:p>
        </p:txBody>
      </p:sp>
      <p:pic>
        <p:nvPicPr>
          <p:cNvPr id="117" name="Google Shape;117;p10"/>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18" name="Google Shape;118;p10" descr="Immagine che contiene testo, persona, interni, bisca&#10;&#10;Descrizione generata automaticamente"/>
          <p:cNvPicPr preferRelativeResize="0"/>
          <p:nvPr/>
        </p:nvPicPr>
        <p:blipFill rotWithShape="1">
          <a:blip r:embed="rId4">
            <a:alphaModFix/>
          </a:blip>
          <a:srcRect/>
          <a:stretch/>
        </p:blipFill>
        <p:spPr>
          <a:xfrm>
            <a:off x="455696" y="1534026"/>
            <a:ext cx="3113171" cy="20754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1"/>
          <p:cNvSpPr txBox="1">
            <a:spLocks noGrp="1"/>
          </p:cNvSpPr>
          <p:nvPr>
            <p:ph type="body" idx="1"/>
          </p:nvPr>
        </p:nvSpPr>
        <p:spPr>
          <a:xfrm>
            <a:off x="2711436" y="863550"/>
            <a:ext cx="5712488"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US" sz="2000" b="1" dirty="0">
                <a:solidFill>
                  <a:srgbClr val="FF6600"/>
                </a:solidFill>
                <a:latin typeface="Calibri"/>
                <a:ea typeface="Calibri"/>
                <a:cs typeface="Calibri"/>
                <a:sym typeface="Calibri"/>
              </a:rPr>
              <a:t>The parts involved in crowdfunding</a:t>
            </a:r>
            <a:endParaRPr sz="2000" b="0" i="0" u="none" strike="noStrike" dirty="0">
              <a:solidFill>
                <a:srgbClr val="000000"/>
              </a:solidFill>
              <a:latin typeface="Calibri"/>
              <a:ea typeface="Calibri"/>
              <a:cs typeface="Calibri"/>
              <a:sym typeface="Calibri"/>
            </a:endParaRPr>
          </a:p>
          <a:p>
            <a:pPr marL="114300" lvl="0" indent="0" algn="just" rtl="0">
              <a:lnSpc>
                <a:spcPct val="115000"/>
              </a:lnSpc>
              <a:spcBef>
                <a:spcPts val="0"/>
              </a:spcBef>
              <a:spcAft>
                <a:spcPts val="0"/>
              </a:spcAft>
              <a:buSzPts val="1800"/>
              <a:buNone/>
            </a:pPr>
            <a:r>
              <a:rPr lang="en-US" sz="2000" b="0" i="0" u="none" strike="noStrike" dirty="0">
                <a:solidFill>
                  <a:srgbClr val="000000"/>
                </a:solidFill>
                <a:latin typeface="Calibri"/>
                <a:ea typeface="Calibri"/>
                <a:cs typeface="Calibri"/>
                <a:sym typeface="Calibri"/>
              </a:rPr>
              <a:t>The provision of crowdfunding services generally involves 3 types of actors: </a:t>
            </a:r>
            <a:endParaRPr sz="2000" dirty="0">
              <a:latin typeface="Calibri"/>
              <a:ea typeface="Calibri"/>
              <a:cs typeface="Calibri"/>
              <a:sym typeface="Calibri"/>
            </a:endParaRPr>
          </a:p>
          <a:p>
            <a:pPr marL="114300" lvl="0" indent="0" algn="just" rtl="0">
              <a:lnSpc>
                <a:spcPct val="115000"/>
              </a:lnSpc>
              <a:spcBef>
                <a:spcPts val="0"/>
              </a:spcBef>
              <a:spcAft>
                <a:spcPts val="0"/>
              </a:spcAft>
              <a:buSzPts val="1800"/>
              <a:buNone/>
            </a:pPr>
            <a:r>
              <a:rPr lang="en-US" sz="2000" b="0" i="0" u="none" strike="noStrike" dirty="0">
                <a:solidFill>
                  <a:srgbClr val="000000"/>
                </a:solidFill>
                <a:latin typeface="Calibri"/>
                <a:ea typeface="Calibri"/>
                <a:cs typeface="Calibri"/>
                <a:sym typeface="Calibri"/>
              </a:rPr>
              <a:t>1) the </a:t>
            </a:r>
            <a:r>
              <a:rPr lang="en-US" sz="2000" b="1" i="0" u="none" strike="noStrike" dirty="0">
                <a:solidFill>
                  <a:srgbClr val="000000"/>
                </a:solidFill>
                <a:latin typeface="Calibri"/>
                <a:ea typeface="Calibri"/>
                <a:cs typeface="Calibri"/>
                <a:sym typeface="Calibri"/>
              </a:rPr>
              <a:t>project owner </a:t>
            </a:r>
            <a:r>
              <a:rPr lang="en-US" sz="2000" b="0" i="0" u="none" strike="noStrike" dirty="0">
                <a:solidFill>
                  <a:srgbClr val="000000"/>
                </a:solidFill>
                <a:latin typeface="Calibri"/>
                <a:ea typeface="Calibri"/>
                <a:cs typeface="Calibri"/>
                <a:sym typeface="Calibri"/>
              </a:rPr>
              <a:t>that proposes the project to be funded;</a:t>
            </a:r>
            <a:endParaRPr sz="2000" dirty="0">
              <a:latin typeface="Calibri"/>
              <a:ea typeface="Calibri"/>
              <a:cs typeface="Calibri"/>
              <a:sym typeface="Calibri"/>
            </a:endParaRPr>
          </a:p>
          <a:p>
            <a:pPr marL="114300" lvl="0" indent="0" algn="just" rtl="0">
              <a:lnSpc>
                <a:spcPct val="115000"/>
              </a:lnSpc>
              <a:spcBef>
                <a:spcPts val="0"/>
              </a:spcBef>
              <a:spcAft>
                <a:spcPts val="0"/>
              </a:spcAft>
              <a:buSzPts val="1800"/>
              <a:buNone/>
            </a:pPr>
            <a:r>
              <a:rPr lang="en-US" sz="2000" i="0" u="none" strike="noStrike" dirty="0">
                <a:solidFill>
                  <a:srgbClr val="000000"/>
                </a:solidFill>
                <a:latin typeface="Calibri"/>
                <a:ea typeface="Calibri"/>
                <a:cs typeface="Calibri"/>
                <a:sym typeface="Calibri"/>
              </a:rPr>
              <a:t>2) </a:t>
            </a:r>
            <a:r>
              <a:rPr lang="en-US" sz="2000" b="1" i="0" u="none" strike="noStrike" dirty="0">
                <a:solidFill>
                  <a:srgbClr val="000000"/>
                </a:solidFill>
                <a:latin typeface="Calibri"/>
                <a:ea typeface="Calibri"/>
                <a:cs typeface="Calibri"/>
                <a:sym typeface="Calibri"/>
              </a:rPr>
              <a:t>investors</a:t>
            </a:r>
            <a:r>
              <a:rPr lang="en-US" sz="2000" b="0" i="0" u="none" strike="noStrike" dirty="0">
                <a:solidFill>
                  <a:srgbClr val="000000"/>
                </a:solidFill>
                <a:latin typeface="Calibri"/>
                <a:ea typeface="Calibri"/>
                <a:cs typeface="Calibri"/>
                <a:sym typeface="Calibri"/>
              </a:rPr>
              <a:t> who fund the proposed project;</a:t>
            </a:r>
            <a:endParaRPr sz="2000" dirty="0">
              <a:latin typeface="Calibri"/>
              <a:ea typeface="Calibri"/>
              <a:cs typeface="Calibri"/>
              <a:sym typeface="Calibri"/>
            </a:endParaRPr>
          </a:p>
          <a:p>
            <a:pPr marL="114300" lvl="0" indent="0" algn="just" rtl="0">
              <a:lnSpc>
                <a:spcPct val="115000"/>
              </a:lnSpc>
              <a:spcBef>
                <a:spcPts val="0"/>
              </a:spcBef>
              <a:spcAft>
                <a:spcPts val="0"/>
              </a:spcAft>
              <a:buSzPts val="1800"/>
              <a:buNone/>
            </a:pPr>
            <a:r>
              <a:rPr lang="en-US" sz="2000" i="0" u="none" strike="noStrike" dirty="0">
                <a:solidFill>
                  <a:srgbClr val="000000"/>
                </a:solidFill>
                <a:latin typeface="Calibri"/>
                <a:ea typeface="Calibri"/>
                <a:cs typeface="Calibri"/>
                <a:sym typeface="Calibri"/>
              </a:rPr>
              <a:t>3) intermediating organization </a:t>
            </a:r>
            <a:r>
              <a:rPr lang="en-US" sz="2000" b="0" i="0" u="none" strike="noStrike" dirty="0">
                <a:solidFill>
                  <a:srgbClr val="000000"/>
                </a:solidFill>
                <a:latin typeface="Calibri"/>
                <a:ea typeface="Calibri"/>
                <a:cs typeface="Calibri"/>
                <a:sym typeface="Calibri"/>
              </a:rPr>
              <a:t>in the form of a </a:t>
            </a:r>
            <a:r>
              <a:rPr lang="en-US" sz="2000" b="1" i="0" u="none" strike="noStrike" dirty="0">
                <a:solidFill>
                  <a:srgbClr val="000000"/>
                </a:solidFill>
                <a:latin typeface="Calibri"/>
                <a:ea typeface="Calibri"/>
                <a:cs typeface="Calibri"/>
                <a:sym typeface="Calibri"/>
              </a:rPr>
              <a:t>crowdfunding service provider </a:t>
            </a:r>
            <a:r>
              <a:rPr lang="en-US" sz="2000" b="0" i="0" u="none" strike="noStrike" dirty="0">
                <a:solidFill>
                  <a:srgbClr val="000000"/>
                </a:solidFill>
                <a:latin typeface="Calibri"/>
                <a:ea typeface="Calibri"/>
                <a:cs typeface="Calibri"/>
                <a:sym typeface="Calibri"/>
              </a:rPr>
              <a:t>that brings together project owners and investors through an online platform. </a:t>
            </a:r>
            <a:endParaRPr sz="2000" dirty="0">
              <a:solidFill>
                <a:schemeClr val="dk1"/>
              </a:solidFill>
              <a:latin typeface="Calibri"/>
              <a:ea typeface="Calibri"/>
              <a:cs typeface="Calibri"/>
              <a:sym typeface="Calibri"/>
            </a:endParaRPr>
          </a:p>
        </p:txBody>
      </p:sp>
      <p:pic>
        <p:nvPicPr>
          <p:cNvPr id="124" name="Google Shape;124;p11"/>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25" name="Google Shape;125;p11" descr="Connesso con riempimento a tinta unita"/>
          <p:cNvPicPr preferRelativeResize="0"/>
          <p:nvPr/>
        </p:nvPicPr>
        <p:blipFill rotWithShape="1">
          <a:blip r:embed="rId4">
            <a:alphaModFix/>
          </a:blip>
          <a:srcRect/>
          <a:stretch/>
        </p:blipFill>
        <p:spPr>
          <a:xfrm rot="-967597">
            <a:off x="475327" y="1861903"/>
            <a:ext cx="1672212" cy="16722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body" idx="1"/>
          </p:nvPr>
        </p:nvSpPr>
        <p:spPr>
          <a:xfrm>
            <a:off x="4902506" y="478891"/>
            <a:ext cx="3929794"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i="0" dirty="0">
                <a:solidFill>
                  <a:srgbClr val="FF6600"/>
                </a:solidFill>
                <a:latin typeface="Calibri"/>
                <a:ea typeface="Calibri"/>
                <a:cs typeface="Calibri"/>
                <a:sym typeface="Calibri"/>
              </a:rPr>
              <a:t>Crowdfunding trends</a:t>
            </a:r>
            <a:endParaRPr sz="2000" dirty="0">
              <a:latin typeface="Calibri"/>
              <a:ea typeface="Calibri"/>
              <a:cs typeface="Calibri"/>
              <a:sym typeface="Calibri"/>
            </a:endParaRPr>
          </a:p>
          <a:p>
            <a:pPr marL="114300" lvl="0" indent="0" algn="just">
              <a:lnSpc>
                <a:spcPct val="100000"/>
              </a:lnSpc>
              <a:buNone/>
            </a:pPr>
            <a:r>
              <a:rPr lang="en-US" sz="2000" dirty="0">
                <a:solidFill>
                  <a:schemeClr val="dk1"/>
                </a:solidFill>
                <a:latin typeface="Calibri"/>
                <a:ea typeface="Calibri"/>
                <a:cs typeface="Calibri"/>
                <a:sym typeface="Calibri"/>
              </a:rPr>
              <a:t>In 2021, the global crowdfunding market was valued at 12.27 billion U.S. dollars and was forecast to double by 2027, growing at compound </a:t>
            </a:r>
            <a:r>
              <a:rPr lang="en-US" sz="2000" b="1" dirty="0">
                <a:solidFill>
                  <a:schemeClr val="dk1"/>
                </a:solidFill>
                <a:latin typeface="Calibri"/>
                <a:ea typeface="Calibri"/>
                <a:cs typeface="Calibri"/>
                <a:sym typeface="Calibri"/>
              </a:rPr>
              <a:t>annual growth rate of 11%</a:t>
            </a:r>
            <a:r>
              <a:rPr lang="en-US" sz="2000" dirty="0">
                <a:solidFill>
                  <a:schemeClr val="dk1"/>
                </a:solidFill>
                <a:latin typeface="Calibri"/>
                <a:ea typeface="Calibri"/>
                <a:cs typeface="Calibri"/>
                <a:sym typeface="Calibri"/>
              </a:rPr>
              <a:t> (Statista, 2020). This means that many companies, people and organizations consider it an </a:t>
            </a:r>
            <a:r>
              <a:rPr lang="en-US" sz="2000" b="1" dirty="0">
                <a:solidFill>
                  <a:schemeClr val="dk1"/>
                </a:solidFill>
                <a:latin typeface="Calibri"/>
                <a:ea typeface="Calibri"/>
                <a:cs typeface="Calibri"/>
                <a:sym typeface="Calibri"/>
              </a:rPr>
              <a:t>affordable tool for the sustainability in time of themselves and of their activities, products or services</a:t>
            </a:r>
            <a:r>
              <a:rPr lang="en-US" sz="2000" dirty="0">
                <a:solidFill>
                  <a:schemeClr val="dk1"/>
                </a:solidFill>
                <a:latin typeface="Calibri"/>
                <a:ea typeface="Calibri"/>
                <a:cs typeface="Calibri"/>
                <a:sym typeface="Calibri"/>
              </a:rPr>
              <a:t>.</a:t>
            </a:r>
            <a:endParaRPr sz="2000" dirty="0">
              <a:latin typeface="Calibri"/>
              <a:ea typeface="Calibri"/>
              <a:cs typeface="Calibri"/>
              <a:sym typeface="Calibri"/>
            </a:endParaRPr>
          </a:p>
        </p:txBody>
      </p:sp>
      <p:pic>
        <p:nvPicPr>
          <p:cNvPr id="131" name="Google Shape;131;p12"/>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5" name="Immagine 4">
            <a:extLst>
              <a:ext uri="{FF2B5EF4-FFF2-40B4-BE49-F238E27FC236}">
                <a16:creationId xmlns:a16="http://schemas.microsoft.com/office/drawing/2014/main" id="{67A77B3B-99B0-4014-81D8-9793D60BCBE1}"/>
              </a:ext>
            </a:extLst>
          </p:cNvPr>
          <p:cNvPicPr>
            <a:picLocks noChangeAspect="1"/>
          </p:cNvPicPr>
          <p:nvPr/>
        </p:nvPicPr>
        <p:blipFill>
          <a:blip r:embed="rId4"/>
          <a:stretch>
            <a:fillRect/>
          </a:stretch>
        </p:blipFill>
        <p:spPr>
          <a:xfrm>
            <a:off x="311700" y="1096892"/>
            <a:ext cx="4371748" cy="2798399"/>
          </a:xfrm>
          <a:prstGeom prst="rect">
            <a:avLst/>
          </a:prstGeom>
        </p:spPr>
      </p:pic>
      <p:sp>
        <p:nvSpPr>
          <p:cNvPr id="8" name="Google Shape;130;p12">
            <a:extLst>
              <a:ext uri="{FF2B5EF4-FFF2-40B4-BE49-F238E27FC236}">
                <a16:creationId xmlns:a16="http://schemas.microsoft.com/office/drawing/2014/main" id="{48DCAEB0-C425-408D-9A7B-D03C29498EC1}"/>
              </a:ext>
            </a:extLst>
          </p:cNvPr>
          <p:cNvSpPr txBox="1">
            <a:spLocks/>
          </p:cNvSpPr>
          <p:nvPr/>
        </p:nvSpPr>
        <p:spPr>
          <a:xfrm>
            <a:off x="1221036" y="3895291"/>
            <a:ext cx="3929794"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00000"/>
              </a:lnSpc>
              <a:buFont typeface="Arial"/>
              <a:buNone/>
            </a:pPr>
            <a:r>
              <a:rPr lang="en-US" sz="1000" dirty="0">
                <a:solidFill>
                  <a:schemeClr val="tx1"/>
                </a:solidFill>
                <a:latin typeface="Calibri"/>
                <a:ea typeface="Calibri"/>
                <a:cs typeface="Calibri"/>
                <a:sym typeface="Calibri"/>
              </a:rPr>
              <a:t>Crowdfunding market growth - Source: Statista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3"/>
          <p:cNvSpPr txBox="1">
            <a:spLocks noGrp="1"/>
          </p:cNvSpPr>
          <p:nvPr>
            <p:ph type="body" idx="1"/>
          </p:nvPr>
        </p:nvSpPr>
        <p:spPr>
          <a:xfrm>
            <a:off x="467550" y="1473750"/>
            <a:ext cx="4512900" cy="21960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Studies show that the vast majority of crowdfunding campaigns dramatically fail with 81% of failed campaigns reaching less than 20% of their funding goal (Forbes H., 2017). This poses a question: </a:t>
            </a:r>
            <a:r>
              <a:rPr lang="en-US" sz="2000" i="1" dirty="0">
                <a:solidFill>
                  <a:schemeClr val="dk1"/>
                </a:solidFill>
                <a:latin typeface="Calibri"/>
                <a:ea typeface="Calibri"/>
                <a:cs typeface="Calibri"/>
                <a:sym typeface="Calibri"/>
              </a:rPr>
              <a:t>how to design a successful crowdfunding campaign</a:t>
            </a:r>
            <a:r>
              <a:rPr lang="en-US" sz="2000" dirty="0">
                <a:solidFill>
                  <a:schemeClr val="dk1"/>
                </a:solidFill>
                <a:latin typeface="Calibri"/>
                <a:ea typeface="Calibri"/>
                <a:cs typeface="Calibri"/>
                <a:sym typeface="Calibri"/>
              </a:rPr>
              <a:t>? </a:t>
            </a:r>
            <a:endParaRPr dirty="0"/>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Following some strategies and rules</a:t>
            </a:r>
            <a:r>
              <a:rPr lang="en-US" sz="2000" dirty="0">
                <a:solidFill>
                  <a:srgbClr val="2E2E2E"/>
                </a:solidFill>
                <a:latin typeface="Calibri"/>
                <a:ea typeface="Calibri"/>
                <a:cs typeface="Calibri"/>
                <a:sym typeface="Calibri"/>
              </a:rPr>
              <a:t>.</a:t>
            </a:r>
            <a:endParaRPr sz="2000" b="0" i="0" dirty="0">
              <a:solidFill>
                <a:srgbClr val="2E2E2E"/>
              </a:solidFill>
              <a:latin typeface="Calibri"/>
              <a:ea typeface="Calibri"/>
              <a:cs typeface="Calibri"/>
              <a:sym typeface="Calibri"/>
            </a:endParaRPr>
          </a:p>
        </p:txBody>
      </p:sp>
      <p:pic>
        <p:nvPicPr>
          <p:cNvPr id="137" name="Google Shape;137;p13"/>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138" name="Google Shape;138;p13"/>
          <p:cNvSpPr txBox="1">
            <a:spLocks noGrp="1"/>
          </p:cNvSpPr>
          <p:nvPr>
            <p:ph type="title"/>
          </p:nvPr>
        </p:nvSpPr>
        <p:spPr>
          <a:xfrm>
            <a:off x="467550" y="70898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2: Rules and strategies</a:t>
            </a:r>
            <a:br>
              <a:rPr lang="en-US" sz="2400"/>
            </a:br>
            <a:endParaRPr sz="2400"/>
          </a:p>
        </p:txBody>
      </p:sp>
      <p:pic>
        <p:nvPicPr>
          <p:cNvPr id="139" name="Google Shape;139;p13" descr="Immagine che contiene persona, forchetta, piatto&#10;&#10;Descrizione generata automaticamente"/>
          <p:cNvPicPr preferRelativeResize="0"/>
          <p:nvPr/>
        </p:nvPicPr>
        <p:blipFill rotWithShape="1">
          <a:blip r:embed="rId4">
            <a:alphaModFix/>
          </a:blip>
          <a:srcRect/>
          <a:stretch/>
        </p:blipFill>
        <p:spPr>
          <a:xfrm>
            <a:off x="5130896" y="1473798"/>
            <a:ext cx="3538479" cy="23637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6"/>
          <p:cNvSpPr txBox="1">
            <a:spLocks noGrp="1"/>
          </p:cNvSpPr>
          <p:nvPr>
            <p:ph type="body" idx="1"/>
          </p:nvPr>
        </p:nvSpPr>
        <p:spPr>
          <a:xfrm>
            <a:off x="314262" y="240198"/>
            <a:ext cx="8520600" cy="3416400"/>
          </a:xfrm>
          <a:prstGeom prst="rect">
            <a:avLst/>
          </a:prstGeom>
          <a:noFill/>
          <a:ln>
            <a:noFill/>
          </a:ln>
        </p:spPr>
        <p:txBody>
          <a:bodyPr spcFirstLastPara="1" wrap="square" lIns="91425" tIns="91425" rIns="91425" bIns="91425" anchor="t" anchorCtr="0">
            <a:noAutofit/>
          </a:bodyPr>
          <a:lstStyle/>
          <a:p>
            <a:pPr marL="142875" lvl="0" indent="0" algn="just" rtl="0">
              <a:lnSpc>
                <a:spcPct val="100000"/>
              </a:lnSpc>
              <a:spcBef>
                <a:spcPts val="2500"/>
              </a:spcBef>
              <a:spcAft>
                <a:spcPts val="0"/>
              </a:spcAft>
              <a:buClr>
                <a:srgbClr val="212326"/>
              </a:buClr>
              <a:buSzPts val="1350"/>
              <a:buNone/>
            </a:pPr>
            <a:r>
              <a:rPr lang="en-US" sz="2000" b="1" dirty="0">
                <a:solidFill>
                  <a:srgbClr val="FF6600"/>
                </a:solidFill>
                <a:latin typeface="Calibri"/>
                <a:ea typeface="Calibri"/>
                <a:cs typeface="Calibri"/>
                <a:sym typeface="Calibri"/>
              </a:rPr>
              <a:t>Definition of basic aspects of your campaign</a:t>
            </a:r>
            <a:r>
              <a:rPr lang="en-US" sz="2000"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namely: </a:t>
            </a:r>
            <a:endParaRPr dirty="0"/>
          </a:p>
          <a:p>
            <a:pPr marL="142875" lvl="0" indent="0" algn="just" rtl="0">
              <a:lnSpc>
                <a:spcPct val="100000"/>
              </a:lnSpc>
              <a:spcBef>
                <a:spcPts val="2500"/>
              </a:spcBef>
              <a:spcAft>
                <a:spcPts val="0"/>
              </a:spcAft>
              <a:buClr>
                <a:srgbClr val="212326"/>
              </a:buClr>
              <a:buSzPts val="1350"/>
              <a:buNone/>
            </a:pPr>
            <a:r>
              <a:rPr lang="en-US" sz="2000" i="1" dirty="0">
                <a:solidFill>
                  <a:schemeClr val="dk1"/>
                </a:solidFill>
                <a:latin typeface="Calibri"/>
                <a:ea typeface="Calibri"/>
                <a:cs typeface="Calibri"/>
                <a:sym typeface="Calibri"/>
              </a:rPr>
              <a:t>1) Audience: </a:t>
            </a:r>
            <a:r>
              <a:rPr lang="en-US" sz="2000" dirty="0">
                <a:solidFill>
                  <a:schemeClr val="dk1"/>
                </a:solidFill>
                <a:latin typeface="Calibri"/>
                <a:ea typeface="Calibri"/>
                <a:cs typeface="Calibri"/>
                <a:sym typeface="Calibri"/>
              </a:rPr>
              <a:t>it is important to understand </a:t>
            </a:r>
            <a:r>
              <a:rPr lang="en-US" sz="2000" b="1" dirty="0">
                <a:solidFill>
                  <a:schemeClr val="dk1"/>
                </a:solidFill>
                <a:latin typeface="Calibri"/>
                <a:ea typeface="Calibri"/>
                <a:cs typeface="Calibri"/>
                <a:sym typeface="Calibri"/>
              </a:rPr>
              <a:t>who you want to reach </a:t>
            </a:r>
            <a:r>
              <a:rPr lang="en-US" sz="2000" dirty="0">
                <a:solidFill>
                  <a:schemeClr val="dk1"/>
                </a:solidFill>
                <a:latin typeface="Calibri"/>
                <a:ea typeface="Calibri"/>
                <a:cs typeface="Calibri"/>
                <a:sym typeface="Calibri"/>
              </a:rPr>
              <a:t>with your campaign in order to define better your crowdfunding general strategy and to achieve your goals. In fact, your marketing strategies should be accompanied by </a:t>
            </a:r>
            <a:r>
              <a:rPr lang="en-US" sz="2000" b="1" i="0" dirty="0">
                <a:solidFill>
                  <a:schemeClr val="dk1"/>
                </a:solidFill>
                <a:latin typeface="Calibri"/>
                <a:ea typeface="Calibri"/>
                <a:cs typeface="Calibri"/>
                <a:sym typeface="Calibri"/>
              </a:rPr>
              <a:t>demographic considerations </a:t>
            </a:r>
            <a:r>
              <a:rPr lang="en-US" sz="2000" b="0" i="0" dirty="0">
                <a:solidFill>
                  <a:schemeClr val="dk1"/>
                </a:solidFill>
                <a:latin typeface="Calibri"/>
                <a:ea typeface="Calibri"/>
                <a:cs typeface="Calibri"/>
                <a:sym typeface="Calibri"/>
              </a:rPr>
              <a:t>to gain insight into your audience and guide your messaging. </a:t>
            </a:r>
            <a:r>
              <a:rPr lang="en-US" sz="2000" dirty="0">
                <a:solidFill>
                  <a:schemeClr val="dk1"/>
                </a:solidFill>
                <a:latin typeface="Calibri"/>
                <a:ea typeface="Calibri"/>
                <a:cs typeface="Calibri"/>
                <a:sym typeface="Calibri"/>
              </a:rPr>
              <a:t>Ask to yourself: </a:t>
            </a:r>
            <a:endParaRPr sz="2000" dirty="0">
              <a:solidFill>
                <a:schemeClr val="dk1"/>
              </a:solidFill>
              <a:latin typeface="Calibri"/>
              <a:ea typeface="Calibri"/>
              <a:cs typeface="Calibri"/>
              <a:sym typeface="Calibri"/>
            </a:endParaRPr>
          </a:p>
          <a:p>
            <a:pPr marL="485775" lvl="0" indent="-342900" algn="just" rtl="0">
              <a:lnSpc>
                <a:spcPct val="100000"/>
              </a:lnSpc>
              <a:spcBef>
                <a:spcPts val="2500"/>
              </a:spcBef>
              <a:spcAft>
                <a:spcPts val="0"/>
              </a:spcAft>
              <a:buClr>
                <a:srgbClr val="212326"/>
              </a:buClr>
              <a:buSzPts val="1350"/>
              <a:buChar char="●"/>
            </a:pPr>
            <a:r>
              <a:rPr lang="en-US" sz="2000" dirty="0">
                <a:solidFill>
                  <a:schemeClr val="dk1"/>
                </a:solidFill>
                <a:latin typeface="Calibri"/>
                <a:ea typeface="Calibri"/>
                <a:cs typeface="Calibri"/>
                <a:sym typeface="Calibri"/>
              </a:rPr>
              <a:t>Who is my ideal backer? </a:t>
            </a:r>
            <a:endParaRPr dirty="0"/>
          </a:p>
          <a:p>
            <a:pPr marL="485775" lvl="0" indent="-342900" algn="just" rtl="0">
              <a:lnSpc>
                <a:spcPct val="100000"/>
              </a:lnSpc>
              <a:spcBef>
                <a:spcPts val="2500"/>
              </a:spcBef>
              <a:spcAft>
                <a:spcPts val="0"/>
              </a:spcAft>
              <a:buClr>
                <a:srgbClr val="212326"/>
              </a:buClr>
              <a:buSzPts val="1350"/>
              <a:buChar char="●"/>
            </a:pPr>
            <a:r>
              <a:rPr lang="en-US" sz="2000" dirty="0">
                <a:solidFill>
                  <a:schemeClr val="dk1"/>
                </a:solidFill>
                <a:latin typeface="Calibri"/>
                <a:ea typeface="Calibri"/>
                <a:cs typeface="Calibri"/>
                <a:sym typeface="Calibri"/>
              </a:rPr>
              <a:t>Where are they online? </a:t>
            </a:r>
            <a:endParaRPr dirty="0"/>
          </a:p>
          <a:p>
            <a:pPr marL="485775" lvl="0" indent="-342900" algn="just" rtl="0">
              <a:lnSpc>
                <a:spcPct val="100000"/>
              </a:lnSpc>
              <a:spcBef>
                <a:spcPts val="2500"/>
              </a:spcBef>
              <a:spcAft>
                <a:spcPts val="0"/>
              </a:spcAft>
              <a:buClr>
                <a:srgbClr val="212326"/>
              </a:buClr>
              <a:buSzPts val="1350"/>
              <a:buChar char="●"/>
            </a:pPr>
            <a:r>
              <a:rPr lang="en-US" sz="2000" dirty="0">
                <a:solidFill>
                  <a:schemeClr val="dk1"/>
                </a:solidFill>
                <a:latin typeface="Calibri"/>
                <a:ea typeface="Calibri"/>
                <a:cs typeface="Calibri"/>
                <a:sym typeface="Calibri"/>
              </a:rPr>
              <a:t>What messaging will effectively persuade them to pledge?</a:t>
            </a:r>
            <a:endParaRPr sz="2000" dirty="0">
              <a:solidFill>
                <a:schemeClr val="dk1"/>
              </a:solidFill>
              <a:latin typeface="Calibri"/>
              <a:ea typeface="Calibri"/>
              <a:cs typeface="Calibri"/>
              <a:sym typeface="Calibri"/>
            </a:endParaRPr>
          </a:p>
        </p:txBody>
      </p:sp>
      <p:pic>
        <p:nvPicPr>
          <p:cNvPr id="145" name="Google Shape;145;p96"/>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97"/>
          <p:cNvPicPr preferRelativeResize="0"/>
          <p:nvPr/>
        </p:nvPicPr>
        <p:blipFill rotWithShape="1">
          <a:blip r:embed="rId3">
            <a:alphaModFix/>
          </a:blip>
          <a:srcRect/>
          <a:stretch/>
        </p:blipFill>
        <p:spPr>
          <a:xfrm>
            <a:off x="8186217" y="0"/>
            <a:ext cx="957785" cy="957785"/>
          </a:xfrm>
          <a:prstGeom prst="rect">
            <a:avLst/>
          </a:prstGeom>
          <a:noFill/>
          <a:ln>
            <a:noFill/>
          </a:ln>
        </p:spPr>
      </p:pic>
      <p:sp>
        <p:nvSpPr>
          <p:cNvPr id="150" name="Google Shape;150;p97"/>
          <p:cNvSpPr txBox="1">
            <a:spLocks noGrp="1"/>
          </p:cNvSpPr>
          <p:nvPr>
            <p:ph type="body" idx="1"/>
          </p:nvPr>
        </p:nvSpPr>
        <p:spPr>
          <a:xfrm>
            <a:off x="144509" y="384871"/>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en-US" sz="2000" dirty="0">
                <a:solidFill>
                  <a:schemeClr val="dk1"/>
                </a:solidFill>
                <a:latin typeface="Calibri"/>
                <a:ea typeface="Calibri"/>
                <a:cs typeface="Calibri"/>
                <a:sym typeface="Calibri"/>
              </a:rPr>
              <a:t>Considering </a:t>
            </a:r>
            <a:r>
              <a:rPr lang="en-US" sz="2000" dirty="0" err="1">
                <a:solidFill>
                  <a:schemeClr val="dk1"/>
                </a:solidFill>
                <a:latin typeface="Calibri"/>
                <a:ea typeface="Calibri"/>
                <a:cs typeface="Calibri"/>
                <a:sym typeface="Calibri"/>
              </a:rPr>
              <a:t>Fundera</a:t>
            </a:r>
            <a:r>
              <a:rPr lang="en-US" sz="2000" dirty="0">
                <a:solidFill>
                  <a:schemeClr val="dk1"/>
                </a:solidFill>
                <a:latin typeface="Calibri"/>
                <a:ea typeface="Calibri"/>
                <a:cs typeface="Calibri"/>
                <a:sym typeface="Calibri"/>
              </a:rPr>
              <a:t> 2021 statistics: </a:t>
            </a:r>
            <a:endParaRPr dirty="0"/>
          </a:p>
          <a:p>
            <a:pPr marL="457200" lvl="0" indent="-342900" algn="just" rtl="0">
              <a:lnSpc>
                <a:spcPct val="115000"/>
              </a:lnSpc>
              <a:spcBef>
                <a:spcPts val="0"/>
              </a:spcBef>
              <a:spcAft>
                <a:spcPts val="0"/>
              </a:spcAft>
              <a:buSzPts val="1800"/>
              <a:buChar char="●"/>
            </a:pPr>
            <a:r>
              <a:rPr lang="en-US" sz="2000" dirty="0">
                <a:solidFill>
                  <a:schemeClr val="dk1"/>
                </a:solidFill>
                <a:latin typeface="Calibri"/>
                <a:ea typeface="Calibri"/>
                <a:cs typeface="Calibri"/>
                <a:sym typeface="Calibri"/>
              </a:rPr>
              <a:t>The most common age for backers is 24-35 (</a:t>
            </a:r>
            <a:r>
              <a:rPr lang="en-US" sz="2000" b="1" dirty="0">
                <a:solidFill>
                  <a:schemeClr val="dk1"/>
                </a:solidFill>
                <a:latin typeface="Calibri"/>
                <a:ea typeface="Calibri"/>
                <a:cs typeface="Calibri"/>
                <a:sym typeface="Calibri"/>
              </a:rPr>
              <a:t>Millennials</a:t>
            </a:r>
            <a:r>
              <a:rPr lang="en-US" sz="2000" dirty="0">
                <a:solidFill>
                  <a:schemeClr val="dk1"/>
                </a:solidFill>
                <a:latin typeface="Calibri"/>
                <a:ea typeface="Calibri"/>
                <a:cs typeface="Calibri"/>
                <a:sym typeface="Calibri"/>
              </a:rPr>
              <a:t>), followed by </a:t>
            </a:r>
            <a:r>
              <a:rPr lang="en-US" sz="2000" b="1" dirty="0" err="1">
                <a:solidFill>
                  <a:schemeClr val="dk1"/>
                </a:solidFill>
                <a:latin typeface="Calibri"/>
                <a:ea typeface="Calibri"/>
                <a:cs typeface="Calibri"/>
                <a:sym typeface="Calibri"/>
              </a:rPr>
              <a:t>GenXers</a:t>
            </a:r>
            <a:r>
              <a:rPr lang="en-US" sz="2000" dirty="0">
                <a:solidFill>
                  <a:schemeClr val="dk1"/>
                </a:solidFill>
                <a:latin typeface="Calibri"/>
                <a:ea typeface="Calibri"/>
                <a:cs typeface="Calibri"/>
                <a:sym typeface="Calibri"/>
              </a:rPr>
              <a:t>. These age groups are more likely to have an expendable income and know what they want.</a:t>
            </a:r>
            <a:endParaRPr dirty="0"/>
          </a:p>
          <a:p>
            <a:pPr marL="457200" lvl="0" indent="-342900" algn="just" rtl="0">
              <a:lnSpc>
                <a:spcPct val="115000"/>
              </a:lnSpc>
              <a:spcBef>
                <a:spcPts val="0"/>
              </a:spcBef>
              <a:spcAft>
                <a:spcPts val="0"/>
              </a:spcAft>
              <a:buSzPts val="1800"/>
              <a:buChar char="●"/>
            </a:pPr>
            <a:r>
              <a:rPr lang="en-US" sz="2000" dirty="0">
                <a:solidFill>
                  <a:schemeClr val="dk1"/>
                </a:solidFill>
                <a:latin typeface="Calibri"/>
                <a:ea typeface="Calibri"/>
                <a:cs typeface="Calibri"/>
                <a:sym typeface="Calibri"/>
              </a:rPr>
              <a:t>Half of the backers (53%) make less than $50,000/year (</a:t>
            </a:r>
            <a:r>
              <a:rPr lang="en-US" sz="2000" b="1" dirty="0">
                <a:solidFill>
                  <a:schemeClr val="dk1"/>
                </a:solidFill>
                <a:latin typeface="Calibri"/>
                <a:ea typeface="Calibri"/>
                <a:cs typeface="Calibri"/>
                <a:sym typeface="Calibri"/>
              </a:rPr>
              <a:t>middle-class income</a:t>
            </a:r>
            <a:r>
              <a:rPr lang="en-US" sz="2000" dirty="0">
                <a:solidFill>
                  <a:schemeClr val="dk1"/>
                </a:solidFill>
                <a:latin typeface="Calibri"/>
                <a:ea typeface="Calibri"/>
                <a:cs typeface="Calibri"/>
                <a:sym typeface="Calibri"/>
              </a:rPr>
              <a:t>). Most millennials, they’re in the beginning stages of their career. </a:t>
            </a:r>
            <a:r>
              <a:rPr lang="en-US" sz="2000" dirty="0" err="1">
                <a:solidFill>
                  <a:schemeClr val="dk1"/>
                </a:solidFill>
                <a:latin typeface="Calibri"/>
                <a:ea typeface="Calibri"/>
                <a:cs typeface="Calibri"/>
                <a:sym typeface="Calibri"/>
              </a:rPr>
              <a:t>GenXers</a:t>
            </a:r>
            <a:r>
              <a:rPr lang="en-US" sz="2000" dirty="0">
                <a:solidFill>
                  <a:schemeClr val="dk1"/>
                </a:solidFill>
                <a:latin typeface="Calibri"/>
                <a:ea typeface="Calibri"/>
                <a:cs typeface="Calibri"/>
                <a:sym typeface="Calibri"/>
              </a:rPr>
              <a:t> likely have more disposable income but they’re also more likely to carry a mortgage payment.</a:t>
            </a:r>
            <a:endParaRPr dirty="0"/>
          </a:p>
          <a:p>
            <a:pPr marL="457200" lvl="0" indent="-342900" algn="just" rtl="0">
              <a:lnSpc>
                <a:spcPct val="115000"/>
              </a:lnSpc>
              <a:spcBef>
                <a:spcPts val="0"/>
              </a:spcBef>
              <a:spcAft>
                <a:spcPts val="0"/>
              </a:spcAft>
              <a:buSzPts val="1800"/>
              <a:buChar char="●"/>
            </a:pPr>
            <a:r>
              <a:rPr lang="en-US" sz="2000" dirty="0">
                <a:solidFill>
                  <a:schemeClr val="dk1"/>
                </a:solidFill>
                <a:latin typeface="Calibri"/>
                <a:ea typeface="Calibri"/>
                <a:cs typeface="Calibri"/>
                <a:sym typeface="Calibri"/>
              </a:rPr>
              <a:t>88% of backers are </a:t>
            </a:r>
            <a:r>
              <a:rPr lang="en-US" sz="2000" b="1" dirty="0">
                <a:solidFill>
                  <a:schemeClr val="dk1"/>
                </a:solidFill>
                <a:latin typeface="Calibri"/>
                <a:ea typeface="Calibri"/>
                <a:cs typeface="Calibri"/>
                <a:sym typeface="Calibri"/>
              </a:rPr>
              <a:t>college educated</a:t>
            </a:r>
            <a:r>
              <a:rPr lang="en-US" sz="2000" dirty="0">
                <a:solidFill>
                  <a:schemeClr val="dk1"/>
                </a:solidFill>
                <a:latin typeface="Calibri"/>
                <a:ea typeface="Calibri"/>
                <a:cs typeface="Calibri"/>
                <a:sym typeface="Calibri"/>
              </a:rPr>
              <a:t>.</a:t>
            </a:r>
            <a:endParaRPr dirty="0"/>
          </a:p>
          <a:p>
            <a:pPr marL="457200" lvl="0" indent="-342900" algn="just" rtl="0">
              <a:lnSpc>
                <a:spcPct val="115000"/>
              </a:lnSpc>
              <a:spcBef>
                <a:spcPts val="0"/>
              </a:spcBef>
              <a:spcAft>
                <a:spcPts val="0"/>
              </a:spcAft>
              <a:buSzPts val="1800"/>
              <a:buChar char="●"/>
            </a:pPr>
            <a:r>
              <a:rPr lang="en-US" sz="2000" dirty="0">
                <a:solidFill>
                  <a:schemeClr val="dk1"/>
                </a:solidFill>
                <a:latin typeface="Calibri"/>
                <a:ea typeface="Calibri"/>
                <a:cs typeface="Calibri"/>
                <a:sym typeface="Calibri"/>
              </a:rPr>
              <a:t>Crowdfunding backers tend to live in </a:t>
            </a:r>
            <a:r>
              <a:rPr lang="en-US" sz="2000" b="1" dirty="0">
                <a:solidFill>
                  <a:schemeClr val="dk1"/>
                </a:solidFill>
                <a:latin typeface="Calibri"/>
                <a:ea typeface="Calibri"/>
                <a:cs typeface="Calibri"/>
                <a:sym typeface="Calibri"/>
              </a:rPr>
              <a:t>cities</a:t>
            </a:r>
            <a:r>
              <a:rPr lang="en-US" sz="2000" dirty="0">
                <a:solidFill>
                  <a:schemeClr val="dk1"/>
                </a:solidFill>
                <a:latin typeface="Calibri"/>
                <a:ea typeface="Calibri"/>
                <a:cs typeface="Calibri"/>
                <a:sym typeface="Calibri"/>
              </a:rPr>
              <a:t>. If you live in a city, local marketing campaigns can be effective, especially for campaigns based on social causes, trends, or entrepreneurial ideas.</a:t>
            </a:r>
            <a:endParaRPr dirty="0"/>
          </a:p>
          <a:p>
            <a:pPr marL="457200" lvl="0" indent="-228600" algn="just" rtl="0">
              <a:lnSpc>
                <a:spcPct val="115000"/>
              </a:lnSpc>
              <a:spcBef>
                <a:spcPts val="0"/>
              </a:spcBef>
              <a:spcAft>
                <a:spcPts val="0"/>
              </a:spcAft>
              <a:buSzPts val="1800"/>
              <a:buNone/>
            </a:pPr>
            <a:endParaRPr b="0" i="0" dirty="0">
              <a:solidFill>
                <a:srgbClr val="4D4D4D"/>
              </a:solidFill>
              <a:latin typeface="Karla"/>
              <a:ea typeface="Karla"/>
              <a:cs typeface="Karla"/>
              <a:sym typeface="Karla"/>
            </a:endParaRPr>
          </a:p>
          <a:p>
            <a:pPr marL="457200" lvl="0" indent="-228600" algn="just" rtl="0">
              <a:lnSpc>
                <a:spcPct val="115000"/>
              </a:lnSpc>
              <a:spcBef>
                <a:spcPts val="0"/>
              </a:spcBef>
              <a:spcAft>
                <a:spcPts val="0"/>
              </a:spcAft>
              <a:buSzPts val="1800"/>
              <a:buNone/>
            </a:pPr>
            <a:endParaRPr b="0" i="0" dirty="0">
              <a:solidFill>
                <a:srgbClr val="4D4D4D"/>
              </a:solidFill>
              <a:latin typeface="Karla"/>
              <a:ea typeface="Karla"/>
              <a:cs typeface="Karla"/>
              <a:sym typeface="Karla"/>
            </a:endParaRPr>
          </a:p>
          <a:p>
            <a:pPr marL="114300" lvl="0" indent="0" algn="just" rtl="0">
              <a:lnSpc>
                <a:spcPct val="115000"/>
              </a:lnSpc>
              <a:spcBef>
                <a:spcPts val="0"/>
              </a:spcBef>
              <a:spcAft>
                <a:spcPts val="0"/>
              </a:spcAft>
              <a:buSzPts val="1800"/>
              <a:buNone/>
            </a:pPr>
            <a:endParaRPr b="0" i="0" dirty="0">
              <a:solidFill>
                <a:srgbClr val="4D4D4D"/>
              </a:solidFill>
              <a:latin typeface="Karla"/>
              <a:ea typeface="Karla"/>
              <a:cs typeface="Karla"/>
              <a:sym typeface="Karla"/>
            </a:endParaRPr>
          </a:p>
          <a:p>
            <a:pPr marL="142875" lvl="0" indent="0" algn="just" rtl="0">
              <a:lnSpc>
                <a:spcPct val="100000"/>
              </a:lnSpc>
              <a:spcBef>
                <a:spcPts val="2500"/>
              </a:spcBef>
              <a:spcAft>
                <a:spcPts val="0"/>
              </a:spcAft>
              <a:buClr>
                <a:srgbClr val="212326"/>
              </a:buClr>
              <a:buSzPts val="1350"/>
              <a:buNone/>
            </a:pPr>
            <a:endParaRPr b="0" i="0"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8"/>
          <p:cNvSpPr txBox="1">
            <a:spLocks noGrp="1"/>
          </p:cNvSpPr>
          <p:nvPr>
            <p:ph type="body" idx="1"/>
          </p:nvPr>
        </p:nvSpPr>
        <p:spPr>
          <a:xfrm>
            <a:off x="2390318" y="1458161"/>
            <a:ext cx="6089100" cy="2160026"/>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7 in 10 backers are </a:t>
            </a:r>
            <a:r>
              <a:rPr lang="en-US" sz="2000" b="1" dirty="0">
                <a:solidFill>
                  <a:schemeClr val="dk1"/>
                </a:solidFill>
                <a:latin typeface="Calibri"/>
                <a:ea typeface="Calibri"/>
                <a:cs typeface="Calibri"/>
                <a:sym typeface="Calibri"/>
              </a:rPr>
              <a:t>men</a:t>
            </a:r>
            <a:r>
              <a:rPr lang="en-US" sz="2000" dirty="0">
                <a:solidFill>
                  <a:schemeClr val="dk1"/>
                </a:solidFill>
                <a:latin typeface="Calibri"/>
                <a:ea typeface="Calibri"/>
                <a:cs typeface="Calibri"/>
                <a:sym typeface="Calibri"/>
              </a:rPr>
              <a:t> but the reasons are unclear yet.</a:t>
            </a:r>
            <a:endParaRPr sz="2000" dirty="0"/>
          </a:p>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Campaigns with </a:t>
            </a:r>
            <a:r>
              <a:rPr lang="en-US" sz="2000" b="1" dirty="0">
                <a:solidFill>
                  <a:schemeClr val="dk1"/>
                </a:solidFill>
                <a:latin typeface="Calibri"/>
                <a:ea typeface="Calibri"/>
                <a:cs typeface="Calibri"/>
                <a:sym typeface="Calibri"/>
              </a:rPr>
              <a:t>personal information </a:t>
            </a:r>
            <a:r>
              <a:rPr lang="en-US" sz="2000" dirty="0">
                <a:solidFill>
                  <a:schemeClr val="dk1"/>
                </a:solidFill>
                <a:latin typeface="Calibri"/>
                <a:ea typeface="Calibri"/>
                <a:cs typeface="Calibri"/>
                <a:sym typeface="Calibri"/>
              </a:rPr>
              <a:t>(age, name, picture, team’s story…) get up to 79% more support than campaigns with an unidentified recipient. Unsurprisingly, people want to know where their money is going and it's more satisfying to help a real person to achieve a personal goal.</a:t>
            </a:r>
            <a:endParaRPr sz="2000" dirty="0"/>
          </a:p>
          <a:p>
            <a:pPr marL="457200" lvl="0" indent="-228600" algn="l" rtl="0">
              <a:lnSpc>
                <a:spcPct val="100000"/>
              </a:lnSpc>
              <a:spcBef>
                <a:spcPts val="0"/>
              </a:spcBef>
              <a:spcAft>
                <a:spcPts val="0"/>
              </a:spcAft>
              <a:buSzPts val="1800"/>
              <a:buNone/>
            </a:pPr>
            <a:endParaRPr sz="2000" b="0" i="0" dirty="0">
              <a:solidFill>
                <a:srgbClr val="4D4D4D"/>
              </a:solidFill>
              <a:latin typeface="Karla"/>
              <a:ea typeface="Karla"/>
              <a:cs typeface="Karla"/>
              <a:sym typeface="Karla"/>
            </a:endParaRPr>
          </a:p>
        </p:txBody>
      </p:sp>
      <p:pic>
        <p:nvPicPr>
          <p:cNvPr id="157" name="Google Shape;157;p98"/>
          <p:cNvPicPr preferRelativeResize="0"/>
          <p:nvPr/>
        </p:nvPicPr>
        <p:blipFill rotWithShape="1">
          <a:blip r:embed="rId3">
            <a:alphaModFix/>
          </a:blip>
          <a:srcRect/>
          <a:stretch/>
        </p:blipFill>
        <p:spPr>
          <a:xfrm>
            <a:off x="8186217" y="0"/>
            <a:ext cx="957785" cy="957785"/>
          </a:xfrm>
          <a:prstGeom prst="rect">
            <a:avLst/>
          </a:prstGeom>
          <a:noFill/>
          <a:ln>
            <a:noFill/>
          </a:ln>
        </p:spPr>
      </p:pic>
      <p:pic>
        <p:nvPicPr>
          <p:cNvPr id="158" name="Google Shape;158;p98" descr="Globo terrestre: Africa ed Europa con riempimento a tinta unita"/>
          <p:cNvPicPr preferRelativeResize="0"/>
          <p:nvPr/>
        </p:nvPicPr>
        <p:blipFill rotWithShape="1">
          <a:blip r:embed="rId4">
            <a:alphaModFix/>
          </a:blip>
          <a:srcRect/>
          <a:stretch/>
        </p:blipFill>
        <p:spPr>
          <a:xfrm>
            <a:off x="765330" y="1802274"/>
            <a:ext cx="1493128" cy="1471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1241a1d094d_0_2"/>
          <p:cNvPicPr preferRelativeResize="0"/>
          <p:nvPr/>
        </p:nvPicPr>
        <p:blipFill rotWithShape="1">
          <a:blip r:embed="rId3">
            <a:alphaModFix/>
          </a:blip>
          <a:srcRect/>
          <a:stretch/>
        </p:blipFill>
        <p:spPr>
          <a:xfrm>
            <a:off x="8186217" y="0"/>
            <a:ext cx="957785" cy="957785"/>
          </a:xfrm>
          <a:prstGeom prst="rect">
            <a:avLst/>
          </a:prstGeom>
          <a:noFill/>
          <a:ln>
            <a:noFill/>
          </a:ln>
        </p:spPr>
      </p:pic>
      <p:sp>
        <p:nvSpPr>
          <p:cNvPr id="164" name="Google Shape;164;g1241a1d094d_0_2"/>
          <p:cNvSpPr txBox="1">
            <a:spLocks noGrp="1"/>
          </p:cNvSpPr>
          <p:nvPr>
            <p:ph type="body" idx="1"/>
          </p:nvPr>
        </p:nvSpPr>
        <p:spPr>
          <a:xfrm>
            <a:off x="311700" y="1171221"/>
            <a:ext cx="8520600" cy="34164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Clr>
                <a:schemeClr val="dk1"/>
              </a:buClr>
              <a:buSzPts val="1100"/>
              <a:buNone/>
            </a:pPr>
            <a:r>
              <a:rPr lang="en-US" sz="2000" i="1" dirty="0">
                <a:solidFill>
                  <a:schemeClr val="dk1"/>
                </a:solidFill>
                <a:latin typeface="Calibri"/>
                <a:ea typeface="Calibri"/>
                <a:cs typeface="Calibri"/>
                <a:sym typeface="Calibri"/>
              </a:rPr>
              <a:t>2) Funding needs and goal: </a:t>
            </a:r>
            <a:r>
              <a:rPr lang="en-US" sz="2000" dirty="0">
                <a:solidFill>
                  <a:schemeClr val="dk1"/>
                </a:solidFill>
                <a:latin typeface="Calibri"/>
                <a:ea typeface="Calibri"/>
                <a:cs typeface="Calibri"/>
                <a:sym typeface="Calibri"/>
              </a:rPr>
              <a:t>identify the </a:t>
            </a:r>
            <a:r>
              <a:rPr lang="en-US" sz="2000" b="1" dirty="0">
                <a:solidFill>
                  <a:schemeClr val="dk1"/>
                </a:solidFill>
                <a:latin typeface="Calibri"/>
                <a:ea typeface="Calibri"/>
                <a:cs typeface="Calibri"/>
                <a:sym typeface="Calibri"/>
              </a:rPr>
              <a:t>needs that your campaign should satisfy</a:t>
            </a:r>
            <a:r>
              <a:rPr lang="en-US" sz="2000" dirty="0">
                <a:solidFill>
                  <a:schemeClr val="dk1"/>
                </a:solidFill>
                <a:latin typeface="Calibri"/>
                <a:ea typeface="Calibri"/>
                <a:cs typeface="Calibri"/>
                <a:sym typeface="Calibri"/>
              </a:rPr>
              <a:t>. Ask to yourself: </a:t>
            </a:r>
            <a:endParaRPr dirty="0"/>
          </a:p>
          <a:p>
            <a:pPr marL="501650" lvl="0" indent="-342900" algn="just" rtl="0">
              <a:lnSpc>
                <a:spcPct val="100000"/>
              </a:lnSpc>
              <a:spcBef>
                <a:spcPts val="0"/>
              </a:spcBef>
              <a:spcAft>
                <a:spcPts val="0"/>
              </a:spcAft>
              <a:buClr>
                <a:schemeClr val="dk1"/>
              </a:buClr>
              <a:buSzPts val="1100"/>
              <a:buChar char="●"/>
            </a:pPr>
            <a:r>
              <a:rPr lang="en-US" sz="2000" dirty="0">
                <a:solidFill>
                  <a:schemeClr val="dk1"/>
                </a:solidFill>
                <a:latin typeface="Calibri"/>
                <a:ea typeface="Calibri"/>
                <a:cs typeface="Calibri"/>
                <a:sym typeface="Calibri"/>
              </a:rPr>
              <a:t>Why do I need a crowdfunding campaign? </a:t>
            </a:r>
            <a:endParaRPr sz="2000" dirty="0">
              <a:solidFill>
                <a:schemeClr val="dk1"/>
              </a:solidFill>
              <a:latin typeface="Calibri"/>
              <a:ea typeface="Calibri"/>
              <a:cs typeface="Calibri"/>
              <a:sym typeface="Calibri"/>
            </a:endParaRPr>
          </a:p>
          <a:p>
            <a:pPr marL="501650" lvl="0" indent="-342900" algn="just" rtl="0">
              <a:lnSpc>
                <a:spcPct val="100000"/>
              </a:lnSpc>
              <a:spcBef>
                <a:spcPts val="0"/>
              </a:spcBef>
              <a:spcAft>
                <a:spcPts val="0"/>
              </a:spcAft>
              <a:buClr>
                <a:schemeClr val="dk1"/>
              </a:buClr>
              <a:buSzPts val="1100"/>
              <a:buChar char="●"/>
            </a:pPr>
            <a:r>
              <a:rPr lang="en-US" sz="2000" dirty="0">
                <a:solidFill>
                  <a:schemeClr val="dk1"/>
                </a:solidFill>
                <a:latin typeface="Calibri"/>
                <a:ea typeface="Calibri"/>
                <a:cs typeface="Calibri"/>
                <a:sym typeface="Calibri"/>
              </a:rPr>
              <a:t>What kind of product or service I want to support economically?</a:t>
            </a:r>
            <a:endParaRPr dirty="0"/>
          </a:p>
          <a:p>
            <a:pPr marL="158750" lvl="0" indent="0" algn="just" rtl="0">
              <a:lnSpc>
                <a:spcPct val="100000"/>
              </a:lnSpc>
              <a:spcBef>
                <a:spcPts val="0"/>
              </a:spcBef>
              <a:spcAft>
                <a:spcPts val="0"/>
              </a:spcAft>
              <a:buClr>
                <a:schemeClr val="dk1"/>
              </a:buClr>
              <a:buSzPts val="1100"/>
              <a:buNone/>
            </a:pPr>
            <a:r>
              <a:rPr lang="en-US" sz="2000" dirty="0">
                <a:solidFill>
                  <a:schemeClr val="dk1"/>
                </a:solidFill>
                <a:latin typeface="Calibri"/>
                <a:ea typeface="Calibri"/>
                <a:cs typeface="Calibri"/>
                <a:sym typeface="Calibri"/>
              </a:rPr>
              <a:t>These questions will help you to set your </a:t>
            </a:r>
            <a:r>
              <a:rPr lang="en-US" sz="2000" b="1" dirty="0">
                <a:solidFill>
                  <a:schemeClr val="dk1"/>
                </a:solidFill>
                <a:latin typeface="Calibri"/>
                <a:ea typeface="Calibri"/>
                <a:cs typeface="Calibri"/>
                <a:sym typeface="Calibri"/>
              </a:rPr>
              <a:t>funding goal</a:t>
            </a:r>
            <a:r>
              <a:rPr lang="en-US" sz="2000" dirty="0">
                <a:solidFill>
                  <a:schemeClr val="dk1"/>
                </a:solidFill>
                <a:latin typeface="Calibri"/>
                <a:ea typeface="Calibri"/>
                <a:cs typeface="Calibri"/>
                <a:sym typeface="Calibri"/>
              </a:rPr>
              <a:t>. It should be the </a:t>
            </a:r>
            <a:r>
              <a:rPr lang="en-US" sz="2000" b="1" dirty="0">
                <a:solidFill>
                  <a:schemeClr val="dk1"/>
                </a:solidFill>
                <a:latin typeface="Calibri"/>
                <a:ea typeface="Calibri"/>
                <a:cs typeface="Calibri"/>
                <a:sym typeface="Calibri"/>
              </a:rPr>
              <a:t>minimum amount</a:t>
            </a:r>
            <a:r>
              <a:rPr lang="en-US" sz="2000" dirty="0">
                <a:solidFill>
                  <a:schemeClr val="dk1"/>
                </a:solidFill>
                <a:latin typeface="Calibri"/>
                <a:ea typeface="Calibri"/>
                <a:cs typeface="Calibri"/>
                <a:sym typeface="Calibri"/>
              </a:rPr>
              <a:t> you need to create your product, service or event and fulfill rewards. Write down all your expenses and try to be </a:t>
            </a:r>
            <a:r>
              <a:rPr lang="en-US" sz="2000" b="1" dirty="0">
                <a:solidFill>
                  <a:schemeClr val="dk1"/>
                </a:solidFill>
                <a:latin typeface="Calibri"/>
                <a:ea typeface="Calibri"/>
                <a:cs typeface="Calibri"/>
                <a:sym typeface="Calibri"/>
              </a:rPr>
              <a:t>realistic</a:t>
            </a:r>
            <a:r>
              <a:rPr lang="en-US" sz="2000" dirty="0">
                <a:solidFill>
                  <a:schemeClr val="dk1"/>
                </a:solidFill>
                <a:latin typeface="Calibri"/>
                <a:ea typeface="Calibri"/>
                <a:cs typeface="Calibri"/>
                <a:sym typeface="Calibri"/>
              </a:rPr>
              <a:t>. Everyone would love to collect € 50.000 through a crowdfunding campaign, but not every project has the premises to do so (just remember the above-mentioned demographic elements).</a:t>
            </a: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dirty="0">
              <a:latin typeface="Calibri"/>
              <a:ea typeface="Calibri"/>
              <a:cs typeface="Calibri"/>
              <a:sym typeface="Calibri"/>
            </a:endParaRPr>
          </a:p>
          <a:p>
            <a:pPr marL="457200" lvl="0" indent="-228600" algn="just" rtl="0">
              <a:lnSpc>
                <a:spcPct val="100000"/>
              </a:lnSpc>
              <a:spcBef>
                <a:spcPts val="0"/>
              </a:spcBef>
              <a:spcAft>
                <a:spcPts val="0"/>
              </a:spcAft>
              <a:buSzPts val="1800"/>
              <a:buFont typeface="Noto Sans Symbols"/>
              <a:buNone/>
            </a:pPr>
            <a:endParaRPr sz="2000" b="0" i="0"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241a1d094d_0_15"/>
          <p:cNvSpPr txBox="1">
            <a:spLocks noGrp="1"/>
          </p:cNvSpPr>
          <p:nvPr>
            <p:ph type="body" idx="1"/>
          </p:nvPr>
        </p:nvSpPr>
        <p:spPr>
          <a:xfrm>
            <a:off x="233875" y="726394"/>
            <a:ext cx="8520600" cy="3416400"/>
          </a:xfrm>
          <a:prstGeom prst="rect">
            <a:avLst/>
          </a:prstGeom>
          <a:noFill/>
          <a:ln>
            <a:noFill/>
          </a:ln>
        </p:spPr>
        <p:txBody>
          <a:bodyPr spcFirstLastPara="1" wrap="square" lIns="91425" tIns="91425" rIns="91425" bIns="91425" anchor="t" anchorCtr="0">
            <a:noAutofit/>
          </a:bodyPr>
          <a:lstStyle/>
          <a:p>
            <a:pPr marL="142875" lvl="0" indent="0" algn="just" rtl="0">
              <a:lnSpc>
                <a:spcPct val="100000"/>
              </a:lnSpc>
              <a:spcBef>
                <a:spcPts val="2500"/>
              </a:spcBef>
              <a:spcAft>
                <a:spcPts val="0"/>
              </a:spcAft>
              <a:buClr>
                <a:srgbClr val="212326"/>
              </a:buClr>
              <a:buSzPts val="1350"/>
              <a:buNone/>
            </a:pPr>
            <a:r>
              <a:rPr lang="en-US" sz="2000" i="1" dirty="0">
                <a:solidFill>
                  <a:schemeClr val="dk1"/>
                </a:solidFill>
                <a:latin typeface="Calibri"/>
                <a:ea typeface="Calibri"/>
                <a:cs typeface="Calibri"/>
                <a:sym typeface="Calibri"/>
              </a:rPr>
              <a:t>3) Reward options: </a:t>
            </a:r>
            <a:r>
              <a:rPr lang="en-US" sz="2000" dirty="0">
                <a:solidFill>
                  <a:schemeClr val="dk1"/>
                </a:solidFill>
                <a:latin typeface="Calibri"/>
                <a:ea typeface="Calibri"/>
                <a:cs typeface="Calibri"/>
                <a:sym typeface="Calibri"/>
              </a:rPr>
              <a:t>in some cases, choosing and pricing your reward tiers are important strategic steps in the crowdfunding process. Offer a range of rewards that entice users to back your project or product, service and activities. If buying the product itself is the core perk, </a:t>
            </a:r>
            <a:r>
              <a:rPr lang="en-US" sz="2000" b="1" dirty="0">
                <a:solidFill>
                  <a:schemeClr val="dk1"/>
                </a:solidFill>
                <a:latin typeface="Calibri"/>
                <a:ea typeface="Calibri"/>
                <a:cs typeface="Calibri"/>
                <a:sym typeface="Calibri"/>
              </a:rPr>
              <a:t>include a few lower-priced options for people who just want to support you, and scale up to some exclusive high-end perks for backers with lots of money to spend</a:t>
            </a:r>
            <a:r>
              <a:rPr lang="en-US" sz="2000" dirty="0">
                <a:solidFill>
                  <a:schemeClr val="dk1"/>
                </a:solidFill>
                <a:latin typeface="Calibri"/>
                <a:ea typeface="Calibri"/>
                <a:cs typeface="Calibri"/>
                <a:sym typeface="Calibri"/>
              </a:rPr>
              <a:t>. Here are some examples of crowdfunding tiers: </a:t>
            </a:r>
            <a:r>
              <a:rPr lang="en-US" sz="2000" b="1" dirty="0">
                <a:solidFill>
                  <a:schemeClr val="dk1"/>
                </a:solidFill>
                <a:latin typeface="Calibri"/>
                <a:ea typeface="Calibri"/>
                <a:cs typeface="Calibri"/>
                <a:sym typeface="Calibri"/>
              </a:rPr>
              <a:t>acknowledgments, branded swag, product pre-orders, creative collaborations and unique or exclusive experiences</a:t>
            </a:r>
            <a:r>
              <a:rPr lang="en-US" sz="2000" dirty="0">
                <a:solidFill>
                  <a:schemeClr val="dk1"/>
                </a:solidFill>
                <a:latin typeface="Calibri"/>
                <a:ea typeface="Calibri"/>
                <a:cs typeface="Calibri"/>
                <a:sym typeface="Calibri"/>
              </a:rPr>
              <a:t>. Anyway, price your perks in a way that’s sustainable for your business.</a:t>
            </a:r>
            <a:r>
              <a:rPr lang="en-US" sz="2000" dirty="0">
                <a:solidFill>
                  <a:srgbClr val="212326"/>
                </a:solidFill>
                <a:highlight>
                  <a:srgbClr val="FFFFFF"/>
                </a:highlight>
                <a:latin typeface="Calibri"/>
                <a:ea typeface="Calibri"/>
                <a:cs typeface="Calibri"/>
                <a:sym typeface="Calibri"/>
              </a:rPr>
              <a:t> </a:t>
            </a:r>
            <a:endParaRPr sz="2000" b="0" i="0" dirty="0">
              <a:latin typeface="Calibri"/>
              <a:ea typeface="Calibri"/>
              <a:cs typeface="Calibri"/>
              <a:sym typeface="Calibri"/>
            </a:endParaRPr>
          </a:p>
        </p:txBody>
      </p:sp>
      <p:pic>
        <p:nvPicPr>
          <p:cNvPr id="170" name="Google Shape;170;g1241a1d094d_0_15"/>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a:spLocks noGrp="1"/>
          </p:cNvSpPr>
          <p:nvPr>
            <p:ph type="body" idx="1"/>
          </p:nvPr>
        </p:nvSpPr>
        <p:spPr>
          <a:xfrm>
            <a:off x="144508" y="732279"/>
            <a:ext cx="8520600" cy="3416400"/>
          </a:xfrm>
          <a:prstGeom prst="rect">
            <a:avLst/>
          </a:prstGeom>
          <a:noFill/>
          <a:ln>
            <a:noFill/>
          </a:ln>
        </p:spPr>
        <p:txBody>
          <a:bodyPr spcFirstLastPara="1" wrap="square" lIns="91425" tIns="91425" rIns="91425" bIns="91425" anchor="t" anchorCtr="0">
            <a:noAutofit/>
          </a:bodyPr>
          <a:lstStyle/>
          <a:p>
            <a:pPr marL="101600" lvl="0" indent="0" algn="just" rtl="0">
              <a:lnSpc>
                <a:spcPct val="100000"/>
              </a:lnSpc>
              <a:spcBef>
                <a:spcPts val="0"/>
              </a:spcBef>
              <a:spcAft>
                <a:spcPts val="0"/>
              </a:spcAft>
              <a:buClr>
                <a:schemeClr val="dk1"/>
              </a:buClr>
              <a:buSzPts val="2000"/>
              <a:buNone/>
            </a:pPr>
            <a:endParaRPr sz="2000" dirty="0">
              <a:solidFill>
                <a:schemeClr val="dk1"/>
              </a:solidFill>
              <a:latin typeface="Calibri"/>
              <a:ea typeface="Calibri"/>
              <a:cs typeface="Calibri"/>
              <a:sym typeface="Calibri"/>
            </a:endParaRPr>
          </a:p>
          <a:p>
            <a:pPr marL="101600" lvl="0" indent="0" algn="just" rtl="0">
              <a:lnSpc>
                <a:spcPct val="100000"/>
              </a:lnSpc>
              <a:spcBef>
                <a:spcPts val="0"/>
              </a:spcBef>
              <a:spcAft>
                <a:spcPts val="0"/>
              </a:spcAft>
              <a:buSzPts val="2000"/>
              <a:buNone/>
            </a:pPr>
            <a:r>
              <a:rPr lang="en-US" sz="2000" i="1" dirty="0">
                <a:solidFill>
                  <a:schemeClr val="dk1"/>
                </a:solidFill>
                <a:latin typeface="Calibri"/>
                <a:ea typeface="Calibri"/>
                <a:cs typeface="Calibri"/>
                <a:sym typeface="Calibri"/>
              </a:rPr>
              <a:t>4) Timeline</a:t>
            </a: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444500" lvl="0" indent="-342900" algn="just" rtl="0">
              <a:lnSpc>
                <a:spcPct val="100000"/>
              </a:lnSpc>
              <a:spcBef>
                <a:spcPts val="0"/>
              </a:spcBef>
              <a:spcAft>
                <a:spcPts val="0"/>
              </a:spcAft>
              <a:buSzPts val="2000"/>
              <a:buChar char="●"/>
            </a:pPr>
            <a:r>
              <a:rPr lang="en-US" sz="2000" dirty="0">
                <a:solidFill>
                  <a:schemeClr val="dk1"/>
                </a:solidFill>
                <a:latin typeface="Calibri"/>
                <a:ea typeface="Calibri"/>
                <a:cs typeface="Calibri"/>
                <a:sym typeface="Calibri"/>
              </a:rPr>
              <a:t>Investors are more likely to contribute to a campaign that has already received a sufficiently large number of backers in a </a:t>
            </a:r>
            <a:r>
              <a:rPr lang="en-US" sz="2000" b="1" dirty="0">
                <a:solidFill>
                  <a:schemeClr val="dk1"/>
                </a:solidFill>
                <a:latin typeface="Calibri"/>
                <a:ea typeface="Calibri"/>
                <a:cs typeface="Calibri"/>
                <a:sym typeface="Calibri"/>
              </a:rPr>
              <a:t>timely manner</a:t>
            </a:r>
            <a:r>
              <a:rPr lang="en-US" sz="2000" dirty="0">
                <a:solidFill>
                  <a:schemeClr val="dk1"/>
                </a:solidFill>
                <a:latin typeface="Calibri"/>
                <a:ea typeface="Calibri"/>
                <a:cs typeface="Calibri"/>
                <a:sym typeface="Calibri"/>
              </a:rPr>
              <a:t>. It should be long enough that you have time to build interest and reach your biggest potential audience, but not so long that it becomes background noise. </a:t>
            </a:r>
            <a:endParaRPr sz="2000" dirty="0">
              <a:solidFill>
                <a:schemeClr val="dk1"/>
              </a:solidFill>
              <a:latin typeface="Calibri"/>
              <a:ea typeface="Calibri"/>
              <a:cs typeface="Calibri"/>
              <a:sym typeface="Calibri"/>
            </a:endParaRPr>
          </a:p>
          <a:p>
            <a:pPr marL="444500" lvl="0" indent="-342900" algn="just" rtl="0">
              <a:lnSpc>
                <a:spcPct val="100000"/>
              </a:lnSpc>
              <a:spcBef>
                <a:spcPts val="0"/>
              </a:spcBef>
              <a:spcAft>
                <a:spcPts val="0"/>
              </a:spcAft>
              <a:buSzPts val="2000"/>
              <a:buChar char="●"/>
            </a:pPr>
            <a:r>
              <a:rPr lang="en-US" sz="2000" b="1" dirty="0">
                <a:solidFill>
                  <a:schemeClr val="dk1"/>
                </a:solidFill>
                <a:latin typeface="Calibri"/>
                <a:ea typeface="Calibri"/>
                <a:cs typeface="Calibri"/>
                <a:sym typeface="Calibri"/>
              </a:rPr>
              <a:t>Investors are less likely to support a campaign with little time left to achieve its funding target</a:t>
            </a:r>
            <a:r>
              <a:rPr lang="en-US" sz="2000" dirty="0">
                <a:solidFill>
                  <a:schemeClr val="dk1"/>
                </a:solidFill>
                <a:latin typeface="Calibri"/>
                <a:ea typeface="Calibri"/>
                <a:cs typeface="Calibri"/>
                <a:sym typeface="Calibri"/>
              </a:rPr>
              <a:t>. Seeing that a campaign has just a few days remaining creates a </a:t>
            </a:r>
            <a:r>
              <a:rPr lang="en-US" sz="2000" b="1" dirty="0">
                <a:solidFill>
                  <a:schemeClr val="dk1"/>
                </a:solidFill>
                <a:latin typeface="Calibri"/>
                <a:ea typeface="Calibri"/>
                <a:cs typeface="Calibri"/>
                <a:sym typeface="Calibri"/>
              </a:rPr>
              <a:t>sense of urgency</a:t>
            </a:r>
            <a:r>
              <a:rPr lang="en-US" sz="2000" dirty="0">
                <a:solidFill>
                  <a:schemeClr val="dk1"/>
                </a:solidFill>
                <a:latin typeface="Calibri"/>
                <a:ea typeface="Calibri"/>
                <a:cs typeface="Calibri"/>
                <a:sym typeface="Calibri"/>
              </a:rPr>
              <a:t> for potential contributors, motivating them to act now, rather than later. </a:t>
            </a:r>
            <a:endParaRPr sz="2000" dirty="0">
              <a:solidFill>
                <a:schemeClr val="dk1"/>
              </a:solidFill>
              <a:latin typeface="Calibri"/>
              <a:ea typeface="Calibri"/>
              <a:cs typeface="Calibri"/>
              <a:sym typeface="Calibri"/>
            </a:endParaRPr>
          </a:p>
          <a:p>
            <a:pPr marL="444500" lvl="0" indent="-342900" algn="just" rtl="0">
              <a:lnSpc>
                <a:spcPct val="100000"/>
              </a:lnSpc>
              <a:spcBef>
                <a:spcPts val="0"/>
              </a:spcBef>
              <a:spcAft>
                <a:spcPts val="0"/>
              </a:spcAft>
              <a:buSzPts val="2000"/>
              <a:buChar char="●"/>
            </a:pPr>
            <a:r>
              <a:rPr lang="en-US" sz="2000" dirty="0">
                <a:solidFill>
                  <a:schemeClr val="dk1"/>
                </a:solidFill>
                <a:latin typeface="Calibri"/>
                <a:ea typeface="Calibri"/>
                <a:cs typeface="Calibri"/>
                <a:sym typeface="Calibri"/>
              </a:rPr>
              <a:t>Campaigns are most successful </a:t>
            </a:r>
            <a:r>
              <a:rPr lang="en-US" sz="2000" b="1" dirty="0">
                <a:solidFill>
                  <a:schemeClr val="dk1"/>
                </a:solidFill>
                <a:latin typeface="Calibri"/>
                <a:ea typeface="Calibri"/>
                <a:cs typeface="Calibri"/>
                <a:sym typeface="Calibri"/>
              </a:rPr>
              <a:t>between 30/40 days </a:t>
            </a:r>
            <a:r>
              <a:rPr lang="en-US" sz="2000" dirty="0">
                <a:solidFill>
                  <a:schemeClr val="dk1"/>
                </a:solidFill>
                <a:latin typeface="Calibri"/>
                <a:ea typeface="Calibri"/>
                <a:cs typeface="Calibri"/>
                <a:sym typeface="Calibri"/>
              </a:rPr>
              <a:t>duration.</a:t>
            </a:r>
            <a:endParaRPr sz="2000" dirty="0">
              <a:solidFill>
                <a:schemeClr val="dk1"/>
              </a:solidFill>
              <a:latin typeface="Calibri"/>
              <a:ea typeface="Calibri"/>
              <a:cs typeface="Calibri"/>
              <a:sym typeface="Calibri"/>
            </a:endParaRPr>
          </a:p>
          <a:p>
            <a:pPr marL="571500" lvl="0" indent="-342900" algn="just" rtl="0">
              <a:lnSpc>
                <a:spcPct val="100000"/>
              </a:lnSpc>
              <a:spcBef>
                <a:spcPts val="0"/>
              </a:spcBef>
              <a:spcAft>
                <a:spcPts val="0"/>
              </a:spcAft>
              <a:buSzPts val="1800"/>
              <a:buNone/>
            </a:pP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dirty="0">
              <a:latin typeface="Calibri"/>
              <a:ea typeface="Calibri"/>
              <a:cs typeface="Calibri"/>
              <a:sym typeface="Calibri"/>
            </a:endParaRPr>
          </a:p>
          <a:p>
            <a:pPr marL="457200" lvl="0" indent="-228600" algn="just" rtl="0">
              <a:lnSpc>
                <a:spcPct val="100000"/>
              </a:lnSpc>
              <a:spcBef>
                <a:spcPts val="0"/>
              </a:spcBef>
              <a:spcAft>
                <a:spcPts val="0"/>
              </a:spcAft>
              <a:buSzPts val="1800"/>
              <a:buFont typeface="Noto Sans Symbols"/>
              <a:buNone/>
            </a:pPr>
            <a:endParaRPr sz="2000" b="0" i="0" dirty="0">
              <a:latin typeface="Calibri"/>
              <a:ea typeface="Calibri"/>
              <a:cs typeface="Calibri"/>
              <a:sym typeface="Calibri"/>
            </a:endParaRPr>
          </a:p>
        </p:txBody>
      </p:sp>
      <p:pic>
        <p:nvPicPr>
          <p:cNvPr id="176" name="Google Shape;176;p1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aphicFrame>
        <p:nvGraphicFramePr>
          <p:cNvPr id="63" name="Google Shape;63;p2"/>
          <p:cNvGraphicFramePr/>
          <p:nvPr>
            <p:extLst>
              <p:ext uri="{D42A27DB-BD31-4B8C-83A1-F6EECF244321}">
                <p14:modId xmlns:p14="http://schemas.microsoft.com/office/powerpoint/2010/main" val="2077011821"/>
              </p:ext>
            </p:extLst>
          </p:nvPr>
        </p:nvGraphicFramePr>
        <p:xfrm>
          <a:off x="952500" y="1488688"/>
          <a:ext cx="7239000" cy="1981050"/>
        </p:xfrm>
        <a:graphic>
          <a:graphicData uri="http://schemas.openxmlformats.org/drawingml/2006/table">
            <a:tbl>
              <a:tblPr>
                <a:noFill/>
                <a:tableStyleId>{FCCA8717-1395-4921-9DA7-61AF9C29E762}</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58700">
                <a:tc grid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Module 5: </a:t>
                      </a:r>
                      <a:r>
                        <a:rPr lang="en-US" sz="1400" i="1" u="none" strike="noStrike" cap="none" dirty="0"/>
                        <a:t>Crowdfunding strategies</a:t>
                      </a:r>
                      <a:endParaRPr sz="1400" i="1" u="none" strike="noStrike" cap="none" dirty="0"/>
                    </a:p>
                  </a:txBody>
                  <a:tcPr marL="91425" marR="91425" marT="91425" marB="91425"/>
                </a:tc>
                <a:tc hMerge="1">
                  <a:txBody>
                    <a:bodyPr/>
                    <a:lstStyle/>
                    <a:p>
                      <a:endParaRPr lang="it-IT"/>
                    </a:p>
                  </a:txBody>
                  <a:tcPr/>
                </a:tc>
                <a:extLst>
                  <a:ext uri="{0D108BD9-81ED-4DB2-BD59-A6C34878D82A}">
                    <a16:rowId xmlns:a16="http://schemas.microsoft.com/office/drawing/2014/main" val="10000"/>
                  </a:ext>
                </a:extLst>
              </a:tr>
              <a:tr h="3587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1</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Rules and strategies</a:t>
                      </a:r>
                      <a:endParaRPr sz="1400" u="none" strike="noStrike" cap="none"/>
                    </a:p>
                  </a:txBody>
                  <a:tcPr marL="91425" marR="91425" marT="91425" marB="91425">
                    <a:solidFill>
                      <a:srgbClr val="F4CCCC"/>
                    </a:solidFill>
                  </a:tcPr>
                </a:tc>
                <a:extLst>
                  <a:ext uri="{0D108BD9-81ED-4DB2-BD59-A6C34878D82A}">
                    <a16:rowId xmlns:a16="http://schemas.microsoft.com/office/drawing/2014/main" val="10001"/>
                  </a:ext>
                </a:extLst>
              </a:tr>
              <a:tr h="3587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General overview</a:t>
                      </a:r>
                      <a:endParaRPr sz="1400" u="none" strike="noStrike" cap="none"/>
                    </a:p>
                  </a:txBody>
                  <a:tcPr marL="91425" marR="91425" marT="91425" marB="91425"/>
                </a:tc>
                <a:extLst>
                  <a:ext uri="{0D108BD9-81ED-4DB2-BD59-A6C34878D82A}">
                    <a16:rowId xmlns:a16="http://schemas.microsoft.com/office/drawing/2014/main" val="10002"/>
                  </a:ext>
                </a:extLst>
              </a:tr>
              <a:tr h="3587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Topic </a:t>
                      </a:r>
                      <a:r>
                        <a:rPr lang="en-US">
                          <a:solidFill>
                            <a:schemeClr val="dk1"/>
                          </a:solidFill>
                        </a:rPr>
                        <a:t>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t>Rules and strategies</a:t>
                      </a:r>
                      <a:endParaRPr sz="1400" u="none" strike="noStrike" cap="none"/>
                    </a:p>
                  </a:txBody>
                  <a:tcPr marL="91425" marR="91425" marT="91425" marB="91425"/>
                </a:tc>
                <a:extLst>
                  <a:ext uri="{0D108BD9-81ED-4DB2-BD59-A6C34878D82A}">
                    <a16:rowId xmlns:a16="http://schemas.microsoft.com/office/drawing/2014/main" val="10003"/>
                  </a:ext>
                </a:extLst>
              </a:tr>
              <a:tr h="3587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dirty="0"/>
                        <a:t>Create your own crowdfunding campaign</a:t>
                      </a: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pic>
        <p:nvPicPr>
          <p:cNvPr id="64" name="Google Shape;64;p2"/>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241a1d094d_0_8"/>
          <p:cNvSpPr txBox="1">
            <a:spLocks noGrp="1"/>
          </p:cNvSpPr>
          <p:nvPr>
            <p:ph type="body" idx="1"/>
          </p:nvPr>
        </p:nvSpPr>
        <p:spPr>
          <a:xfrm>
            <a:off x="311700" y="610971"/>
            <a:ext cx="8520600" cy="2652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en-US" sz="2000" b="1" dirty="0">
                <a:solidFill>
                  <a:srgbClr val="FF6600"/>
                </a:solidFill>
                <a:latin typeface="Calibri"/>
                <a:ea typeface="Calibri"/>
                <a:cs typeface="Calibri"/>
                <a:sym typeface="Calibri"/>
              </a:rPr>
              <a:t>Communication and marketing planning, </a:t>
            </a:r>
            <a:r>
              <a:rPr lang="en-US" sz="2000" dirty="0">
                <a:solidFill>
                  <a:schemeClr val="dk1"/>
                </a:solidFill>
                <a:latin typeface="Calibri"/>
                <a:ea typeface="Calibri"/>
                <a:cs typeface="Calibri"/>
                <a:sym typeface="Calibri"/>
              </a:rPr>
              <a:t>namely:</a:t>
            </a:r>
            <a:endParaRPr sz="2000" b="1" dirty="0">
              <a:solidFill>
                <a:srgbClr val="FF6600"/>
              </a:solidFill>
              <a:latin typeface="Calibri"/>
              <a:ea typeface="Calibri"/>
              <a:cs typeface="Calibri"/>
              <a:sym typeface="Calibri"/>
            </a:endParaRPr>
          </a:p>
          <a:p>
            <a:pPr marL="0" lvl="0" indent="0" algn="just" rtl="0">
              <a:lnSpc>
                <a:spcPct val="100000"/>
              </a:lnSpc>
              <a:spcBef>
                <a:spcPts val="0"/>
              </a:spcBef>
              <a:spcAft>
                <a:spcPts val="0"/>
              </a:spcAft>
              <a:buSzPts val="1800"/>
              <a:buNone/>
            </a:pPr>
            <a:endParaRPr sz="2000" b="1" dirty="0">
              <a:solidFill>
                <a:srgbClr val="FF6600"/>
              </a:solidFill>
              <a:latin typeface="Calibri"/>
              <a:ea typeface="Calibri"/>
              <a:cs typeface="Calibri"/>
              <a:sym typeface="Calibri"/>
            </a:endParaRPr>
          </a:p>
          <a:p>
            <a:pPr marL="101600" lvl="0" indent="0" algn="just" rtl="0">
              <a:lnSpc>
                <a:spcPct val="100000"/>
              </a:lnSpc>
              <a:spcBef>
                <a:spcPts val="0"/>
              </a:spcBef>
              <a:spcAft>
                <a:spcPts val="0"/>
              </a:spcAft>
              <a:buClr>
                <a:schemeClr val="dk1"/>
              </a:buClr>
              <a:buSzPts val="2000"/>
              <a:buNone/>
            </a:pPr>
            <a:r>
              <a:rPr lang="en-US" sz="2000" i="1" dirty="0">
                <a:solidFill>
                  <a:schemeClr val="dk1"/>
                </a:solidFill>
                <a:latin typeface="Calibri"/>
                <a:ea typeface="Calibri"/>
                <a:cs typeface="Calibri"/>
                <a:sym typeface="Calibri"/>
              </a:rPr>
              <a:t>1) Updates: </a:t>
            </a:r>
            <a:r>
              <a:rPr lang="en-US" sz="2000" dirty="0">
                <a:solidFill>
                  <a:schemeClr val="dk1"/>
                </a:solidFill>
                <a:latin typeface="Calibri"/>
                <a:ea typeface="Calibri"/>
                <a:cs typeface="Calibri"/>
                <a:sym typeface="Calibri"/>
              </a:rPr>
              <a:t>your campaign’s backers are your earliest fans, supporters, and customers, so </a:t>
            </a:r>
            <a:r>
              <a:rPr lang="en-US" sz="2000" b="1" dirty="0">
                <a:solidFill>
                  <a:schemeClr val="dk1"/>
                </a:solidFill>
                <a:latin typeface="Calibri"/>
                <a:ea typeface="Calibri"/>
                <a:cs typeface="Calibri"/>
                <a:sym typeface="Calibri"/>
              </a:rPr>
              <a:t>keep them up to date</a:t>
            </a:r>
            <a:r>
              <a:rPr lang="en-US" sz="2000" dirty="0">
                <a:solidFill>
                  <a:schemeClr val="dk1"/>
                </a:solidFill>
                <a:latin typeface="Calibri"/>
                <a:ea typeface="Calibri"/>
                <a:cs typeface="Calibri"/>
                <a:sym typeface="Calibri"/>
              </a:rPr>
              <a:t>. Communicating frequently with them builds </a:t>
            </a:r>
            <a:r>
              <a:rPr lang="en-US" sz="2000" b="1" dirty="0">
                <a:solidFill>
                  <a:schemeClr val="dk1"/>
                </a:solidFill>
                <a:latin typeface="Calibri"/>
                <a:ea typeface="Calibri"/>
                <a:cs typeface="Calibri"/>
                <a:sym typeface="Calibri"/>
              </a:rPr>
              <a:t>trust</a:t>
            </a:r>
            <a:r>
              <a:rPr lang="en-US" sz="2000" dirty="0">
                <a:solidFill>
                  <a:schemeClr val="dk1"/>
                </a:solidFill>
                <a:latin typeface="Calibri"/>
                <a:ea typeface="Calibri"/>
                <a:cs typeface="Calibri"/>
                <a:sym typeface="Calibri"/>
              </a:rPr>
              <a:t>, inspires </a:t>
            </a:r>
            <a:r>
              <a:rPr lang="en-US" sz="2000" b="1" dirty="0">
                <a:solidFill>
                  <a:schemeClr val="dk1"/>
                </a:solidFill>
                <a:latin typeface="Calibri"/>
                <a:ea typeface="Calibri"/>
                <a:cs typeface="Calibri"/>
                <a:sym typeface="Calibri"/>
              </a:rPr>
              <a:t>further support</a:t>
            </a:r>
            <a:r>
              <a:rPr lang="en-US" sz="2000" dirty="0">
                <a:solidFill>
                  <a:schemeClr val="dk1"/>
                </a:solidFill>
                <a:latin typeface="Calibri"/>
                <a:ea typeface="Calibri"/>
                <a:cs typeface="Calibri"/>
                <a:sym typeface="Calibri"/>
              </a:rPr>
              <a:t> and keeps them </a:t>
            </a:r>
            <a:r>
              <a:rPr lang="en-US" sz="2000" b="1" dirty="0">
                <a:solidFill>
                  <a:schemeClr val="dk1"/>
                </a:solidFill>
                <a:latin typeface="Calibri"/>
                <a:ea typeface="Calibri"/>
                <a:cs typeface="Calibri"/>
                <a:sym typeface="Calibri"/>
              </a:rPr>
              <a:t>apprised of any unforeseen delays or complications</a:t>
            </a:r>
            <a:r>
              <a:rPr lang="en-US" sz="2000" dirty="0">
                <a:solidFill>
                  <a:schemeClr val="dk1"/>
                </a:solidFill>
                <a:latin typeface="Calibri"/>
                <a:ea typeface="Calibri"/>
                <a:cs typeface="Calibri"/>
                <a:sym typeface="Calibri"/>
              </a:rPr>
              <a:t>. You can use your </a:t>
            </a:r>
            <a:r>
              <a:rPr lang="en-US" sz="2000" b="1" dirty="0">
                <a:solidFill>
                  <a:schemeClr val="dk1"/>
                </a:solidFill>
                <a:latin typeface="Calibri"/>
                <a:ea typeface="Calibri"/>
                <a:cs typeface="Calibri"/>
                <a:sym typeface="Calibri"/>
              </a:rPr>
              <a:t>web and social pages </a:t>
            </a:r>
            <a:r>
              <a:rPr lang="en-US" sz="2000" dirty="0">
                <a:solidFill>
                  <a:schemeClr val="dk1"/>
                </a:solidFill>
                <a:latin typeface="Calibri"/>
                <a:ea typeface="Calibri"/>
                <a:cs typeface="Calibri"/>
                <a:sym typeface="Calibri"/>
              </a:rPr>
              <a:t>(crowdfunding campaigns convert into donations in 12% of cases when you share posts and information on Facebook, 3% on Twitter – </a:t>
            </a:r>
            <a:r>
              <a:rPr lang="en-US" sz="2000" dirty="0" err="1">
                <a:solidFill>
                  <a:schemeClr val="dk1"/>
                </a:solidFill>
                <a:latin typeface="Calibri"/>
                <a:ea typeface="Calibri"/>
                <a:cs typeface="Calibri"/>
                <a:sym typeface="Calibri"/>
              </a:rPr>
              <a:t>Fundera</a:t>
            </a:r>
            <a:r>
              <a:rPr lang="en-US" sz="2000" dirty="0">
                <a:solidFill>
                  <a:schemeClr val="dk1"/>
                </a:solidFill>
                <a:latin typeface="Calibri"/>
                <a:ea typeface="Calibri"/>
                <a:cs typeface="Calibri"/>
                <a:sym typeface="Calibri"/>
              </a:rPr>
              <a:t>, 2021). But most crowdfunding platforms have tools, such as an </a:t>
            </a:r>
            <a:r>
              <a:rPr lang="en-US" sz="2000" b="1" dirty="0">
                <a:solidFill>
                  <a:schemeClr val="dk1"/>
                </a:solidFill>
                <a:latin typeface="Calibri"/>
                <a:ea typeface="Calibri"/>
                <a:cs typeface="Calibri"/>
                <a:sym typeface="Calibri"/>
              </a:rPr>
              <a:t>email newsletter</a:t>
            </a:r>
            <a:r>
              <a:rPr lang="en-US" sz="2000" dirty="0">
                <a:solidFill>
                  <a:schemeClr val="dk1"/>
                </a:solidFill>
                <a:latin typeface="Calibri"/>
                <a:ea typeface="Calibri"/>
                <a:cs typeface="Calibri"/>
                <a:sym typeface="Calibri"/>
              </a:rPr>
              <a:t>, to help you inform backers of your progress throughout and after the campaign. Just consider that 53% of email shares for crowdfunding campaigns convert into donations (</a:t>
            </a:r>
            <a:r>
              <a:rPr lang="en-US" sz="2000" dirty="0" err="1">
                <a:solidFill>
                  <a:schemeClr val="dk1"/>
                </a:solidFill>
                <a:latin typeface="Calibri"/>
                <a:ea typeface="Calibri"/>
                <a:cs typeface="Calibri"/>
                <a:sym typeface="Calibri"/>
              </a:rPr>
              <a:t>Fundera</a:t>
            </a:r>
            <a:r>
              <a:rPr lang="en-US" sz="2000" dirty="0">
                <a:solidFill>
                  <a:schemeClr val="dk1"/>
                </a:solidFill>
                <a:latin typeface="Calibri"/>
                <a:ea typeface="Calibri"/>
                <a:cs typeface="Calibri"/>
                <a:sym typeface="Calibri"/>
              </a:rPr>
              <a:t>, 2021).</a:t>
            </a:r>
            <a:endParaRPr b="0" i="0" dirty="0">
              <a:latin typeface="Calibri"/>
              <a:ea typeface="Calibri"/>
              <a:cs typeface="Calibri"/>
              <a:sym typeface="Calibri"/>
            </a:endParaRPr>
          </a:p>
        </p:txBody>
      </p:sp>
      <p:pic>
        <p:nvPicPr>
          <p:cNvPr id="182" name="Google Shape;182;g1241a1d094d_0_8"/>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241a1d094d_0_29"/>
          <p:cNvSpPr txBox="1">
            <a:spLocks noGrp="1"/>
          </p:cNvSpPr>
          <p:nvPr>
            <p:ph type="body" idx="1"/>
          </p:nvPr>
        </p:nvSpPr>
        <p:spPr>
          <a:xfrm>
            <a:off x="634950" y="738450"/>
            <a:ext cx="78741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100"/>
              <a:buNone/>
            </a:pPr>
            <a:r>
              <a:rPr lang="en-US" sz="2000" b="1" i="1" dirty="0">
                <a:solidFill>
                  <a:srgbClr val="FF6600"/>
                </a:solidFill>
                <a:latin typeface="Calibri"/>
                <a:ea typeface="Calibri"/>
                <a:cs typeface="Calibri"/>
                <a:sym typeface="Calibri"/>
              </a:rPr>
              <a:t>TIPS!</a:t>
            </a:r>
            <a:endParaRPr sz="2000" b="1" i="1" dirty="0">
              <a:solidFill>
                <a:srgbClr val="FF6600"/>
              </a:solidFill>
              <a:latin typeface="Calibri"/>
              <a:ea typeface="Calibri"/>
              <a:cs typeface="Calibri"/>
              <a:sym typeface="Calibri"/>
            </a:endParaRPr>
          </a:p>
          <a:p>
            <a:pPr marL="0" lvl="0" indent="0" algn="just" rtl="0">
              <a:lnSpc>
                <a:spcPct val="115000"/>
              </a:lnSpc>
              <a:spcBef>
                <a:spcPts val="2300"/>
              </a:spcBef>
              <a:spcAft>
                <a:spcPts val="0"/>
              </a:spcAft>
              <a:buSzPts val="1100"/>
              <a:buNone/>
            </a:pPr>
            <a:r>
              <a:rPr lang="en-US" sz="2000" dirty="0">
                <a:solidFill>
                  <a:schemeClr val="dk1"/>
                </a:solidFill>
                <a:latin typeface="Calibri"/>
                <a:ea typeface="Calibri"/>
                <a:cs typeface="Calibri"/>
                <a:sym typeface="Calibri"/>
              </a:rPr>
              <a:t>Some information you might want to relate in a newsletter or in a social post could include:</a:t>
            </a:r>
            <a:endParaRPr sz="2000" dirty="0">
              <a:solidFill>
                <a:schemeClr val="dk1"/>
              </a:solidFill>
              <a:latin typeface="Calibri"/>
              <a:ea typeface="Calibri"/>
              <a:cs typeface="Calibri"/>
              <a:sym typeface="Calibri"/>
            </a:endParaRPr>
          </a:p>
          <a:p>
            <a:pPr marL="457200" lvl="0" indent="-314325" algn="just" rtl="0">
              <a:lnSpc>
                <a:spcPct val="100000"/>
              </a:lnSpc>
              <a:spcBef>
                <a:spcPts val="2300"/>
              </a:spcBef>
              <a:spcAft>
                <a:spcPts val="0"/>
              </a:spcAft>
              <a:buClr>
                <a:srgbClr val="212326"/>
              </a:buClr>
              <a:buSzPts val="1350"/>
              <a:buChar char="●"/>
            </a:pPr>
            <a:r>
              <a:rPr lang="en-US" sz="2000" dirty="0">
                <a:solidFill>
                  <a:schemeClr val="dk1"/>
                </a:solidFill>
                <a:latin typeface="Calibri"/>
                <a:ea typeface="Calibri"/>
                <a:cs typeface="Calibri"/>
                <a:sym typeface="Calibri"/>
              </a:rPr>
              <a:t>News about funding milestones;</a:t>
            </a:r>
            <a:endParaRPr sz="2000" dirty="0">
              <a:solidFill>
                <a:schemeClr val="dk1"/>
              </a:solidFill>
              <a:latin typeface="Calibri"/>
              <a:ea typeface="Calibri"/>
              <a:cs typeface="Calibri"/>
              <a:sym typeface="Calibri"/>
            </a:endParaRPr>
          </a:p>
          <a:p>
            <a:pPr marL="457200" lvl="0" indent="-314325" algn="just" rtl="0">
              <a:lnSpc>
                <a:spcPct val="100000"/>
              </a:lnSpc>
              <a:spcBef>
                <a:spcPts val="0"/>
              </a:spcBef>
              <a:spcAft>
                <a:spcPts val="0"/>
              </a:spcAft>
              <a:buClr>
                <a:srgbClr val="212326"/>
              </a:buClr>
              <a:buSzPts val="1350"/>
              <a:buChar char="●"/>
            </a:pPr>
            <a:r>
              <a:rPr lang="en-US" sz="2000" dirty="0">
                <a:solidFill>
                  <a:schemeClr val="dk1"/>
                </a:solidFill>
                <a:latin typeface="Calibri"/>
                <a:ea typeface="Calibri"/>
                <a:cs typeface="Calibri"/>
                <a:sym typeface="Calibri"/>
              </a:rPr>
              <a:t>Updates about the </a:t>
            </a:r>
            <a:r>
              <a:rPr lang="en-US" sz="2000" dirty="0">
                <a:solidFill>
                  <a:schemeClr val="dk1"/>
                </a:solidFill>
                <a:uFill>
                  <a:noFill/>
                </a:uFill>
                <a:latin typeface="Calibri"/>
                <a:ea typeface="Calibri"/>
                <a:cs typeface="Calibri"/>
                <a:sym typeface="Calibri"/>
              </a:rPr>
              <a:t>product, service or event development process</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lvl="0" indent="-314325" algn="just" rtl="0">
              <a:lnSpc>
                <a:spcPct val="100000"/>
              </a:lnSpc>
              <a:spcBef>
                <a:spcPts val="0"/>
              </a:spcBef>
              <a:spcAft>
                <a:spcPts val="0"/>
              </a:spcAft>
              <a:buClr>
                <a:srgbClr val="212326"/>
              </a:buClr>
              <a:buSzPts val="1350"/>
              <a:buChar char="●"/>
            </a:pPr>
            <a:r>
              <a:rPr lang="en-US" sz="2000" dirty="0">
                <a:solidFill>
                  <a:schemeClr val="dk1"/>
                </a:solidFill>
                <a:latin typeface="Calibri"/>
                <a:ea typeface="Calibri"/>
                <a:cs typeface="Calibri"/>
                <a:sym typeface="Calibri"/>
              </a:rPr>
              <a:t>Behind-the-scenes photos, videos;</a:t>
            </a:r>
            <a:endParaRPr sz="2000" dirty="0">
              <a:solidFill>
                <a:schemeClr val="dk1"/>
              </a:solidFill>
              <a:latin typeface="Calibri"/>
              <a:ea typeface="Calibri"/>
              <a:cs typeface="Calibri"/>
              <a:sym typeface="Calibri"/>
            </a:endParaRPr>
          </a:p>
          <a:p>
            <a:pPr marL="457200" lvl="0" indent="-314325" algn="just" rtl="0">
              <a:lnSpc>
                <a:spcPct val="100000"/>
              </a:lnSpc>
              <a:spcBef>
                <a:spcPts val="0"/>
              </a:spcBef>
              <a:spcAft>
                <a:spcPts val="0"/>
              </a:spcAft>
              <a:buClr>
                <a:srgbClr val="212326"/>
              </a:buClr>
              <a:buSzPts val="1350"/>
              <a:buChar char="●"/>
            </a:pPr>
            <a:r>
              <a:rPr lang="en-US" sz="2000" dirty="0">
                <a:solidFill>
                  <a:schemeClr val="dk1"/>
                </a:solidFill>
                <a:latin typeface="Calibri"/>
                <a:ea typeface="Calibri"/>
                <a:cs typeface="Calibri"/>
                <a:sym typeface="Calibri"/>
              </a:rPr>
              <a:t>New products or service variants;</a:t>
            </a:r>
            <a:endParaRPr sz="2000" dirty="0">
              <a:solidFill>
                <a:schemeClr val="dk1"/>
              </a:solidFill>
              <a:latin typeface="Calibri"/>
              <a:ea typeface="Calibri"/>
              <a:cs typeface="Calibri"/>
              <a:sym typeface="Calibri"/>
            </a:endParaRPr>
          </a:p>
          <a:p>
            <a:pPr marL="457200" lvl="0" indent="-314325" algn="just" rtl="0">
              <a:lnSpc>
                <a:spcPct val="100000"/>
              </a:lnSpc>
              <a:spcBef>
                <a:spcPts val="0"/>
              </a:spcBef>
              <a:spcAft>
                <a:spcPts val="0"/>
              </a:spcAft>
              <a:buClr>
                <a:srgbClr val="212326"/>
              </a:buClr>
              <a:buSzPts val="1350"/>
              <a:buChar char="●"/>
            </a:pPr>
            <a:r>
              <a:rPr lang="en-US" sz="2000" dirty="0">
                <a:solidFill>
                  <a:schemeClr val="dk1"/>
                </a:solidFill>
                <a:latin typeface="Calibri"/>
                <a:ea typeface="Calibri"/>
                <a:cs typeface="Calibri"/>
                <a:sym typeface="Calibri"/>
              </a:rPr>
              <a:t>New or expanded reward tiers;</a:t>
            </a:r>
            <a:endParaRPr sz="2000" dirty="0">
              <a:solidFill>
                <a:schemeClr val="dk1"/>
              </a:solidFill>
              <a:latin typeface="Calibri"/>
              <a:ea typeface="Calibri"/>
              <a:cs typeface="Calibri"/>
              <a:sym typeface="Calibri"/>
            </a:endParaRPr>
          </a:p>
          <a:p>
            <a:pPr marL="457200" lvl="0" indent="-314325" algn="just" rtl="0">
              <a:lnSpc>
                <a:spcPct val="100000"/>
              </a:lnSpc>
              <a:spcBef>
                <a:spcPts val="0"/>
              </a:spcBef>
              <a:spcAft>
                <a:spcPts val="0"/>
              </a:spcAft>
              <a:buClr>
                <a:srgbClr val="212326"/>
              </a:buClr>
              <a:buSzPts val="1350"/>
              <a:buChar char="●"/>
            </a:pPr>
            <a:r>
              <a:rPr lang="en-US" sz="2000" dirty="0">
                <a:solidFill>
                  <a:schemeClr val="dk1"/>
                </a:solidFill>
                <a:latin typeface="Calibri"/>
                <a:ea typeface="Calibri"/>
                <a:cs typeface="Calibri"/>
                <a:sym typeface="Calibri"/>
              </a:rPr>
              <a:t>Thank you messages.</a:t>
            </a:r>
            <a:endParaRPr sz="2000" dirty="0">
              <a:solidFill>
                <a:schemeClr val="dk1"/>
              </a:solidFill>
              <a:latin typeface="Calibri"/>
              <a:ea typeface="Calibri"/>
              <a:cs typeface="Calibri"/>
              <a:sym typeface="Calibri"/>
            </a:endParaRPr>
          </a:p>
          <a:p>
            <a:pPr marL="114300" lvl="0" indent="0" algn="just" rtl="0">
              <a:lnSpc>
                <a:spcPct val="100000"/>
              </a:lnSpc>
              <a:spcBef>
                <a:spcPts val="4600"/>
              </a:spcBef>
              <a:spcAft>
                <a:spcPts val="0"/>
              </a:spcAft>
              <a:buSzPts val="1800"/>
              <a:buNone/>
            </a:pPr>
            <a:endParaRPr sz="2000" dirty="0">
              <a:solidFill>
                <a:schemeClr val="dk1"/>
              </a:solidFill>
              <a:latin typeface="Calibri"/>
              <a:ea typeface="Calibri"/>
              <a:cs typeface="Calibri"/>
              <a:sym typeface="Calibri"/>
            </a:endParaRPr>
          </a:p>
          <a:p>
            <a:pPr marL="457200" lvl="0" indent="-228600" algn="just" rtl="0">
              <a:lnSpc>
                <a:spcPct val="100000"/>
              </a:lnSpc>
              <a:spcBef>
                <a:spcPts val="0"/>
              </a:spcBef>
              <a:spcAft>
                <a:spcPts val="0"/>
              </a:spcAft>
              <a:buSzPts val="1800"/>
              <a:buFont typeface="Noto Sans Symbols"/>
              <a:buNone/>
            </a:pPr>
            <a:endParaRPr b="0" i="0" dirty="0">
              <a:latin typeface="Calibri"/>
              <a:ea typeface="Calibri"/>
              <a:cs typeface="Calibri"/>
              <a:sym typeface="Calibri"/>
            </a:endParaRPr>
          </a:p>
        </p:txBody>
      </p:sp>
      <p:pic>
        <p:nvPicPr>
          <p:cNvPr id="188" name="Google Shape;188;g1241a1d094d_0_29"/>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1241987f7a4_0_17"/>
          <p:cNvPicPr preferRelativeResize="0"/>
          <p:nvPr/>
        </p:nvPicPr>
        <p:blipFill rotWithShape="1">
          <a:blip r:embed="rId3">
            <a:alphaModFix/>
          </a:blip>
          <a:srcRect/>
          <a:stretch/>
        </p:blipFill>
        <p:spPr>
          <a:xfrm>
            <a:off x="8186217" y="0"/>
            <a:ext cx="957785" cy="957785"/>
          </a:xfrm>
          <a:prstGeom prst="rect">
            <a:avLst/>
          </a:prstGeom>
          <a:noFill/>
          <a:ln>
            <a:noFill/>
          </a:ln>
        </p:spPr>
      </p:pic>
      <p:sp>
        <p:nvSpPr>
          <p:cNvPr id="194" name="Google Shape;194;g1241987f7a4_0_17"/>
          <p:cNvSpPr txBox="1">
            <a:spLocks noGrp="1"/>
          </p:cNvSpPr>
          <p:nvPr>
            <p:ph type="body" idx="1"/>
          </p:nvPr>
        </p:nvSpPr>
        <p:spPr>
          <a:xfrm>
            <a:off x="424092" y="1245450"/>
            <a:ext cx="8135700" cy="2652600"/>
          </a:xfrm>
          <a:prstGeom prst="rect">
            <a:avLst/>
          </a:prstGeom>
          <a:noFill/>
          <a:ln>
            <a:noFill/>
          </a:ln>
        </p:spPr>
        <p:txBody>
          <a:bodyPr spcFirstLastPara="1" wrap="square" lIns="91425" tIns="91425" rIns="91425" bIns="91425" anchor="t" anchorCtr="0">
            <a:noAutofit/>
          </a:bodyPr>
          <a:lstStyle/>
          <a:p>
            <a:pPr marL="101600" lvl="0" indent="0" algn="just" rtl="0">
              <a:lnSpc>
                <a:spcPct val="100000"/>
              </a:lnSpc>
              <a:spcBef>
                <a:spcPts val="0"/>
              </a:spcBef>
              <a:spcAft>
                <a:spcPts val="0"/>
              </a:spcAft>
              <a:buClr>
                <a:schemeClr val="dk1"/>
              </a:buClr>
              <a:buSzPts val="2000"/>
              <a:buNone/>
            </a:pPr>
            <a:r>
              <a:rPr lang="en-US" sz="2000" i="1" dirty="0">
                <a:solidFill>
                  <a:schemeClr val="tx1"/>
                </a:solidFill>
                <a:latin typeface="Calibri"/>
                <a:ea typeface="Calibri"/>
                <a:cs typeface="Calibri"/>
                <a:sym typeface="Calibri"/>
              </a:rPr>
              <a:t>2) Graphic and branding investments: </a:t>
            </a:r>
            <a:r>
              <a:rPr lang="en-US" sz="2000" dirty="0">
                <a:solidFill>
                  <a:schemeClr val="tx1"/>
                </a:solidFill>
                <a:highlight>
                  <a:srgbClr val="FFFFFF"/>
                </a:highlight>
                <a:latin typeface="Calibri"/>
                <a:ea typeface="Calibri"/>
                <a:cs typeface="Calibri"/>
                <a:sym typeface="Calibri"/>
              </a:rPr>
              <a:t>as seen before, digital tools can be a boost for your crowdfunding campaign. </a:t>
            </a:r>
            <a:r>
              <a:rPr lang="en-US" sz="2000" dirty="0" err="1">
                <a:solidFill>
                  <a:schemeClr val="tx1"/>
                </a:solidFill>
                <a:highlight>
                  <a:srgbClr val="FFFFFF"/>
                </a:highlight>
                <a:latin typeface="Calibri"/>
                <a:ea typeface="Calibri"/>
                <a:cs typeface="Calibri"/>
                <a:sym typeface="Calibri"/>
              </a:rPr>
              <a:t>Crowdfunders</a:t>
            </a:r>
            <a:r>
              <a:rPr lang="en-US" sz="2000" dirty="0">
                <a:solidFill>
                  <a:schemeClr val="tx1"/>
                </a:solidFill>
                <a:highlight>
                  <a:srgbClr val="FFFFFF"/>
                </a:highlight>
                <a:latin typeface="Calibri"/>
                <a:ea typeface="Calibri"/>
                <a:cs typeface="Calibri"/>
                <a:sym typeface="Calibri"/>
              </a:rPr>
              <a:t> suggest to invest in your campaign branding through </a:t>
            </a:r>
            <a:r>
              <a:rPr lang="en-US" sz="2000" dirty="0">
                <a:solidFill>
                  <a:schemeClr val="tx1"/>
                </a:solidFill>
                <a:latin typeface="Calibri"/>
                <a:ea typeface="Calibri"/>
                <a:cs typeface="Calibri"/>
                <a:sym typeface="Calibri"/>
              </a:rPr>
              <a:t>the use of </a:t>
            </a:r>
            <a:r>
              <a:rPr lang="en-US" sz="2000" b="1" dirty="0">
                <a:solidFill>
                  <a:schemeClr val="tx1"/>
                </a:solidFill>
                <a:latin typeface="Calibri"/>
                <a:ea typeface="Calibri"/>
                <a:cs typeface="Calibri"/>
                <a:sym typeface="Calibri"/>
              </a:rPr>
              <a:t>visual medias </a:t>
            </a:r>
            <a:r>
              <a:rPr lang="en-US" sz="2000" dirty="0">
                <a:solidFill>
                  <a:schemeClr val="tx1"/>
                </a:solidFill>
                <a:latin typeface="Calibri"/>
                <a:ea typeface="Calibri"/>
                <a:cs typeface="Calibri"/>
                <a:sym typeface="Calibri"/>
              </a:rPr>
              <a:t>(videos, technical drawings, photographs, interactive chat forums...) since they can provide </a:t>
            </a:r>
            <a:r>
              <a:rPr lang="en-US" sz="2000" b="1" dirty="0">
                <a:solidFill>
                  <a:schemeClr val="tx1"/>
                </a:solidFill>
                <a:latin typeface="Calibri"/>
                <a:ea typeface="Calibri"/>
                <a:cs typeface="Calibri"/>
                <a:sym typeface="Calibri"/>
              </a:rPr>
              <a:t>necessary information </a:t>
            </a:r>
            <a:r>
              <a:rPr lang="en-US" sz="2000" dirty="0">
                <a:solidFill>
                  <a:schemeClr val="tx1"/>
                </a:solidFill>
                <a:latin typeface="Calibri"/>
                <a:ea typeface="Calibri"/>
                <a:cs typeface="Calibri"/>
                <a:sym typeface="Calibri"/>
              </a:rPr>
              <a:t>and</a:t>
            </a:r>
            <a:r>
              <a:rPr lang="en-US" sz="2000" b="1" dirty="0">
                <a:solidFill>
                  <a:schemeClr val="tx1"/>
                </a:solidFill>
                <a:latin typeface="Calibri"/>
                <a:ea typeface="Calibri"/>
                <a:cs typeface="Calibri"/>
                <a:sym typeface="Calibri"/>
              </a:rPr>
              <a:t> bridge any gaps in the understanding </a:t>
            </a:r>
            <a:r>
              <a:rPr lang="en-US" sz="2000" dirty="0">
                <a:solidFill>
                  <a:schemeClr val="tx1"/>
                </a:solidFill>
                <a:latin typeface="Calibri"/>
                <a:ea typeface="Calibri"/>
                <a:cs typeface="Calibri"/>
                <a:sym typeface="Calibri"/>
              </a:rPr>
              <a:t>between the founders and funders. </a:t>
            </a:r>
          </a:p>
          <a:p>
            <a:pPr marL="101600" lvl="0" indent="0" algn="just" rtl="0">
              <a:lnSpc>
                <a:spcPct val="100000"/>
              </a:lnSpc>
              <a:spcBef>
                <a:spcPts val="0"/>
              </a:spcBef>
              <a:spcAft>
                <a:spcPts val="0"/>
              </a:spcAft>
              <a:buClr>
                <a:schemeClr val="dk1"/>
              </a:buClr>
              <a:buSzPts val="2000"/>
              <a:buNone/>
            </a:pPr>
            <a:r>
              <a:rPr lang="en-US" sz="2000" dirty="0">
                <a:solidFill>
                  <a:schemeClr val="tx1"/>
                </a:solidFill>
                <a:latin typeface="Calibri"/>
                <a:ea typeface="Calibri"/>
                <a:cs typeface="Calibri"/>
                <a:sym typeface="Calibri"/>
              </a:rPr>
              <a:t>In this way, </a:t>
            </a:r>
            <a:r>
              <a:rPr lang="en-US" sz="2000" b="1" dirty="0">
                <a:solidFill>
                  <a:schemeClr val="tx1"/>
                </a:solidFill>
                <a:latin typeface="Calibri"/>
                <a:ea typeface="Calibri"/>
                <a:cs typeface="Calibri"/>
                <a:sym typeface="Calibri"/>
              </a:rPr>
              <a:t>understandable campaigns objectives and value propositions</a:t>
            </a:r>
            <a:r>
              <a:rPr lang="en-US" sz="2000" dirty="0">
                <a:solidFill>
                  <a:schemeClr val="tx1"/>
                </a:solidFill>
                <a:latin typeface="Calibri"/>
                <a:ea typeface="Calibri"/>
                <a:cs typeface="Calibri"/>
                <a:sym typeface="Calibri"/>
              </a:rPr>
              <a:t> help in building a fan base and to increase the </a:t>
            </a:r>
            <a:r>
              <a:rPr lang="en-US" sz="2000" b="1" dirty="0">
                <a:solidFill>
                  <a:schemeClr val="tx1"/>
                </a:solidFill>
                <a:latin typeface="Calibri"/>
                <a:ea typeface="Calibri"/>
                <a:cs typeface="Calibri"/>
                <a:sym typeface="Calibri"/>
              </a:rPr>
              <a:t>confidence, support and commitment </a:t>
            </a:r>
            <a:r>
              <a:rPr lang="en-US" sz="2000" dirty="0">
                <a:solidFill>
                  <a:schemeClr val="tx1"/>
                </a:solidFill>
                <a:latin typeface="Calibri"/>
                <a:ea typeface="Calibri"/>
                <a:cs typeface="Calibri"/>
                <a:sym typeface="Calibri"/>
              </a:rPr>
              <a:t>of the various stakeholders.</a:t>
            </a:r>
            <a:endParaRPr sz="2000" dirty="0">
              <a:solidFill>
                <a:schemeClr val="tx1"/>
              </a:solidFill>
              <a:latin typeface="Calibri"/>
              <a:ea typeface="Calibri"/>
              <a:cs typeface="Calibri"/>
              <a:sym typeface="Calibri"/>
            </a:endParaRPr>
          </a:p>
          <a:p>
            <a:pPr marL="457200" lvl="0" indent="0" algn="just" rtl="0">
              <a:lnSpc>
                <a:spcPct val="100000"/>
              </a:lnSpc>
              <a:spcBef>
                <a:spcPts val="2300"/>
              </a:spcBef>
              <a:spcAft>
                <a:spcPts val="2300"/>
              </a:spcAft>
              <a:buSzPts val="1800"/>
              <a:buNone/>
            </a:pPr>
            <a:endParaRPr sz="2000" dirty="0">
              <a:solidFill>
                <a:schemeClr val="tx1"/>
              </a:solidFill>
              <a:highlight>
                <a:srgbClr val="FFFFFF"/>
              </a:highlight>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241987f7a4_0_3"/>
          <p:cNvSpPr txBox="1">
            <a:spLocks noGrp="1"/>
          </p:cNvSpPr>
          <p:nvPr>
            <p:ph type="body" idx="1"/>
          </p:nvPr>
        </p:nvSpPr>
        <p:spPr>
          <a:xfrm>
            <a:off x="504150" y="1245450"/>
            <a:ext cx="8135700" cy="2652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en-US" sz="2000" dirty="0">
                <a:solidFill>
                  <a:schemeClr val="tx1"/>
                </a:solidFill>
                <a:latin typeface="Calibri"/>
                <a:ea typeface="Calibri"/>
                <a:cs typeface="Calibri"/>
                <a:sym typeface="Calibri"/>
              </a:rPr>
              <a:t>In particular, you can invest in:</a:t>
            </a:r>
            <a:endParaRPr sz="2000" dirty="0">
              <a:solidFill>
                <a:schemeClr val="tx1"/>
              </a:solidFill>
              <a:latin typeface="Calibri"/>
              <a:ea typeface="Calibri"/>
              <a:cs typeface="Calibri"/>
              <a:sym typeface="Calibri"/>
            </a:endParaRPr>
          </a:p>
          <a:p>
            <a:pPr marL="457200" lvl="0" indent="-355600" algn="just" rtl="0">
              <a:lnSpc>
                <a:spcPct val="100000"/>
              </a:lnSpc>
              <a:spcBef>
                <a:spcPts val="2300"/>
              </a:spcBef>
              <a:spcAft>
                <a:spcPts val="0"/>
              </a:spcAft>
              <a:buClr>
                <a:srgbClr val="212326"/>
              </a:buClr>
              <a:buSzPts val="2000"/>
              <a:buFont typeface="Calibri"/>
              <a:buChar char="-"/>
            </a:pPr>
            <a:r>
              <a:rPr lang="en-US" sz="2000" u="sng" dirty="0">
                <a:solidFill>
                  <a:schemeClr val="tx1"/>
                </a:solidFill>
                <a:highlight>
                  <a:schemeClr val="lt1"/>
                </a:highlight>
                <a:latin typeface="Calibri"/>
                <a:ea typeface="Calibri"/>
                <a:cs typeface="Calibri"/>
                <a:sym typeface="Calibri"/>
              </a:rPr>
              <a:t>Video</a:t>
            </a:r>
            <a:r>
              <a:rPr lang="en-US" sz="2000" dirty="0">
                <a:solidFill>
                  <a:schemeClr val="tx1"/>
                </a:solidFill>
                <a:highlight>
                  <a:schemeClr val="lt1"/>
                </a:highlight>
                <a:latin typeface="Calibri"/>
                <a:ea typeface="Calibri"/>
                <a:cs typeface="Calibri"/>
                <a:sym typeface="Calibri"/>
              </a:rPr>
              <a:t>: launching a crowdfunding campaign through video has a </a:t>
            </a:r>
            <a:r>
              <a:rPr lang="en-US" sz="2000" b="1" dirty="0">
                <a:solidFill>
                  <a:schemeClr val="tx1"/>
                </a:solidFill>
                <a:highlight>
                  <a:schemeClr val="lt1"/>
                </a:highlight>
                <a:latin typeface="Calibri"/>
                <a:ea typeface="Calibri"/>
                <a:cs typeface="Calibri"/>
                <a:sym typeface="Calibri"/>
              </a:rPr>
              <a:t>huge impact</a:t>
            </a:r>
            <a:r>
              <a:rPr lang="en-US" sz="2000" dirty="0">
                <a:solidFill>
                  <a:schemeClr val="tx1"/>
                </a:solidFill>
                <a:highlight>
                  <a:schemeClr val="lt1"/>
                </a:highlight>
                <a:latin typeface="Calibri"/>
                <a:ea typeface="Calibri"/>
                <a:cs typeface="Calibri"/>
                <a:sym typeface="Calibri"/>
              </a:rPr>
              <a:t>. Just consider that </a:t>
            </a:r>
            <a:r>
              <a:rPr lang="en-US" sz="2000" b="1" dirty="0">
                <a:solidFill>
                  <a:schemeClr val="tx1"/>
                </a:solidFill>
                <a:highlight>
                  <a:schemeClr val="lt1"/>
                </a:highlight>
                <a:latin typeface="Calibri"/>
                <a:ea typeface="Calibri"/>
                <a:cs typeface="Calibri"/>
                <a:sym typeface="Calibri"/>
              </a:rPr>
              <a:t>crowdfunding campaigns with videos earn 105% more than those without ones </a:t>
            </a:r>
            <a:r>
              <a:rPr lang="en-US" sz="2000" dirty="0">
                <a:solidFill>
                  <a:schemeClr val="tx1"/>
                </a:solidFill>
                <a:highlight>
                  <a:schemeClr val="lt1"/>
                </a:highlight>
                <a:latin typeface="Calibri"/>
                <a:ea typeface="Calibri"/>
                <a:cs typeface="Calibri"/>
                <a:sym typeface="Calibri"/>
              </a:rPr>
              <a:t>(</a:t>
            </a:r>
            <a:r>
              <a:rPr lang="en-US" sz="2000" dirty="0" err="1">
                <a:solidFill>
                  <a:schemeClr val="tx1"/>
                </a:solidFill>
                <a:highlight>
                  <a:schemeClr val="lt1"/>
                </a:highlight>
                <a:latin typeface="Calibri"/>
                <a:ea typeface="Calibri"/>
                <a:cs typeface="Calibri"/>
                <a:sym typeface="Calibri"/>
              </a:rPr>
              <a:t>Fundera</a:t>
            </a:r>
            <a:r>
              <a:rPr lang="en-US" sz="2000" dirty="0">
                <a:solidFill>
                  <a:schemeClr val="tx1"/>
                </a:solidFill>
                <a:highlight>
                  <a:schemeClr val="lt1"/>
                </a:highlight>
                <a:latin typeface="Calibri"/>
                <a:ea typeface="Calibri"/>
                <a:cs typeface="Calibri"/>
                <a:sym typeface="Calibri"/>
              </a:rPr>
              <a:t>, 2021). So, you have to make it the cornerstone of your marketing efforts. Whether you’re DIY-ing your video or working with a professional team, make sure your script explains the following elements:</a:t>
            </a:r>
            <a:endParaRPr sz="2000" dirty="0">
              <a:solidFill>
                <a:schemeClr val="tx1"/>
              </a:solidFill>
              <a:latin typeface="Calibri"/>
              <a:ea typeface="Calibri"/>
              <a:cs typeface="Calibri"/>
              <a:sym typeface="Calibri"/>
            </a:endParaRPr>
          </a:p>
        </p:txBody>
      </p:sp>
      <p:pic>
        <p:nvPicPr>
          <p:cNvPr id="200" name="Google Shape;200;g1241987f7a4_0_3"/>
          <p:cNvPicPr preferRelativeResize="0"/>
          <p:nvPr/>
        </p:nvPicPr>
        <p:blipFill rotWithShape="1">
          <a:blip r:embed="rId3">
            <a:alphaModFix/>
          </a:blip>
          <a:srcRect/>
          <a:stretch/>
        </p:blipFill>
        <p:spPr>
          <a:xfrm>
            <a:off x="8186217" y="0"/>
            <a:ext cx="957785" cy="957785"/>
          </a:xfrm>
          <a:prstGeom prst="rect">
            <a:avLst/>
          </a:prstGeom>
          <a:noFill/>
          <a:ln>
            <a:noFill/>
          </a:ln>
        </p:spPr>
      </p:pic>
      <p:pic>
        <p:nvPicPr>
          <p:cNvPr id="4" name="Google Shape;316;p18" descr="Freccia: leggera curva contorno">
            <a:extLst>
              <a:ext uri="{FF2B5EF4-FFF2-40B4-BE49-F238E27FC236}">
                <a16:creationId xmlns:a16="http://schemas.microsoft.com/office/drawing/2014/main" id="{CDF18798-4880-4942-840D-B800BA6F4789}"/>
              </a:ext>
            </a:extLst>
          </p:cNvPr>
          <p:cNvPicPr preferRelativeResize="0"/>
          <p:nvPr/>
        </p:nvPicPr>
        <p:blipFill rotWithShape="1">
          <a:blip r:embed="rId4">
            <a:alphaModFix/>
          </a:blip>
          <a:srcRect/>
          <a:stretch/>
        </p:blipFill>
        <p:spPr>
          <a:xfrm>
            <a:off x="7725450" y="3440850"/>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241a1d094d_0_55"/>
          <p:cNvSpPr txBox="1">
            <a:spLocks noGrp="1"/>
          </p:cNvSpPr>
          <p:nvPr>
            <p:ph type="body" idx="1"/>
          </p:nvPr>
        </p:nvSpPr>
        <p:spPr>
          <a:xfrm>
            <a:off x="842100" y="771175"/>
            <a:ext cx="7459800" cy="3877954"/>
          </a:xfrm>
          <a:prstGeom prst="rect">
            <a:avLst/>
          </a:prstGeom>
          <a:noFill/>
          <a:ln>
            <a:noFill/>
          </a:ln>
        </p:spPr>
        <p:txBody>
          <a:bodyPr spcFirstLastPara="1" wrap="square" lIns="91425" tIns="91425" rIns="91425" bIns="91425" anchor="t" anchorCtr="0">
            <a:spAutoFit/>
          </a:bodyPr>
          <a:lstStyle/>
          <a:p>
            <a:pPr marL="457200" lvl="0" indent="-355600" algn="just" rtl="0">
              <a:lnSpc>
                <a:spcPct val="100000"/>
              </a:lnSpc>
              <a:spcBef>
                <a:spcPts val="0"/>
              </a:spcBef>
              <a:spcAft>
                <a:spcPts val="0"/>
              </a:spcAft>
              <a:buClr>
                <a:srgbClr val="212326"/>
              </a:buClr>
              <a:buSzPts val="2000"/>
              <a:buFont typeface="Noto Sans Symbols"/>
              <a:buChar char="✔"/>
            </a:pPr>
            <a:r>
              <a:rPr lang="en-US" sz="2000" b="1" dirty="0">
                <a:solidFill>
                  <a:schemeClr val="dk1"/>
                </a:solidFill>
                <a:highlight>
                  <a:srgbClr val="FFFFFF"/>
                </a:highlight>
                <a:latin typeface="Calibri"/>
                <a:ea typeface="Calibri"/>
                <a:cs typeface="Calibri"/>
                <a:sym typeface="Calibri"/>
              </a:rPr>
              <a:t>Who you are.</a:t>
            </a:r>
            <a:r>
              <a:rPr lang="en-US" sz="2000" dirty="0">
                <a:solidFill>
                  <a:schemeClr val="dk1"/>
                </a:solidFill>
                <a:highlight>
                  <a:srgbClr val="FFFFFF"/>
                </a:highlight>
                <a:latin typeface="Calibri"/>
                <a:ea typeface="Calibri"/>
                <a:cs typeface="Calibri"/>
                <a:sym typeface="Calibri"/>
              </a:rPr>
              <a:t> Tell potential backers about yourself and your experience (as person or team).</a:t>
            </a:r>
            <a:endParaRPr sz="2000" dirty="0">
              <a:solidFill>
                <a:schemeClr val="dk1"/>
              </a:solidFill>
              <a:highlight>
                <a:srgbClr val="FFFFFF"/>
              </a:highlight>
              <a:latin typeface="Calibri"/>
              <a:ea typeface="Calibri"/>
              <a:cs typeface="Calibri"/>
              <a:sym typeface="Calibri"/>
            </a:endParaRPr>
          </a:p>
          <a:p>
            <a:pPr marL="457200" lvl="0" indent="-355600" algn="just" rtl="0">
              <a:lnSpc>
                <a:spcPct val="100000"/>
              </a:lnSpc>
              <a:spcBef>
                <a:spcPts val="0"/>
              </a:spcBef>
              <a:spcAft>
                <a:spcPts val="0"/>
              </a:spcAft>
              <a:buClr>
                <a:srgbClr val="212326"/>
              </a:buClr>
              <a:buSzPts val="2000"/>
              <a:buFont typeface="Noto Sans Symbols"/>
              <a:buChar char="✔"/>
            </a:pPr>
            <a:r>
              <a:rPr lang="en-US" sz="2000" b="1" dirty="0">
                <a:solidFill>
                  <a:schemeClr val="dk1"/>
                </a:solidFill>
                <a:highlight>
                  <a:srgbClr val="FFFFFF"/>
                </a:highlight>
                <a:latin typeface="Calibri"/>
                <a:ea typeface="Calibri"/>
                <a:cs typeface="Calibri"/>
                <a:sym typeface="Calibri"/>
              </a:rPr>
              <a:t>The story of your product.</a:t>
            </a:r>
            <a:r>
              <a:rPr lang="en-US" sz="2000" dirty="0">
                <a:solidFill>
                  <a:schemeClr val="dk1"/>
                </a:solidFill>
                <a:highlight>
                  <a:srgbClr val="FFFFFF"/>
                </a:highlight>
                <a:latin typeface="Calibri"/>
                <a:ea typeface="Calibri"/>
                <a:cs typeface="Calibri"/>
                <a:sym typeface="Calibri"/>
              </a:rPr>
              <a:t> Describe how you came up with your idea, the current state of your product, service or activity, why your it matters to you and why it will matter to your target audience.</a:t>
            </a:r>
            <a:endParaRPr sz="2000" dirty="0">
              <a:solidFill>
                <a:schemeClr val="dk1"/>
              </a:solidFill>
              <a:highlight>
                <a:srgbClr val="FFFFFF"/>
              </a:highlight>
              <a:latin typeface="Calibri"/>
              <a:ea typeface="Calibri"/>
              <a:cs typeface="Calibri"/>
              <a:sym typeface="Calibri"/>
            </a:endParaRPr>
          </a:p>
          <a:p>
            <a:pPr marL="457200" lvl="0" indent="-355600" algn="just" rtl="0">
              <a:lnSpc>
                <a:spcPct val="100000"/>
              </a:lnSpc>
              <a:spcBef>
                <a:spcPts val="0"/>
              </a:spcBef>
              <a:spcAft>
                <a:spcPts val="0"/>
              </a:spcAft>
              <a:buClr>
                <a:srgbClr val="212326"/>
              </a:buClr>
              <a:buSzPts val="2000"/>
              <a:buFont typeface="Noto Sans Symbols"/>
              <a:buChar char="✔"/>
            </a:pPr>
            <a:r>
              <a:rPr lang="en-US" sz="2000" b="1" dirty="0">
                <a:solidFill>
                  <a:schemeClr val="dk1"/>
                </a:solidFill>
                <a:highlight>
                  <a:srgbClr val="FFFFFF"/>
                </a:highlight>
                <a:latin typeface="Calibri"/>
                <a:ea typeface="Calibri"/>
                <a:cs typeface="Calibri"/>
                <a:sym typeface="Calibri"/>
              </a:rPr>
              <a:t>Why you need support.</a:t>
            </a:r>
            <a:r>
              <a:rPr lang="en-US" sz="2000" dirty="0">
                <a:solidFill>
                  <a:schemeClr val="dk1"/>
                </a:solidFill>
                <a:highlight>
                  <a:srgbClr val="FFFFFF"/>
                </a:highlight>
                <a:latin typeface="Calibri"/>
                <a:ea typeface="Calibri"/>
                <a:cs typeface="Calibri"/>
                <a:sym typeface="Calibri"/>
              </a:rPr>
              <a:t> Explain why you’re raising money via crowdfunding and how that money will be spent. Make sure to include a direct ask for support.</a:t>
            </a:r>
            <a:endParaRPr sz="2000" dirty="0">
              <a:solidFill>
                <a:schemeClr val="dk1"/>
              </a:solidFill>
              <a:highlight>
                <a:srgbClr val="FFFFFF"/>
              </a:highlight>
              <a:latin typeface="Calibri"/>
              <a:ea typeface="Calibri"/>
              <a:cs typeface="Calibri"/>
              <a:sym typeface="Calibri"/>
            </a:endParaRPr>
          </a:p>
          <a:p>
            <a:pPr marL="457200" lvl="0" indent="-355600" algn="just" rtl="0">
              <a:lnSpc>
                <a:spcPct val="100000"/>
              </a:lnSpc>
              <a:spcBef>
                <a:spcPts val="0"/>
              </a:spcBef>
              <a:spcAft>
                <a:spcPts val="0"/>
              </a:spcAft>
              <a:buClr>
                <a:srgbClr val="212326"/>
              </a:buClr>
              <a:buSzPts val="2000"/>
              <a:buFont typeface="Noto Sans Symbols"/>
              <a:buChar char="✔"/>
            </a:pPr>
            <a:r>
              <a:rPr lang="en-US" sz="2000" b="1" dirty="0">
                <a:solidFill>
                  <a:schemeClr val="dk1"/>
                </a:solidFill>
                <a:highlight>
                  <a:srgbClr val="FFFFFF"/>
                </a:highlight>
                <a:latin typeface="Calibri"/>
                <a:ea typeface="Calibri"/>
                <a:cs typeface="Calibri"/>
                <a:sym typeface="Calibri"/>
              </a:rPr>
              <a:t>The rewards being offered.</a:t>
            </a:r>
            <a:r>
              <a:rPr lang="en-US" sz="2000" dirty="0">
                <a:solidFill>
                  <a:schemeClr val="dk1"/>
                </a:solidFill>
                <a:highlight>
                  <a:srgbClr val="FFFFFF"/>
                </a:highlight>
                <a:latin typeface="Calibri"/>
                <a:ea typeface="Calibri"/>
                <a:cs typeface="Calibri"/>
                <a:sym typeface="Calibri"/>
              </a:rPr>
              <a:t> Include an overview of your most interesting rewards or the ones you feel will be most appealing to backers.</a:t>
            </a:r>
            <a:endParaRPr sz="2000" b="1" dirty="0">
              <a:solidFill>
                <a:schemeClr val="dk1"/>
              </a:solidFill>
              <a:latin typeface="Calibri"/>
              <a:ea typeface="Calibri"/>
              <a:cs typeface="Calibri"/>
              <a:sym typeface="Calibri"/>
            </a:endParaRPr>
          </a:p>
        </p:txBody>
      </p:sp>
      <p:pic>
        <p:nvPicPr>
          <p:cNvPr id="206" name="Google Shape;206;g1241a1d094d_0_55"/>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body" idx="1"/>
          </p:nvPr>
        </p:nvSpPr>
        <p:spPr>
          <a:xfrm>
            <a:off x="311700" y="1158730"/>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114300" lvl="0" indent="0" algn="l" rtl="0">
              <a:lnSpc>
                <a:spcPct val="115000"/>
              </a:lnSpc>
              <a:spcBef>
                <a:spcPts val="0"/>
              </a:spcBef>
              <a:spcAft>
                <a:spcPts val="0"/>
              </a:spcAft>
              <a:buSzPts val="1800"/>
              <a:buNone/>
            </a:pPr>
            <a:endParaRPr sz="140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a:latin typeface="Roboto"/>
              <a:ea typeface="Roboto"/>
              <a:cs typeface="Roboto"/>
              <a:sym typeface="Roboto"/>
            </a:endParaRPr>
          </a:p>
          <a:p>
            <a:pPr marL="0" lvl="0" indent="0" algn="ctr" rtl="0">
              <a:lnSpc>
                <a:spcPct val="115000"/>
              </a:lnSpc>
              <a:spcBef>
                <a:spcPts val="0"/>
              </a:spcBef>
              <a:spcAft>
                <a:spcPts val="0"/>
              </a:spcAft>
              <a:buSzPts val="1100"/>
              <a:buNone/>
            </a:pPr>
            <a:r>
              <a:rPr lang="en-US" sz="1400" b="1">
                <a:latin typeface="Roboto"/>
                <a:ea typeface="Roboto"/>
                <a:cs typeface="Roboto"/>
                <a:sym typeface="Roboto"/>
              </a:rPr>
              <a:t>How to Create a Successful Crowdfunding Video</a:t>
            </a:r>
            <a:endParaRPr sz="1400" b="1">
              <a:latin typeface="Roboto"/>
              <a:ea typeface="Roboto"/>
              <a:cs typeface="Roboto"/>
              <a:sym typeface="Roboto"/>
            </a:endParaRPr>
          </a:p>
          <a:p>
            <a:pPr marL="114300" lvl="0" indent="0" algn="ctr" rtl="0">
              <a:lnSpc>
                <a:spcPct val="115000"/>
              </a:lnSpc>
              <a:spcBef>
                <a:spcPts val="0"/>
              </a:spcBef>
              <a:spcAft>
                <a:spcPts val="0"/>
              </a:spcAft>
              <a:buSzPts val="1800"/>
              <a:buNone/>
            </a:pPr>
            <a:r>
              <a:rPr lang="en-US" sz="1400" u="sng">
                <a:solidFill>
                  <a:schemeClr val="hlink"/>
                </a:solidFill>
                <a:hlinkClick r:id="rId3"/>
              </a:rPr>
              <a:t>https://www.youtube.com/watch?v=mlr18jqXv4M</a:t>
            </a:r>
            <a:r>
              <a:rPr lang="en-US" sz="1400" u="sng">
                <a:solidFill>
                  <a:srgbClr val="00B0F0"/>
                </a:solidFill>
              </a:rPr>
              <a:t> (da controllare)</a:t>
            </a:r>
            <a:endParaRPr/>
          </a:p>
        </p:txBody>
      </p:sp>
      <p:pic>
        <p:nvPicPr>
          <p:cNvPr id="212" name="Google Shape;212;p26"/>
          <p:cNvPicPr preferRelativeResize="0"/>
          <p:nvPr/>
        </p:nvPicPr>
        <p:blipFill rotWithShape="1">
          <a:blip r:embed="rId4">
            <a:alphaModFix/>
          </a:blip>
          <a:srcRect/>
          <a:stretch/>
        </p:blipFill>
        <p:spPr>
          <a:xfrm>
            <a:off x="8186217" y="0"/>
            <a:ext cx="957783" cy="957783"/>
          </a:xfrm>
          <a:prstGeom prst="rect">
            <a:avLst/>
          </a:prstGeom>
          <a:noFill/>
          <a:ln>
            <a:noFill/>
          </a:ln>
        </p:spPr>
      </p:pic>
      <p:pic>
        <p:nvPicPr>
          <p:cNvPr id="213" name="Google Shape;213;p26"/>
          <p:cNvPicPr preferRelativeResize="0"/>
          <p:nvPr/>
        </p:nvPicPr>
        <p:blipFill rotWithShape="1">
          <a:blip r:embed="rId5">
            <a:alphaModFix/>
          </a:blip>
          <a:srcRect/>
          <a:stretch/>
        </p:blipFill>
        <p:spPr>
          <a:xfrm>
            <a:off x="2487700" y="830429"/>
            <a:ext cx="4374600" cy="2912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241987f7a4_0_22"/>
          <p:cNvSpPr txBox="1">
            <a:spLocks noGrp="1"/>
          </p:cNvSpPr>
          <p:nvPr>
            <p:ph type="body" idx="1"/>
          </p:nvPr>
        </p:nvSpPr>
        <p:spPr>
          <a:xfrm>
            <a:off x="341523" y="1570617"/>
            <a:ext cx="6356733" cy="2652600"/>
          </a:xfrm>
          <a:prstGeom prst="rect">
            <a:avLst/>
          </a:prstGeom>
          <a:noFill/>
          <a:ln>
            <a:noFill/>
          </a:ln>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Clr>
                <a:srgbClr val="212326"/>
              </a:buClr>
              <a:buSzPts val="2000"/>
              <a:buFont typeface="Calibri"/>
              <a:buChar char="-"/>
            </a:pPr>
            <a:r>
              <a:rPr lang="en-US" sz="2000" u="sng" dirty="0">
                <a:solidFill>
                  <a:schemeClr val="tx1"/>
                </a:solidFill>
                <a:highlight>
                  <a:srgbClr val="FFFFFF"/>
                </a:highlight>
                <a:latin typeface="Calibri"/>
                <a:ea typeface="Calibri"/>
                <a:cs typeface="Calibri"/>
                <a:sym typeface="Calibri"/>
              </a:rPr>
              <a:t>Photos</a:t>
            </a:r>
            <a:r>
              <a:rPr lang="en-US" sz="2000" dirty="0">
                <a:solidFill>
                  <a:schemeClr val="tx1"/>
                </a:solidFill>
                <a:highlight>
                  <a:srgbClr val="FFFFFF"/>
                </a:highlight>
                <a:latin typeface="Calibri"/>
                <a:ea typeface="Calibri"/>
                <a:cs typeface="Calibri"/>
                <a:sym typeface="Calibri"/>
              </a:rPr>
              <a:t>: they can help backers get a sense of your brand as a whole, such as behind-the-scenes shots of your campaign in action and photos that demonstrate the progress you’ve made so far. By giving potential backers an insider’s view, you’ll create a </a:t>
            </a:r>
            <a:r>
              <a:rPr lang="en-US" sz="2000" b="1" dirty="0">
                <a:solidFill>
                  <a:schemeClr val="tx1"/>
                </a:solidFill>
                <a:highlight>
                  <a:srgbClr val="FFFFFF"/>
                </a:highlight>
                <a:latin typeface="Calibri"/>
                <a:ea typeface="Calibri"/>
                <a:cs typeface="Calibri"/>
                <a:sym typeface="Calibri"/>
              </a:rPr>
              <a:t>sense of connection to your brand, team and to your process</a:t>
            </a:r>
            <a:r>
              <a:rPr lang="en-US" sz="2000" dirty="0">
                <a:solidFill>
                  <a:schemeClr val="tx1"/>
                </a:solidFill>
                <a:highlight>
                  <a:srgbClr val="FFFFFF"/>
                </a:highlight>
                <a:latin typeface="Calibri"/>
                <a:ea typeface="Calibri"/>
                <a:cs typeface="Calibri"/>
                <a:sym typeface="Calibri"/>
              </a:rPr>
              <a:t>.</a:t>
            </a:r>
            <a:endParaRPr sz="2000" dirty="0">
              <a:solidFill>
                <a:schemeClr val="tx1"/>
              </a:solidFill>
              <a:highlight>
                <a:srgbClr val="FFFFFF"/>
              </a:highlight>
              <a:latin typeface="Calibri"/>
              <a:ea typeface="Calibri"/>
              <a:cs typeface="Calibri"/>
              <a:sym typeface="Calibri"/>
            </a:endParaRPr>
          </a:p>
        </p:txBody>
      </p:sp>
      <p:pic>
        <p:nvPicPr>
          <p:cNvPr id="219" name="Google Shape;219;g1241987f7a4_0_22"/>
          <p:cNvPicPr preferRelativeResize="0"/>
          <p:nvPr/>
        </p:nvPicPr>
        <p:blipFill rotWithShape="1">
          <a:blip r:embed="rId3">
            <a:alphaModFix/>
          </a:blip>
          <a:srcRect/>
          <a:stretch/>
        </p:blipFill>
        <p:spPr>
          <a:xfrm>
            <a:off x="8186217" y="0"/>
            <a:ext cx="957785" cy="957785"/>
          </a:xfrm>
          <a:prstGeom prst="rect">
            <a:avLst/>
          </a:prstGeom>
          <a:noFill/>
          <a:ln>
            <a:noFill/>
          </a:ln>
        </p:spPr>
      </p:pic>
      <p:pic>
        <p:nvPicPr>
          <p:cNvPr id="220" name="Google Shape;220;g1241987f7a4_0_22" descr="Fotocamera con riempimento a tinta unita"/>
          <p:cNvPicPr preferRelativeResize="0"/>
          <p:nvPr/>
        </p:nvPicPr>
        <p:blipFill rotWithShape="1">
          <a:blip r:embed="rId4">
            <a:alphaModFix/>
          </a:blip>
          <a:srcRect/>
          <a:stretch/>
        </p:blipFill>
        <p:spPr>
          <a:xfrm>
            <a:off x="6946134" y="1734468"/>
            <a:ext cx="1382617" cy="13826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241987f7a4_0_9"/>
          <p:cNvSpPr txBox="1">
            <a:spLocks noGrp="1"/>
          </p:cNvSpPr>
          <p:nvPr>
            <p:ph type="body" idx="1"/>
          </p:nvPr>
        </p:nvSpPr>
        <p:spPr>
          <a:xfrm>
            <a:off x="504150" y="559175"/>
            <a:ext cx="8135700" cy="2652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endParaRPr sz="2000" dirty="0">
              <a:solidFill>
                <a:schemeClr val="tx1"/>
              </a:solidFill>
              <a:highlight>
                <a:srgbClr val="FFFFFF"/>
              </a:highlight>
              <a:latin typeface="Calibri"/>
              <a:ea typeface="Calibri"/>
              <a:cs typeface="Calibri"/>
              <a:sym typeface="Calibri"/>
            </a:endParaRPr>
          </a:p>
          <a:p>
            <a:pPr marL="101600" lvl="0" indent="0" algn="just" rtl="0">
              <a:lnSpc>
                <a:spcPct val="100000"/>
              </a:lnSpc>
              <a:spcBef>
                <a:spcPts val="2300"/>
              </a:spcBef>
              <a:spcAft>
                <a:spcPts val="0"/>
              </a:spcAft>
              <a:buClr>
                <a:srgbClr val="212326"/>
              </a:buClr>
              <a:buSzPts val="2000"/>
              <a:buNone/>
            </a:pPr>
            <a:r>
              <a:rPr lang="en-US" sz="2000" i="1" dirty="0">
                <a:solidFill>
                  <a:schemeClr val="tx1"/>
                </a:solidFill>
                <a:latin typeface="Calibri"/>
                <a:ea typeface="Calibri"/>
                <a:cs typeface="Calibri"/>
                <a:sym typeface="Calibri"/>
              </a:rPr>
              <a:t>3) Copywriting:</a:t>
            </a:r>
            <a:r>
              <a:rPr lang="en-US" sz="2000" i="1" dirty="0">
                <a:solidFill>
                  <a:schemeClr val="tx1"/>
                </a:solidFill>
                <a:highlight>
                  <a:srgbClr val="FFFFFF"/>
                </a:highlight>
                <a:latin typeface="Calibri"/>
                <a:ea typeface="Calibri"/>
                <a:cs typeface="Calibri"/>
                <a:sym typeface="Calibri"/>
              </a:rPr>
              <a:t> </a:t>
            </a:r>
            <a:r>
              <a:rPr lang="en-US" sz="2000" dirty="0">
                <a:solidFill>
                  <a:schemeClr val="tx1"/>
                </a:solidFill>
                <a:highlight>
                  <a:srgbClr val="FFFFFF"/>
                </a:highlight>
                <a:latin typeface="Calibri"/>
                <a:ea typeface="Calibri"/>
                <a:cs typeface="Calibri"/>
                <a:sym typeface="Calibri"/>
              </a:rPr>
              <a:t>well-written words are just as important to a crowdfunding campaign as high-quality photos. Your campaign introduction, social and web dissemination should give backers a </a:t>
            </a:r>
            <a:r>
              <a:rPr lang="en-US" sz="2000" b="1" dirty="0">
                <a:solidFill>
                  <a:schemeClr val="tx1"/>
                </a:solidFill>
                <a:highlight>
                  <a:srgbClr val="FFFFFF"/>
                </a:highlight>
                <a:latin typeface="Calibri"/>
                <a:ea typeface="Calibri"/>
                <a:cs typeface="Calibri"/>
                <a:sym typeface="Calibri"/>
              </a:rPr>
              <a:t>clear understanding of what your product, service or activity is, what problem it solves, how it compares to others on the market and why it’s important to them</a:t>
            </a:r>
            <a:r>
              <a:rPr lang="en-US" sz="2000" dirty="0">
                <a:solidFill>
                  <a:schemeClr val="tx1"/>
                </a:solidFill>
                <a:highlight>
                  <a:srgbClr val="FFFFFF"/>
                </a:highlight>
                <a:latin typeface="Calibri"/>
                <a:ea typeface="Calibri"/>
                <a:cs typeface="Calibri"/>
                <a:sym typeface="Calibri"/>
              </a:rPr>
              <a:t>. You’ll need a compelling title and a clear, a convincing project description to build a successful campaign. Your campaign’s title, for example, should be simple and specific. Be sure to include the name of your product, service or activity in your title. </a:t>
            </a:r>
            <a:endParaRPr sz="2000" dirty="0">
              <a:solidFill>
                <a:schemeClr val="tx1"/>
              </a:solidFill>
              <a:highlight>
                <a:srgbClr val="FFFFFF"/>
              </a:highlight>
              <a:latin typeface="Calibri"/>
              <a:ea typeface="Calibri"/>
              <a:cs typeface="Calibri"/>
              <a:sym typeface="Calibri"/>
            </a:endParaRPr>
          </a:p>
        </p:txBody>
      </p:sp>
      <p:pic>
        <p:nvPicPr>
          <p:cNvPr id="226" name="Google Shape;226;g1241987f7a4_0_9"/>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241a1d094d_0_34"/>
          <p:cNvSpPr txBox="1">
            <a:spLocks noGrp="1"/>
          </p:cNvSpPr>
          <p:nvPr>
            <p:ph type="body" idx="1"/>
          </p:nvPr>
        </p:nvSpPr>
        <p:spPr>
          <a:xfrm>
            <a:off x="415412" y="1555117"/>
            <a:ext cx="8249697" cy="2652600"/>
          </a:xfrm>
          <a:prstGeom prst="rect">
            <a:avLst/>
          </a:prstGeom>
          <a:noFill/>
          <a:ln>
            <a:noFill/>
          </a:ln>
        </p:spPr>
        <p:txBody>
          <a:bodyPr spcFirstLastPara="1" wrap="square" lIns="91425" tIns="91425" rIns="91425" bIns="91425" anchor="t" anchorCtr="0">
            <a:noAutofit/>
          </a:bodyPr>
          <a:lstStyle/>
          <a:p>
            <a:pPr marL="101600" lvl="0" indent="0" algn="just" rtl="0">
              <a:lnSpc>
                <a:spcPct val="100000"/>
              </a:lnSpc>
              <a:spcBef>
                <a:spcPts val="0"/>
              </a:spcBef>
              <a:spcAft>
                <a:spcPts val="0"/>
              </a:spcAft>
              <a:buClr>
                <a:schemeClr val="dk1"/>
              </a:buClr>
              <a:buSzPts val="2000"/>
              <a:buNone/>
            </a:pPr>
            <a:r>
              <a:rPr lang="en-US" sz="2000" i="1" dirty="0">
                <a:solidFill>
                  <a:schemeClr val="dk1"/>
                </a:solidFill>
                <a:latin typeface="Calibri"/>
                <a:ea typeface="Calibri"/>
                <a:cs typeface="Calibri"/>
                <a:sym typeface="Calibri"/>
              </a:rPr>
              <a:t>4) Co-design your project to be founded and test your crowdfunding concept through lead generation: </a:t>
            </a:r>
            <a:r>
              <a:rPr lang="en-US" sz="2000" dirty="0">
                <a:solidFill>
                  <a:schemeClr val="dk1"/>
                </a:solidFill>
                <a:latin typeface="Calibri"/>
                <a:ea typeface="Calibri"/>
                <a:cs typeface="Calibri"/>
                <a:sym typeface="Calibri"/>
              </a:rPr>
              <a:t>the secret to launching a successful crowdfunding campaign involves investing heavily in </a:t>
            </a:r>
            <a:r>
              <a:rPr lang="en-US" sz="2000" b="1" dirty="0">
                <a:solidFill>
                  <a:schemeClr val="dk1"/>
                </a:solidFill>
                <a:latin typeface="Calibri"/>
                <a:ea typeface="Calibri"/>
                <a:cs typeface="Calibri"/>
                <a:sym typeface="Calibri"/>
              </a:rPr>
              <a:t>pre-campaign marketing actions. </a:t>
            </a:r>
            <a:r>
              <a:rPr lang="en-US" sz="2000" dirty="0">
                <a:solidFill>
                  <a:schemeClr val="dk1"/>
                </a:solidFill>
                <a:latin typeface="Calibri"/>
                <a:ea typeface="Calibri"/>
                <a:cs typeface="Calibri"/>
                <a:sym typeface="Calibri"/>
              </a:rPr>
              <a:t>In fact, you can involve your target users right from the project start (co-design phase) through </a:t>
            </a:r>
            <a:r>
              <a:rPr lang="en-US" sz="2000" b="1" dirty="0">
                <a:solidFill>
                  <a:schemeClr val="dk1"/>
                </a:solidFill>
                <a:latin typeface="Calibri"/>
                <a:ea typeface="Calibri"/>
                <a:cs typeface="Calibri"/>
                <a:sym typeface="Calibri"/>
              </a:rPr>
              <a:t>lead generation </a:t>
            </a:r>
            <a:r>
              <a:rPr lang="en-US" sz="2000" dirty="0">
                <a:solidFill>
                  <a:schemeClr val="dk1"/>
                </a:solidFill>
                <a:latin typeface="Calibri"/>
                <a:ea typeface="Calibri"/>
                <a:cs typeface="Calibri"/>
                <a:sym typeface="Calibri"/>
              </a:rPr>
              <a:t>(namely, cheap tests and surveys).</a:t>
            </a:r>
            <a:endParaRPr sz="2000" dirty="0">
              <a:solidFill>
                <a:schemeClr val="dk1"/>
              </a:solidFill>
              <a:latin typeface="Calibri"/>
              <a:ea typeface="Calibri"/>
              <a:cs typeface="Calibri"/>
              <a:sym typeface="Calibri"/>
            </a:endParaRPr>
          </a:p>
        </p:txBody>
      </p:sp>
      <p:pic>
        <p:nvPicPr>
          <p:cNvPr id="232" name="Google Shape;232;g1241a1d094d_0_34"/>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9"/>
          <p:cNvSpPr txBox="1">
            <a:spLocks noGrp="1"/>
          </p:cNvSpPr>
          <p:nvPr>
            <p:ph type="body" idx="1"/>
          </p:nvPr>
        </p:nvSpPr>
        <p:spPr>
          <a:xfrm>
            <a:off x="231314" y="957785"/>
            <a:ext cx="8520600" cy="2652600"/>
          </a:xfrm>
          <a:prstGeom prst="rect">
            <a:avLst/>
          </a:prstGeom>
          <a:noFill/>
          <a:ln>
            <a:noFill/>
          </a:ln>
        </p:spPr>
        <p:txBody>
          <a:bodyPr spcFirstLastPara="1" wrap="square" lIns="91425" tIns="91425" rIns="91425" bIns="91425" anchor="t" anchorCtr="0">
            <a:noAutofit/>
          </a:bodyPr>
          <a:lstStyle/>
          <a:p>
            <a:pPr marL="101600" lvl="0" indent="0" algn="just" rtl="0">
              <a:lnSpc>
                <a:spcPct val="100000"/>
              </a:lnSpc>
              <a:spcBef>
                <a:spcPts val="0"/>
              </a:spcBef>
              <a:spcAft>
                <a:spcPts val="0"/>
              </a:spcAft>
              <a:buClr>
                <a:schemeClr val="dk1"/>
              </a:buClr>
              <a:buSzPts val="2000"/>
              <a:buNone/>
            </a:pPr>
            <a:r>
              <a:rPr lang="en-US" sz="2000" dirty="0">
                <a:solidFill>
                  <a:schemeClr val="dk1"/>
                </a:solidFill>
                <a:latin typeface="Calibri"/>
                <a:ea typeface="Calibri"/>
                <a:cs typeface="Calibri"/>
                <a:sym typeface="Calibri"/>
              </a:rPr>
              <a:t>Positive aspects of this step:</a:t>
            </a:r>
            <a:endParaRPr dirty="0"/>
          </a:p>
          <a:p>
            <a:pPr marL="444500" lvl="0" indent="-342900" algn="just" rtl="0">
              <a:lnSpc>
                <a:spcPct val="100000"/>
              </a:lnSpc>
              <a:spcBef>
                <a:spcPts val="0"/>
              </a:spcBef>
              <a:spcAft>
                <a:spcPts val="0"/>
              </a:spcAft>
              <a:buClr>
                <a:schemeClr val="dk1"/>
              </a:buClr>
              <a:buSzPts val="2000"/>
              <a:buFont typeface="Noto Sans Symbols"/>
              <a:buChar char="✔"/>
            </a:pPr>
            <a:r>
              <a:rPr lang="en-US" sz="2000" dirty="0">
                <a:solidFill>
                  <a:schemeClr val="dk1"/>
                </a:solidFill>
                <a:latin typeface="Calibri"/>
                <a:ea typeface="Calibri"/>
                <a:cs typeface="Calibri"/>
                <a:sym typeface="Calibri"/>
              </a:rPr>
              <a:t>Tests and surveys will help you to figure out what about your product, service or activity customers and fans </a:t>
            </a:r>
            <a:r>
              <a:rPr lang="en-US" sz="2000" b="1" dirty="0">
                <a:solidFill>
                  <a:schemeClr val="dk1"/>
                </a:solidFill>
                <a:latin typeface="Calibri"/>
                <a:ea typeface="Calibri"/>
                <a:cs typeface="Calibri"/>
                <a:sym typeface="Calibri"/>
              </a:rPr>
              <a:t>actually like</a:t>
            </a:r>
            <a:r>
              <a:rPr lang="en-US" sz="2000" dirty="0">
                <a:solidFill>
                  <a:schemeClr val="dk1"/>
                </a:solidFill>
                <a:latin typeface="Calibri"/>
                <a:ea typeface="Calibri"/>
                <a:cs typeface="Calibri"/>
                <a:sym typeface="Calibri"/>
              </a:rPr>
              <a:t>. You could correct some aspect of it in case. </a:t>
            </a:r>
            <a:endParaRPr sz="2000" dirty="0">
              <a:latin typeface="Calibri"/>
              <a:ea typeface="Calibri"/>
              <a:cs typeface="Calibri"/>
              <a:sym typeface="Calibri"/>
            </a:endParaRPr>
          </a:p>
          <a:p>
            <a:pPr marL="444500" lvl="0" indent="-342900" algn="just" rtl="0">
              <a:lnSpc>
                <a:spcPct val="100000"/>
              </a:lnSpc>
              <a:spcBef>
                <a:spcPts val="0"/>
              </a:spcBef>
              <a:spcAft>
                <a:spcPts val="0"/>
              </a:spcAft>
              <a:buClr>
                <a:schemeClr val="dk1"/>
              </a:buClr>
              <a:buSzPts val="2000"/>
              <a:buFont typeface="Noto Sans Symbols"/>
              <a:buChar char="✔"/>
            </a:pPr>
            <a:r>
              <a:rPr lang="en-US" sz="2000" dirty="0">
                <a:solidFill>
                  <a:schemeClr val="dk1"/>
                </a:solidFill>
                <a:latin typeface="Calibri"/>
                <a:ea typeface="Calibri"/>
                <a:cs typeface="Calibri"/>
                <a:sym typeface="Calibri"/>
              </a:rPr>
              <a:t>This step shows that the </a:t>
            </a:r>
            <a:r>
              <a:rPr lang="en-US" sz="2000" b="1" dirty="0">
                <a:solidFill>
                  <a:schemeClr val="dk1"/>
                </a:solidFill>
                <a:latin typeface="Calibri"/>
                <a:ea typeface="Calibri"/>
                <a:cs typeface="Calibri"/>
                <a:sym typeface="Calibri"/>
              </a:rPr>
              <a:t>project is moving forward </a:t>
            </a:r>
            <a:r>
              <a:rPr lang="en-US" sz="2000" dirty="0">
                <a:solidFill>
                  <a:schemeClr val="dk1"/>
                </a:solidFill>
                <a:latin typeface="Calibri"/>
                <a:ea typeface="Calibri"/>
                <a:cs typeface="Calibri"/>
                <a:sym typeface="Calibri"/>
              </a:rPr>
              <a:t>and demonstrates that the founders are actively developing the enterprise which suggests that any funding will be fruitful.</a:t>
            </a:r>
            <a:endParaRPr dirty="0"/>
          </a:p>
          <a:p>
            <a:pPr marL="444500" lvl="0" indent="-342900" algn="just" rtl="0">
              <a:lnSpc>
                <a:spcPct val="100000"/>
              </a:lnSpc>
              <a:spcBef>
                <a:spcPts val="0"/>
              </a:spcBef>
              <a:spcAft>
                <a:spcPts val="0"/>
              </a:spcAft>
              <a:buClr>
                <a:schemeClr val="dk1"/>
              </a:buClr>
              <a:buSzPts val="2000"/>
              <a:buFont typeface="Noto Sans Symbols"/>
              <a:buChar char="✔"/>
            </a:pPr>
            <a:r>
              <a:rPr lang="en-US" sz="2000" dirty="0">
                <a:solidFill>
                  <a:schemeClr val="dk1"/>
                </a:solidFill>
                <a:latin typeface="Calibri"/>
                <a:ea typeface="Calibri"/>
                <a:cs typeface="Calibri"/>
                <a:sym typeface="Calibri"/>
              </a:rPr>
              <a:t>You can </a:t>
            </a:r>
            <a:r>
              <a:rPr lang="en-US" sz="2000" b="1" dirty="0">
                <a:solidFill>
                  <a:schemeClr val="dk1"/>
                </a:solidFill>
                <a:latin typeface="Calibri"/>
                <a:ea typeface="Calibri"/>
                <a:cs typeface="Calibri"/>
                <a:sym typeface="Calibri"/>
              </a:rPr>
              <a:t>organize the campaign and creative assets </a:t>
            </a:r>
            <a:r>
              <a:rPr lang="en-US" sz="2000" dirty="0">
                <a:solidFill>
                  <a:schemeClr val="dk1"/>
                </a:solidFill>
                <a:latin typeface="Calibri"/>
                <a:ea typeface="Calibri"/>
                <a:cs typeface="Calibri"/>
                <a:sym typeface="Calibri"/>
              </a:rPr>
              <a:t>that prioritizes specific selling points and creates a better conversion rate when the campaign is actually live.</a:t>
            </a:r>
            <a:endParaRPr dirty="0"/>
          </a:p>
        </p:txBody>
      </p:sp>
      <p:pic>
        <p:nvPicPr>
          <p:cNvPr id="238" name="Google Shape;238;p99"/>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69" name="Google Shape;69;p3"/>
          <p:cNvGraphicFramePr/>
          <p:nvPr>
            <p:extLst>
              <p:ext uri="{D42A27DB-BD31-4B8C-83A1-F6EECF244321}">
                <p14:modId xmlns:p14="http://schemas.microsoft.com/office/powerpoint/2010/main" val="4089890309"/>
              </p:ext>
            </p:extLst>
          </p:nvPr>
        </p:nvGraphicFramePr>
        <p:xfrm>
          <a:off x="952500" y="1581225"/>
          <a:ext cx="7239000" cy="1981050"/>
        </p:xfrm>
        <a:graphic>
          <a:graphicData uri="http://schemas.openxmlformats.org/drawingml/2006/table">
            <a:tbl>
              <a:tblPr>
                <a:noFill/>
                <a:tableStyleId>{FCCA8717-1395-4921-9DA7-61AF9C29E762}</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70025">
                <a:tc gridSpan="2">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dirty="0">
                          <a:solidFill>
                            <a:schemeClr val="dk1"/>
                          </a:solidFill>
                        </a:rPr>
                        <a:t>Module 5: </a:t>
                      </a:r>
                      <a:r>
                        <a:rPr lang="en-US" sz="1400" i="1" u="none" strike="noStrike" cap="none" dirty="0">
                          <a:solidFill>
                            <a:schemeClr val="dk1"/>
                          </a:solidFill>
                        </a:rPr>
                        <a:t>Crowdfunding strategies</a:t>
                      </a:r>
                      <a:endParaRPr sz="1400" u="none" strike="noStrike" cap="none" dirty="0"/>
                    </a:p>
                  </a:txBody>
                  <a:tcPr marL="91425" marR="91425" marT="91425" marB="91425"/>
                </a:tc>
                <a:tc hMerge="1">
                  <a:txBody>
                    <a:bodyPr/>
                    <a:lstStyle/>
                    <a:p>
                      <a:endParaRPr lang="it-IT"/>
                    </a:p>
                  </a:txBody>
                  <a:tcPr/>
                </a:tc>
                <a:extLst>
                  <a:ext uri="{0D108BD9-81ED-4DB2-BD59-A6C34878D82A}">
                    <a16:rowId xmlns:a16="http://schemas.microsoft.com/office/drawing/2014/main" val="10000"/>
                  </a:ext>
                </a:extLst>
              </a:tr>
              <a:tr h="3700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2</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Choosing the right platform and concept</a:t>
                      </a:r>
                      <a:endParaRPr sz="1400" b="0" i="0" u="none" strike="noStrike" cap="none">
                        <a:solidFill>
                          <a:srgbClr val="000000"/>
                        </a:solidFill>
                        <a:latin typeface="Arial"/>
                        <a:ea typeface="Arial"/>
                        <a:cs typeface="Arial"/>
                        <a:sym typeface="Arial"/>
                      </a:endParaRPr>
                    </a:p>
                  </a:txBody>
                  <a:tcPr marL="91425" marR="91425" marT="91425" marB="91425">
                    <a:solidFill>
                      <a:srgbClr val="F4CCCC"/>
                    </a:solidFill>
                  </a:tcPr>
                </a:tc>
                <a:extLst>
                  <a:ext uri="{0D108BD9-81ED-4DB2-BD59-A6C34878D82A}">
                    <a16:rowId xmlns:a16="http://schemas.microsoft.com/office/drawing/2014/main" val="10001"/>
                  </a:ext>
                </a:extLst>
              </a:tr>
              <a:tr h="370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Crowdfunding platforms </a:t>
                      </a:r>
                      <a:endParaRPr sz="1400" u="none" strike="noStrike" cap="none"/>
                    </a:p>
                  </a:txBody>
                  <a:tcPr marL="91425" marR="91425" marT="91425" marB="91425"/>
                </a:tc>
                <a:extLst>
                  <a:ext uri="{0D108BD9-81ED-4DB2-BD59-A6C34878D82A}">
                    <a16:rowId xmlns:a16="http://schemas.microsoft.com/office/drawing/2014/main" val="10002"/>
                  </a:ext>
                </a:extLst>
              </a:tr>
              <a:tr h="370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Topic 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How to choose the best </a:t>
                      </a:r>
                      <a:r>
                        <a:rPr lang="en-US">
                          <a:solidFill>
                            <a:schemeClr val="dk1"/>
                          </a:solidFill>
                        </a:rPr>
                        <a:t>platform </a:t>
                      </a:r>
                      <a:r>
                        <a:rPr lang="en-US" sz="1400" u="none" strike="noStrike" cap="none">
                          <a:solidFill>
                            <a:schemeClr val="dk1"/>
                          </a:solidFill>
                        </a:rPr>
                        <a:t>for your purposes</a:t>
                      </a:r>
                      <a:endParaRPr sz="1400" u="none" strike="noStrike" cap="none"/>
                    </a:p>
                  </a:txBody>
                  <a:tcPr marL="91425" marR="91425" marT="91425" marB="91425"/>
                </a:tc>
                <a:extLst>
                  <a:ext uri="{0D108BD9-81ED-4DB2-BD59-A6C34878D82A}">
                    <a16:rowId xmlns:a16="http://schemas.microsoft.com/office/drawing/2014/main" val="10003"/>
                  </a:ext>
                </a:extLst>
              </a:tr>
              <a:tr h="3700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dk1"/>
                          </a:solidFill>
                        </a:rPr>
                        <a:t>My crowdfunding campaign on…</a:t>
                      </a: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pic>
        <p:nvPicPr>
          <p:cNvPr id="70" name="Google Shape;70;p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1241987f7a4_0_27"/>
          <p:cNvPicPr preferRelativeResize="0"/>
          <p:nvPr/>
        </p:nvPicPr>
        <p:blipFill rotWithShape="1">
          <a:blip r:embed="rId3">
            <a:alphaModFix/>
          </a:blip>
          <a:srcRect/>
          <a:stretch/>
        </p:blipFill>
        <p:spPr>
          <a:xfrm>
            <a:off x="8186217" y="0"/>
            <a:ext cx="957785" cy="957785"/>
          </a:xfrm>
          <a:prstGeom prst="rect">
            <a:avLst/>
          </a:prstGeom>
          <a:noFill/>
          <a:ln>
            <a:noFill/>
          </a:ln>
        </p:spPr>
      </p:pic>
      <p:sp>
        <p:nvSpPr>
          <p:cNvPr id="244" name="Google Shape;244;g1241987f7a4_0_27"/>
          <p:cNvSpPr txBox="1">
            <a:spLocks noGrp="1"/>
          </p:cNvSpPr>
          <p:nvPr>
            <p:ph type="body" idx="1"/>
          </p:nvPr>
        </p:nvSpPr>
        <p:spPr>
          <a:xfrm>
            <a:off x="311700" y="0"/>
            <a:ext cx="8520600" cy="2652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a:p>
            <a:pPr marL="142875" lvl="0" indent="0" algn="just" rtl="0">
              <a:lnSpc>
                <a:spcPct val="100000"/>
              </a:lnSpc>
              <a:spcBef>
                <a:spcPts val="2300"/>
              </a:spcBef>
              <a:spcAft>
                <a:spcPts val="0"/>
              </a:spcAft>
              <a:buClr>
                <a:srgbClr val="212326"/>
              </a:buClr>
              <a:buSzPts val="1350"/>
              <a:buNone/>
            </a:pPr>
            <a:r>
              <a:rPr lang="en-US" sz="2000" i="1" dirty="0">
                <a:solidFill>
                  <a:schemeClr val="dk1"/>
                </a:solidFill>
                <a:latin typeface="Calibri"/>
                <a:ea typeface="Calibri"/>
                <a:cs typeface="Calibri"/>
                <a:sym typeface="Calibri"/>
              </a:rPr>
              <a:t>5) Public relations: </a:t>
            </a:r>
            <a:r>
              <a:rPr lang="en-US" sz="2000" dirty="0">
                <a:solidFill>
                  <a:schemeClr val="dk1"/>
                </a:solidFill>
                <a:latin typeface="Calibri"/>
                <a:ea typeface="Calibri"/>
                <a:cs typeface="Calibri"/>
                <a:sym typeface="Calibri"/>
              </a:rPr>
              <a:t>it is useful to make a list of people that can give </a:t>
            </a:r>
            <a:r>
              <a:rPr lang="en-US" sz="2000" b="1" dirty="0">
                <a:solidFill>
                  <a:schemeClr val="dk1"/>
                </a:solidFill>
                <a:latin typeface="Calibri"/>
                <a:ea typeface="Calibri"/>
                <a:cs typeface="Calibri"/>
                <a:sym typeface="Calibri"/>
              </a:rPr>
              <a:t>visibility and promote your campaign</a:t>
            </a:r>
            <a:r>
              <a:rPr lang="en-US" sz="2000" dirty="0">
                <a:solidFill>
                  <a:schemeClr val="dk1"/>
                </a:solidFill>
                <a:latin typeface="Calibri"/>
                <a:ea typeface="Calibri"/>
                <a:cs typeface="Calibri"/>
                <a:sym typeface="Calibri"/>
              </a:rPr>
              <a:t> (they have to cover subjects and industries related to your campaign), such us bloggers, influencers, public authorities, show business people… They will be </a:t>
            </a:r>
            <a:r>
              <a:rPr lang="en-US" sz="2000" b="1" dirty="0">
                <a:solidFill>
                  <a:schemeClr val="dk1"/>
                </a:solidFill>
                <a:latin typeface="Calibri"/>
                <a:ea typeface="Calibri"/>
                <a:cs typeface="Calibri"/>
                <a:sym typeface="Calibri"/>
              </a:rPr>
              <a:t>testimonials and ambassadors</a:t>
            </a:r>
            <a:r>
              <a:rPr lang="en-US" sz="2000" dirty="0">
                <a:solidFill>
                  <a:schemeClr val="dk1"/>
                </a:solidFill>
                <a:latin typeface="Calibri"/>
                <a:ea typeface="Calibri"/>
                <a:cs typeface="Calibri"/>
                <a:sym typeface="Calibri"/>
              </a:rPr>
              <a:t> of your campaign, helping you to reach a </a:t>
            </a:r>
            <a:r>
              <a:rPr lang="en-US" sz="2000" b="1" dirty="0">
                <a:solidFill>
                  <a:schemeClr val="dk1"/>
                </a:solidFill>
                <a:latin typeface="Calibri"/>
                <a:ea typeface="Calibri"/>
                <a:cs typeface="Calibri"/>
                <a:sym typeface="Calibri"/>
              </a:rPr>
              <a:t>wide audience</a:t>
            </a:r>
            <a:r>
              <a:rPr lang="en-US" sz="2000" dirty="0">
                <a:solidFill>
                  <a:schemeClr val="dk1"/>
                </a:solidFill>
                <a:latin typeface="Calibri"/>
                <a:ea typeface="Calibri"/>
                <a:cs typeface="Calibri"/>
                <a:sym typeface="Calibri"/>
              </a:rPr>
              <a:t>. Moreover, experts declare “</a:t>
            </a:r>
            <a:r>
              <a:rPr lang="en-US" sz="2000" i="1" dirty="0">
                <a:solidFill>
                  <a:schemeClr val="dk1"/>
                </a:solidFill>
                <a:latin typeface="Calibri"/>
                <a:ea typeface="Calibri"/>
                <a:cs typeface="Calibri"/>
                <a:sym typeface="Calibri"/>
              </a:rPr>
              <a:t>that the larger is the number of backers the campaign attains at the early stage of the funding cycle, the more likely the project will be able to attract more backers and reach its funding goal by the deadline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Mollick</a:t>
            </a:r>
            <a:r>
              <a:rPr lang="en-US" sz="2000" dirty="0">
                <a:solidFill>
                  <a:schemeClr val="dk1"/>
                </a:solidFill>
                <a:latin typeface="Calibri"/>
                <a:ea typeface="Calibri"/>
                <a:cs typeface="Calibri"/>
                <a:sym typeface="Calibri"/>
              </a:rPr>
              <a:t> E., 2014). </a:t>
            </a:r>
          </a:p>
          <a:p>
            <a:pPr marL="142875" lvl="0" indent="0" algn="just" rtl="0">
              <a:lnSpc>
                <a:spcPct val="100000"/>
              </a:lnSpc>
              <a:spcBef>
                <a:spcPts val="2300"/>
              </a:spcBef>
              <a:spcAft>
                <a:spcPts val="0"/>
              </a:spcAft>
              <a:buClr>
                <a:srgbClr val="212326"/>
              </a:buClr>
              <a:buSzPts val="1350"/>
              <a:buNone/>
            </a:pPr>
            <a:r>
              <a:rPr lang="en-US" sz="2000" dirty="0">
                <a:solidFill>
                  <a:schemeClr val="dk1"/>
                </a:solidFill>
                <a:latin typeface="Calibri"/>
                <a:ea typeface="Calibri"/>
                <a:cs typeface="Calibri"/>
                <a:sym typeface="Calibri"/>
              </a:rPr>
              <a:t>Anyway, don’t stop promoting and engaging people after your campaign launches. Press and online writers are always looking for interesting stories and the media has a soft spot for DIY successes. Do another round of media outreach once your campaign has some traction.</a:t>
            </a:r>
            <a:endParaRPr sz="20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body" idx="1"/>
          </p:nvPr>
        </p:nvSpPr>
        <p:spPr>
          <a:xfrm>
            <a:off x="311700" y="2284732"/>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In all these steps, </a:t>
            </a:r>
            <a:r>
              <a:rPr lang="en-US" sz="2000" b="1" dirty="0">
                <a:solidFill>
                  <a:schemeClr val="dk1"/>
                </a:solidFill>
                <a:latin typeface="Calibri"/>
                <a:ea typeface="Calibri"/>
                <a:cs typeface="Calibri"/>
                <a:sym typeface="Calibri"/>
              </a:rPr>
              <a:t>social media</a:t>
            </a:r>
            <a:r>
              <a:rPr lang="en-US" sz="2000" dirty="0">
                <a:solidFill>
                  <a:schemeClr val="dk1"/>
                </a:solidFill>
                <a:latin typeface="Calibri"/>
                <a:ea typeface="Calibri"/>
                <a:cs typeface="Calibri"/>
                <a:sym typeface="Calibri"/>
              </a:rPr>
              <a:t> plays an important role in spreading words about a campaign and raising funds successfully: the number of links to different social media sites and shares imply the </a:t>
            </a:r>
            <a:r>
              <a:rPr lang="en-US" sz="2000" b="1" dirty="0">
                <a:solidFill>
                  <a:schemeClr val="dk1"/>
                </a:solidFill>
                <a:latin typeface="Calibri"/>
                <a:ea typeface="Calibri"/>
                <a:cs typeface="Calibri"/>
                <a:sym typeface="Calibri"/>
              </a:rPr>
              <a:t>popularity and visibility of the crowdfunding activity</a:t>
            </a:r>
            <a:r>
              <a:rPr lang="en-US" sz="2000" dirty="0">
                <a:solidFill>
                  <a:schemeClr val="dk1"/>
                </a:solidFill>
                <a:latin typeface="Calibri"/>
                <a:ea typeface="Calibri"/>
                <a:cs typeface="Calibri"/>
                <a:sym typeface="Calibri"/>
              </a:rPr>
              <a:t>. That’s why you have to m</a:t>
            </a:r>
            <a:r>
              <a:rPr lang="en-US" sz="2000" b="0" i="0" dirty="0">
                <a:solidFill>
                  <a:schemeClr val="dk1"/>
                </a:solidFill>
                <a:latin typeface="Calibri"/>
                <a:ea typeface="Calibri"/>
                <a:cs typeface="Calibri"/>
                <a:sym typeface="Calibri"/>
              </a:rPr>
              <a:t>ake sure you’re </a:t>
            </a:r>
            <a:r>
              <a:rPr lang="en-US" sz="2000" b="1" i="0" dirty="0">
                <a:solidFill>
                  <a:schemeClr val="dk1"/>
                </a:solidFill>
                <a:latin typeface="Calibri"/>
                <a:ea typeface="Calibri"/>
                <a:cs typeface="Calibri"/>
                <a:sym typeface="Calibri"/>
              </a:rPr>
              <a:t>consistent</a:t>
            </a:r>
            <a:r>
              <a:rPr lang="en-US" sz="2000" b="0" i="0" dirty="0">
                <a:solidFill>
                  <a:schemeClr val="dk1"/>
                </a:solidFill>
                <a:latin typeface="Calibri"/>
                <a:ea typeface="Calibri"/>
                <a:cs typeface="Calibri"/>
                <a:sym typeface="Calibri"/>
              </a:rPr>
              <a:t> in the number of times you post on social media each day as well as the timing of when you choose to post.</a:t>
            </a:r>
            <a:endParaRPr sz="200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800"/>
              <a:buNone/>
            </a:pPr>
            <a:endParaRPr sz="2000" dirty="0">
              <a:solidFill>
                <a:schemeClr val="dk1"/>
              </a:solidFill>
              <a:latin typeface="Calibri"/>
              <a:ea typeface="Calibri"/>
              <a:cs typeface="Calibri"/>
              <a:sym typeface="Calibri"/>
            </a:endParaRPr>
          </a:p>
          <a:p>
            <a:pPr marL="457200" lvl="0" indent="0" algn="just" rtl="0">
              <a:lnSpc>
                <a:spcPct val="100000"/>
              </a:lnSpc>
              <a:spcBef>
                <a:spcPts val="0"/>
              </a:spcBef>
              <a:spcAft>
                <a:spcPts val="0"/>
              </a:spcAft>
              <a:buSzPts val="1800"/>
              <a:buNone/>
            </a:pPr>
            <a:endParaRPr sz="200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800"/>
              <a:buNone/>
            </a:pPr>
            <a:endParaRPr sz="2000" b="0" i="0" u="none" strike="noStrike"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800"/>
              <a:buNone/>
            </a:pPr>
            <a:endParaRPr sz="200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SzPts val="1800"/>
              <a:buNone/>
            </a:pPr>
            <a:endParaRPr sz="2000" dirty="0">
              <a:solidFill>
                <a:schemeClr val="dk1"/>
              </a:solidFill>
              <a:latin typeface="Calibri"/>
              <a:ea typeface="Calibri"/>
              <a:cs typeface="Calibri"/>
              <a:sym typeface="Calibri"/>
            </a:endParaRPr>
          </a:p>
        </p:txBody>
      </p:sp>
      <p:pic>
        <p:nvPicPr>
          <p:cNvPr id="250" name="Google Shape;250;p15"/>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51" name="Google Shape;251;p15" descr="Rete online con riempimento a tinta unita"/>
          <p:cNvPicPr preferRelativeResize="0"/>
          <p:nvPr/>
        </p:nvPicPr>
        <p:blipFill rotWithShape="1">
          <a:blip r:embed="rId4">
            <a:alphaModFix/>
          </a:blip>
          <a:srcRect/>
          <a:stretch/>
        </p:blipFill>
        <p:spPr>
          <a:xfrm>
            <a:off x="3954166" y="771180"/>
            <a:ext cx="1235668" cy="123566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241987f7a4_0_47"/>
          <p:cNvSpPr txBox="1">
            <a:spLocks noGrp="1"/>
          </p:cNvSpPr>
          <p:nvPr>
            <p:ph type="title"/>
          </p:nvPr>
        </p:nvSpPr>
        <p:spPr>
          <a:xfrm>
            <a:off x="652925" y="231275"/>
            <a:ext cx="7533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a:t>Learning Activity 1: Create your own crowdfunding campaign</a:t>
            </a:r>
            <a:br>
              <a:rPr lang="en-US" sz="2400"/>
            </a:br>
            <a:br>
              <a:rPr lang="en-US" sz="2400"/>
            </a:br>
            <a:endParaRPr sz="2400"/>
          </a:p>
        </p:txBody>
      </p:sp>
      <p:graphicFrame>
        <p:nvGraphicFramePr>
          <p:cNvPr id="257" name="Google Shape;257;g1241987f7a4_0_47"/>
          <p:cNvGraphicFramePr/>
          <p:nvPr>
            <p:extLst>
              <p:ext uri="{D42A27DB-BD31-4B8C-83A1-F6EECF244321}">
                <p14:modId xmlns:p14="http://schemas.microsoft.com/office/powerpoint/2010/main" val="349563452"/>
              </p:ext>
            </p:extLst>
          </p:nvPr>
        </p:nvGraphicFramePr>
        <p:xfrm>
          <a:off x="875763" y="1218741"/>
          <a:ext cx="7310450" cy="3482470"/>
        </p:xfrm>
        <a:graphic>
          <a:graphicData uri="http://schemas.openxmlformats.org/drawingml/2006/table">
            <a:tbl>
              <a:tblPr firstRow="1" firstCol="1" bandRow="1">
                <a:noFill/>
                <a:tableStyleId>{FCCA8717-1395-4921-9DA7-61AF9C29E762}</a:tableStyleId>
              </a:tblPr>
              <a:tblGrid>
                <a:gridCol w="1440850">
                  <a:extLst>
                    <a:ext uri="{9D8B030D-6E8A-4147-A177-3AD203B41FA5}">
                      <a16:colId xmlns:a16="http://schemas.microsoft.com/office/drawing/2014/main" val="20000"/>
                    </a:ext>
                  </a:extLst>
                </a:gridCol>
                <a:gridCol w="1725450">
                  <a:extLst>
                    <a:ext uri="{9D8B030D-6E8A-4147-A177-3AD203B41FA5}">
                      <a16:colId xmlns:a16="http://schemas.microsoft.com/office/drawing/2014/main" val="20001"/>
                    </a:ext>
                  </a:extLst>
                </a:gridCol>
                <a:gridCol w="2109775">
                  <a:extLst>
                    <a:ext uri="{9D8B030D-6E8A-4147-A177-3AD203B41FA5}">
                      <a16:colId xmlns:a16="http://schemas.microsoft.com/office/drawing/2014/main" val="20002"/>
                    </a:ext>
                  </a:extLst>
                </a:gridCol>
                <a:gridCol w="2034375">
                  <a:extLst>
                    <a:ext uri="{9D8B030D-6E8A-4147-A177-3AD203B41FA5}">
                      <a16:colId xmlns:a16="http://schemas.microsoft.com/office/drawing/2014/main" val="20003"/>
                    </a:ext>
                  </a:extLst>
                </a:gridCol>
              </a:tblGrid>
              <a:tr h="445900">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Educational goal</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Type of activity</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Content</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Additional materials</a:t>
                      </a:r>
                      <a:endParaRPr sz="1100" b="1"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2999950">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Knowledge and skills related to Crowdfunding Strategies</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Individual exercise </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latin typeface="Arial"/>
                          <a:ea typeface="Arial"/>
                          <a:cs typeface="Arial"/>
                          <a:sym typeface="Arial"/>
                        </a:rPr>
                        <a:t>After revising the Unit 1 and considering the </a:t>
                      </a:r>
                      <a:r>
                        <a:rPr lang="en-US" sz="1100" u="none" strike="noStrike" cap="none" dirty="0"/>
                        <a:t>crowdfunding strategies and rules </a:t>
                      </a:r>
                      <a:r>
                        <a:rPr lang="en-US" sz="1100" u="none" strike="noStrike" cap="none" dirty="0">
                          <a:latin typeface="Arial"/>
                          <a:ea typeface="Arial"/>
                          <a:cs typeface="Arial"/>
                          <a:sym typeface="Arial"/>
                        </a:rPr>
                        <a:t>underlined before, </a:t>
                      </a:r>
                      <a:r>
                        <a:rPr lang="en-US" sz="1100" u="none" strike="noStrike" cap="none" dirty="0"/>
                        <a:t>think about</a:t>
                      </a:r>
                      <a:r>
                        <a:rPr lang="en-US" sz="1100" u="none" strike="noStrike" cap="none" dirty="0">
                          <a:latin typeface="Arial"/>
                          <a:ea typeface="Arial"/>
                          <a:cs typeface="Arial"/>
                          <a:sym typeface="Arial"/>
                        </a:rPr>
                        <a:t> which could be the best </a:t>
                      </a:r>
                      <a:r>
                        <a:rPr lang="en-US" sz="1100" u="none" strike="noStrike" cap="none" dirty="0"/>
                        <a:t>crowdfunding campaign</a:t>
                      </a:r>
                      <a:r>
                        <a:rPr lang="en-US" sz="1100" u="none" strike="noStrike" cap="none" dirty="0">
                          <a:latin typeface="Arial"/>
                          <a:ea typeface="Arial"/>
                          <a:cs typeface="Arial"/>
                          <a:sym typeface="Arial"/>
                        </a:rPr>
                        <a:t> for your team: identify your </a:t>
                      </a:r>
                      <a:r>
                        <a:rPr lang="en-US" sz="1100" u="none" strike="noStrike" cap="none" dirty="0"/>
                        <a:t>communication plan</a:t>
                      </a:r>
                      <a:r>
                        <a:rPr lang="en-US" sz="1100" u="none" strike="noStrike" cap="none" dirty="0">
                          <a:latin typeface="Arial"/>
                          <a:ea typeface="Arial"/>
                          <a:cs typeface="Arial"/>
                          <a:sym typeface="Arial"/>
                        </a:rPr>
                        <a:t>, </a:t>
                      </a:r>
                      <a:r>
                        <a:rPr lang="en-US" sz="1100" u="none" strike="noStrike" cap="none" dirty="0"/>
                        <a:t>design your lead tools, </a:t>
                      </a:r>
                      <a:r>
                        <a:rPr lang="en-US" sz="1100" u="none" strike="noStrike" cap="none" dirty="0">
                          <a:latin typeface="Arial"/>
                          <a:ea typeface="Arial"/>
                          <a:cs typeface="Arial"/>
                          <a:sym typeface="Arial"/>
                        </a:rPr>
                        <a:t>what kind of contents you want to share on</a:t>
                      </a:r>
                      <a:r>
                        <a:rPr lang="en-US" sz="1100" u="none" strike="noStrike" cap="none" dirty="0"/>
                        <a:t>line</a:t>
                      </a:r>
                      <a:r>
                        <a:rPr lang="en-US" sz="1100" u="none" strike="noStrike" cap="none" dirty="0">
                          <a:latin typeface="Arial"/>
                          <a:ea typeface="Arial"/>
                          <a:cs typeface="Arial"/>
                          <a:sym typeface="Arial"/>
                        </a:rPr>
                        <a:t>, which product/service/</a:t>
                      </a:r>
                      <a:r>
                        <a:rPr lang="en-US" sz="1100" u="none" strike="noStrike" cap="none" dirty="0" err="1">
                          <a:latin typeface="Arial"/>
                          <a:ea typeface="Arial"/>
                          <a:cs typeface="Arial"/>
                          <a:sym typeface="Arial"/>
                        </a:rPr>
                        <a:t>acitivty</a:t>
                      </a:r>
                      <a:r>
                        <a:rPr lang="en-US" sz="1100" u="none" strike="noStrike" cap="none" dirty="0">
                          <a:latin typeface="Arial"/>
                          <a:ea typeface="Arial"/>
                          <a:cs typeface="Arial"/>
                          <a:sym typeface="Arial"/>
                        </a:rPr>
                        <a:t> you want to crowdfun</a:t>
                      </a:r>
                      <a:r>
                        <a:rPr lang="en-US" sz="1100" u="none" strike="noStrike" cap="none" dirty="0"/>
                        <a:t>d..</a:t>
                      </a:r>
                      <a:r>
                        <a:rPr lang="en-US" sz="1100" u="none" strike="noStrike" cap="none" dirty="0">
                          <a:latin typeface="Arial"/>
                          <a:ea typeface="Arial"/>
                          <a:cs typeface="Arial"/>
                          <a:sym typeface="Arial"/>
                        </a:rPr>
                        <a:t>. Please, prepare a complete plan</a:t>
                      </a:r>
                      <a:r>
                        <a:rPr lang="en-US" sz="1100" u="none" strike="noStrike" cap="none" dirty="0"/>
                        <a:t> with digital tools included (if you can’t create a video or produce a photo, for example, imagine how it could be).</a:t>
                      </a:r>
                      <a:endParaRPr sz="1400" u="none" strike="noStrike" cap="none" dirty="0"/>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t> </a:t>
                      </a:r>
                      <a:endParaRPr sz="1400" u="none" strike="noStrike" cap="none" dirty="0"/>
                    </a:p>
                    <a:p>
                      <a:pPr marL="0" marR="0" lvl="0" indent="0" algn="ctr" rtl="0">
                        <a:lnSpc>
                          <a:spcPct val="107000"/>
                        </a:lnSpc>
                        <a:spcBef>
                          <a:spcPts val="800"/>
                        </a:spcBef>
                        <a:spcAft>
                          <a:spcPts val="0"/>
                        </a:spcAft>
                        <a:buClr>
                          <a:srgbClr val="000000"/>
                        </a:buClr>
                        <a:buSzPts val="1100"/>
                        <a:buFont typeface="Arial"/>
                        <a:buNone/>
                      </a:pPr>
                      <a:r>
                        <a:rPr lang="en-US" sz="1100" u="none" strike="noStrike" cap="none" dirty="0"/>
                        <a:t>-</a:t>
                      </a:r>
                      <a:endParaRPr sz="11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bl>
          </a:graphicData>
        </a:graphic>
      </p:graphicFrame>
      <p:pic>
        <p:nvPicPr>
          <p:cNvPr id="258" name="Google Shape;258;g1241987f7a4_0_47"/>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txBox="1">
            <a:spLocks noGrp="1"/>
          </p:cNvSpPr>
          <p:nvPr>
            <p:ph type="title"/>
          </p:nvPr>
        </p:nvSpPr>
        <p:spPr>
          <a:xfrm>
            <a:off x="1327949" y="2571750"/>
            <a:ext cx="64881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dk2"/>
                </a:solidFill>
              </a:rPr>
              <a:t>Unit 2: </a:t>
            </a:r>
            <a:r>
              <a:rPr lang="en-US" sz="1800" dirty="0">
                <a:solidFill>
                  <a:srgbClr val="48505A"/>
                </a:solidFill>
              </a:rPr>
              <a:t>CHOOSING THE RIGHT PLATFORM AND CONCEPT</a:t>
            </a:r>
            <a:endParaRPr sz="1800" dirty="0">
              <a:solidFill>
                <a:srgbClr val="48505A"/>
              </a:solidFill>
            </a:endParaRPr>
          </a:p>
          <a:p>
            <a:pPr marL="0" lvl="0" indent="0" algn="l" rtl="0">
              <a:lnSpc>
                <a:spcPct val="100000"/>
              </a:lnSpc>
              <a:spcBef>
                <a:spcPts val="1600"/>
              </a:spcBef>
              <a:spcAft>
                <a:spcPts val="0"/>
              </a:spcAft>
              <a:buSzPts val="2800"/>
              <a:buNone/>
            </a:pPr>
            <a:endParaRPr dirty="0"/>
          </a:p>
        </p:txBody>
      </p:sp>
      <p:pic>
        <p:nvPicPr>
          <p:cNvPr id="264" name="Google Shape;264;p28"/>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265" name="Google Shape;265;p28" descr="Programmatore (maschile) con riempimento a tinta unita"/>
          <p:cNvPicPr preferRelativeResize="0"/>
          <p:nvPr/>
        </p:nvPicPr>
        <p:blipFill rotWithShape="1">
          <a:blip r:embed="rId4">
            <a:alphaModFix/>
          </a:blip>
          <a:srcRect/>
          <a:stretch/>
        </p:blipFill>
        <p:spPr>
          <a:xfrm>
            <a:off x="3897313" y="1183246"/>
            <a:ext cx="1349373" cy="138850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241987f7a4_0_57"/>
          <p:cNvSpPr txBox="1">
            <a:spLocks noGrp="1"/>
          </p:cNvSpPr>
          <p:nvPr>
            <p:ph type="body" idx="1"/>
          </p:nvPr>
        </p:nvSpPr>
        <p:spPr>
          <a:xfrm>
            <a:off x="311700" y="95778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100"/>
              <a:buNone/>
            </a:pPr>
            <a:r>
              <a:rPr lang="en-US" sz="2000" b="1" dirty="0">
                <a:solidFill>
                  <a:srgbClr val="FF6600"/>
                </a:solidFill>
                <a:latin typeface="Calibri"/>
                <a:ea typeface="Calibri"/>
                <a:cs typeface="Calibri"/>
                <a:sym typeface="Calibri"/>
              </a:rPr>
              <a:t>Main aspects</a:t>
            </a:r>
            <a:endParaRPr sz="2000" b="1" dirty="0">
              <a:solidFill>
                <a:srgbClr val="FF6600"/>
              </a:solidFill>
              <a:latin typeface="Calibri"/>
              <a:ea typeface="Calibri"/>
              <a:cs typeface="Calibri"/>
              <a:sym typeface="Calibri"/>
            </a:endParaRPr>
          </a:p>
          <a:p>
            <a:pPr marL="114300" lvl="0" indent="0" algn="just" rtl="0">
              <a:lnSpc>
                <a:spcPct val="100000"/>
              </a:lnSpc>
              <a:spcBef>
                <a:spcPts val="0"/>
              </a:spcBef>
              <a:spcAft>
                <a:spcPts val="0"/>
              </a:spcAft>
              <a:buSzPts val="1100"/>
              <a:buNone/>
            </a:pPr>
            <a:r>
              <a:rPr lang="en-US" sz="2000" dirty="0">
                <a:solidFill>
                  <a:schemeClr val="dk1"/>
                </a:solidFill>
                <a:latin typeface="Calibri"/>
                <a:ea typeface="Calibri"/>
                <a:cs typeface="Calibri"/>
                <a:sym typeface="Calibri"/>
              </a:rPr>
              <a:t>Another important aspect to consider in order to have a successful crowdfunding campaign is the </a:t>
            </a:r>
            <a:r>
              <a:rPr lang="en-US" sz="2000" b="1" dirty="0">
                <a:solidFill>
                  <a:schemeClr val="dk1"/>
                </a:solidFill>
                <a:latin typeface="Calibri"/>
                <a:ea typeface="Calibri"/>
                <a:cs typeface="Calibri"/>
                <a:sym typeface="Calibri"/>
              </a:rPr>
              <a:t>platform</a:t>
            </a:r>
            <a:r>
              <a:rPr lang="en-US" sz="2000" dirty="0">
                <a:solidFill>
                  <a:schemeClr val="dk1"/>
                </a:solidFill>
                <a:latin typeface="Calibri"/>
                <a:ea typeface="Calibri"/>
                <a:cs typeface="Calibri"/>
                <a:sym typeface="Calibri"/>
              </a:rPr>
              <a:t> to use to gather donations. As defined by European Commission, modern crowdfunding can be represented by 4 distinct models: </a:t>
            </a: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a:p>
            <a:pPr marL="114300" indent="0" algn="just" rtl="0">
              <a:lnSpc>
                <a:spcPct val="100000"/>
              </a:lnSpc>
              <a:spcBef>
                <a:spcPts val="1200"/>
              </a:spcBef>
              <a:spcAft>
                <a:spcPts val="1200"/>
              </a:spcAft>
              <a:buNone/>
            </a:pPr>
            <a:r>
              <a:rPr lang="en-US" sz="2000" i="1" dirty="0">
                <a:solidFill>
                  <a:schemeClr val="dk1"/>
                </a:solidFill>
                <a:latin typeface="Calibri"/>
                <a:ea typeface="Calibri"/>
                <a:cs typeface="Calibri"/>
                <a:sym typeface="Calibri"/>
              </a:rPr>
              <a:t>1) Donation-based crowdfunding:</a:t>
            </a:r>
            <a:r>
              <a:rPr lang="en-US" sz="2000" dirty="0">
                <a:solidFill>
                  <a:schemeClr val="dk1"/>
                </a:solidFill>
                <a:latin typeface="Calibri"/>
                <a:ea typeface="Calibri"/>
                <a:cs typeface="Calibri"/>
                <a:sym typeface="Calibri"/>
              </a:rPr>
              <a:t> this is the most common type of crowdfunding, </a:t>
            </a:r>
            <a:r>
              <a:rPr lang="en-US" sz="2000" dirty="0">
                <a:solidFill>
                  <a:schemeClr val="dk1"/>
                </a:solidFill>
                <a:latin typeface="Calibri"/>
                <a:cs typeface="Calibri"/>
                <a:sym typeface="Calibri"/>
              </a:rPr>
              <a:t>m</a:t>
            </a:r>
            <a:r>
              <a:rPr lang="en-US" sz="2000" dirty="0">
                <a:solidFill>
                  <a:schemeClr val="dk1"/>
                </a:solidFill>
                <a:latin typeface="Calibri"/>
                <a:cs typeface="Calibri"/>
              </a:rPr>
              <a:t>ostly used for </a:t>
            </a:r>
            <a:r>
              <a:rPr lang="en-US" sz="2000" b="1" dirty="0">
                <a:solidFill>
                  <a:schemeClr val="dk1"/>
                </a:solidFill>
                <a:latin typeface="Calibri"/>
                <a:cs typeface="Calibri"/>
              </a:rPr>
              <a:t>charitable projects</a:t>
            </a:r>
            <a:r>
              <a:rPr lang="en-US" sz="2000" dirty="0">
                <a:solidFill>
                  <a:schemeClr val="dk1"/>
                </a:solidFill>
                <a:latin typeface="Calibri"/>
                <a:cs typeface="Calibri"/>
              </a:rPr>
              <a:t>.</a:t>
            </a:r>
            <a:br>
              <a:rPr lang="en-US" sz="2000" dirty="0">
                <a:solidFill>
                  <a:schemeClr val="dk1"/>
                </a:solidFill>
                <a:latin typeface="Calibri"/>
                <a:cs typeface="Calibri"/>
              </a:rPr>
            </a:br>
            <a:r>
              <a:rPr lang="en-US" sz="2000" dirty="0">
                <a:solidFill>
                  <a:schemeClr val="dk1"/>
                </a:solidFill>
                <a:latin typeface="Calibri"/>
                <a:ea typeface="Calibri"/>
                <a:cs typeface="Calibri"/>
                <a:sym typeface="Calibri"/>
              </a:rPr>
              <a:t>Individuals donate (typically small amounts of money) to a cause or effort without expecting anything in return. Donation-based crowdfunding doesn’t require the fundraiser to pay funders back.</a:t>
            </a:r>
            <a:endParaRPr lang="en-US" sz="1500" dirty="0">
              <a:solidFill>
                <a:schemeClr val="dk1"/>
              </a:solidFill>
              <a:highlight>
                <a:srgbClr val="FFFFFF"/>
              </a:highlight>
            </a:endParaRPr>
          </a:p>
          <a:p>
            <a:pPr marL="11430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p:txBody>
      </p:sp>
      <p:pic>
        <p:nvPicPr>
          <p:cNvPr id="271" name="Google Shape;271;g1241987f7a4_0_57"/>
          <p:cNvPicPr preferRelativeResize="0"/>
          <p:nvPr/>
        </p:nvPicPr>
        <p:blipFill rotWithShape="1">
          <a:blip r:embed="rId3">
            <a:alphaModFix/>
          </a:blip>
          <a:srcRect/>
          <a:stretch/>
        </p:blipFill>
        <p:spPr>
          <a:xfrm>
            <a:off x="8186217" y="0"/>
            <a:ext cx="957785" cy="957785"/>
          </a:xfrm>
          <a:prstGeom prst="rect">
            <a:avLst/>
          </a:prstGeom>
          <a:noFill/>
          <a:ln>
            <a:noFill/>
          </a:ln>
        </p:spPr>
      </p:pic>
      <p:sp>
        <p:nvSpPr>
          <p:cNvPr id="272" name="Google Shape;272;g1241987f7a4_0_57"/>
          <p:cNvSpPr txBox="1">
            <a:spLocks noGrp="1"/>
          </p:cNvSpPr>
          <p:nvPr>
            <p:ph type="title"/>
          </p:nvPr>
        </p:nvSpPr>
        <p:spPr>
          <a:xfrm>
            <a:off x="420657" y="45641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1: Crowdfunding platforms</a:t>
            </a: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a:spLocks noGrp="1"/>
          </p:cNvSpPr>
          <p:nvPr>
            <p:ph type="body" idx="1"/>
          </p:nvPr>
        </p:nvSpPr>
        <p:spPr>
          <a:xfrm>
            <a:off x="144508" y="1425783"/>
            <a:ext cx="8520600" cy="3416400"/>
          </a:xfrm>
          <a:prstGeom prst="rect">
            <a:avLst/>
          </a:prstGeom>
          <a:noFill/>
          <a:ln>
            <a:noFill/>
          </a:ln>
        </p:spPr>
        <p:txBody>
          <a:bodyPr spcFirstLastPara="1" wrap="square" lIns="91425" tIns="91425" rIns="91425" bIns="91425" anchor="t" anchorCtr="0">
            <a:noAutofit/>
          </a:bodyPr>
          <a:lstStyle/>
          <a:p>
            <a:pPr marL="4572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2) </a:t>
            </a:r>
            <a:r>
              <a:rPr lang="en-US" sz="2000" i="1" dirty="0">
                <a:solidFill>
                  <a:schemeClr val="dk1"/>
                </a:solidFill>
                <a:latin typeface="Calibri"/>
                <a:ea typeface="Calibri"/>
                <a:cs typeface="Calibri"/>
                <a:sym typeface="Calibri"/>
              </a:rPr>
              <a:t>Equity-based crowdfunding: </a:t>
            </a:r>
            <a:r>
              <a:rPr lang="en-US" sz="2000" dirty="0">
                <a:solidFill>
                  <a:schemeClr val="dk1"/>
                </a:solidFill>
                <a:latin typeface="Calibri"/>
                <a:ea typeface="Calibri"/>
                <a:cs typeface="Calibri"/>
                <a:sym typeface="Calibri"/>
              </a:rPr>
              <a:t>this type of crowdfunding generates capital for small businesses or early-stage startups. Equity crowdfunding asks </a:t>
            </a:r>
            <a:r>
              <a:rPr lang="en-US" sz="2000" b="1" dirty="0">
                <a:solidFill>
                  <a:schemeClr val="dk1"/>
                </a:solidFill>
                <a:latin typeface="Calibri"/>
                <a:ea typeface="Calibri"/>
                <a:cs typeface="Calibri"/>
                <a:sym typeface="Calibri"/>
              </a:rPr>
              <a:t>individuals to invest money in return for a small amount of equity in the company</a:t>
            </a:r>
            <a:r>
              <a:rPr lang="en-US" sz="2000" dirty="0">
                <a:solidFill>
                  <a:schemeClr val="dk1"/>
                </a:solidFill>
                <a:latin typeface="Calibri"/>
                <a:ea typeface="Calibri"/>
                <a:cs typeface="Calibri"/>
                <a:sym typeface="Calibri"/>
              </a:rPr>
              <a:t>. Terms of these agreements vary and might require the fundraiser to pay back its donors at a later date. For those new to entrepreneurship, equity crowdfunding is a great </a:t>
            </a:r>
            <a:r>
              <a:rPr lang="en-US" sz="2000" b="1" dirty="0">
                <a:solidFill>
                  <a:schemeClr val="dk1"/>
                </a:solidFill>
                <a:latin typeface="Calibri"/>
                <a:ea typeface="Calibri"/>
                <a:cs typeface="Calibri"/>
                <a:sym typeface="Calibri"/>
              </a:rPr>
              <a:t>alternative to finding accredited investors or angel investors or securing venture </a:t>
            </a:r>
            <a:r>
              <a:rPr lang="en-US" sz="2000" b="1"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capital</a:t>
            </a:r>
            <a:r>
              <a:rPr lang="en-US" sz="2000" b="1" dirty="0">
                <a:solidFill>
                  <a:schemeClr val="dk1"/>
                </a:solidFill>
                <a:latin typeface="Calibri"/>
                <a:ea typeface="Calibri"/>
                <a:cs typeface="Calibri"/>
                <a:sym typeface="Calibri"/>
              </a:rPr>
              <a:t> funding</a:t>
            </a:r>
            <a:r>
              <a:rPr lang="en-US" sz="2000" dirty="0">
                <a:solidFill>
                  <a:schemeClr val="dk1"/>
                </a:solidFill>
                <a:latin typeface="Calibri"/>
                <a:ea typeface="Calibri"/>
                <a:cs typeface="Calibri"/>
                <a:sym typeface="Calibri"/>
              </a:rPr>
              <a:t>. </a:t>
            </a:r>
            <a:endParaRPr sz="1500" dirty="0">
              <a:solidFill>
                <a:schemeClr val="dk1"/>
              </a:solidFill>
              <a:highlight>
                <a:srgbClr val="FFFFFF"/>
              </a:highlight>
            </a:endParaRPr>
          </a:p>
          <a:p>
            <a:pPr marL="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p:txBody>
      </p:sp>
      <p:pic>
        <p:nvPicPr>
          <p:cNvPr id="278" name="Google Shape;278;p16"/>
          <p:cNvPicPr preferRelativeResize="0"/>
          <p:nvPr/>
        </p:nvPicPr>
        <p:blipFill rotWithShape="1">
          <a:blip r:embed="rId4">
            <a:alphaModFix/>
          </a:blip>
          <a:srcRect/>
          <a:stretch/>
        </p:blipFill>
        <p:spPr>
          <a:xfrm>
            <a:off x="8186217" y="0"/>
            <a:ext cx="957783" cy="95778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241987f7a4_0_64"/>
          <p:cNvSpPr txBox="1">
            <a:spLocks noGrp="1"/>
          </p:cNvSpPr>
          <p:nvPr>
            <p:ph type="body" idx="1"/>
          </p:nvPr>
        </p:nvSpPr>
        <p:spPr>
          <a:xfrm>
            <a:off x="371700" y="1521313"/>
            <a:ext cx="840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3) </a:t>
            </a:r>
            <a:r>
              <a:rPr lang="en-US" sz="2000" i="1" dirty="0">
                <a:solidFill>
                  <a:schemeClr val="dk1"/>
                </a:solidFill>
                <a:latin typeface="Calibri"/>
                <a:ea typeface="Calibri"/>
                <a:cs typeface="Calibri"/>
                <a:sym typeface="Calibri"/>
              </a:rPr>
              <a:t>Rewards-based crowdfunding:</a:t>
            </a:r>
            <a:r>
              <a:rPr lang="en-US" sz="2000" dirty="0">
                <a:solidFill>
                  <a:schemeClr val="dk1"/>
                </a:solidFill>
                <a:latin typeface="Calibri"/>
                <a:ea typeface="Calibri"/>
                <a:cs typeface="Calibri"/>
                <a:sym typeface="Calibri"/>
              </a:rPr>
              <a:t> small businesses, startups and nonprofits commonly use this type of fundraising campaign especially for their pre-selling activities. Rewards-based crowdfunding often uses a </a:t>
            </a:r>
            <a:r>
              <a:rPr lang="en-US" sz="2000" b="1" dirty="0">
                <a:solidFill>
                  <a:schemeClr val="dk1"/>
                </a:solidFill>
                <a:latin typeface="Calibri"/>
                <a:ea typeface="Calibri"/>
                <a:cs typeface="Calibri"/>
                <a:sym typeface="Calibri"/>
              </a:rPr>
              <a:t>tier-based donation system</a:t>
            </a:r>
            <a:r>
              <a:rPr lang="en-US" sz="2000" dirty="0">
                <a:solidFill>
                  <a:schemeClr val="dk1"/>
                </a:solidFill>
                <a:latin typeface="Calibri"/>
                <a:ea typeface="Calibri"/>
                <a:cs typeface="Calibri"/>
                <a:sym typeface="Calibri"/>
              </a:rPr>
              <a:t>, meaning the fundraiser will </a:t>
            </a:r>
            <a:r>
              <a:rPr lang="en-US" sz="2000" b="1" dirty="0">
                <a:solidFill>
                  <a:schemeClr val="dk1"/>
                </a:solidFill>
                <a:latin typeface="Calibri"/>
                <a:ea typeface="Calibri"/>
                <a:cs typeface="Calibri"/>
                <a:sym typeface="Calibri"/>
              </a:rPr>
              <a:t>provide backers with a reward </a:t>
            </a:r>
            <a:r>
              <a:rPr lang="en-US" sz="2000" dirty="0">
                <a:solidFill>
                  <a:schemeClr val="dk1"/>
                </a:solidFill>
                <a:latin typeface="Calibri"/>
                <a:ea typeface="Calibri"/>
                <a:cs typeface="Calibri"/>
                <a:sym typeface="Calibri"/>
              </a:rPr>
              <a:t>(like a service or new product) </a:t>
            </a:r>
            <a:r>
              <a:rPr lang="en-US" sz="2000" b="1" dirty="0">
                <a:solidFill>
                  <a:schemeClr val="dk1"/>
                </a:solidFill>
                <a:latin typeface="Calibri"/>
                <a:ea typeface="Calibri"/>
                <a:cs typeface="Calibri"/>
                <a:sym typeface="Calibri"/>
              </a:rPr>
              <a:t>in exchange for a predetermined contribution amount</a:t>
            </a:r>
            <a:r>
              <a:rPr lang="en-US" sz="2000" dirty="0">
                <a:solidFill>
                  <a:schemeClr val="dk1"/>
                </a:solidFill>
                <a:latin typeface="Calibri"/>
                <a:ea typeface="Calibri"/>
                <a:cs typeface="Calibri"/>
                <a:sym typeface="Calibri"/>
              </a:rPr>
              <a:t>. Rewards-based crowdfunding doesn’t require the fundraiser to pay funders back.</a:t>
            </a:r>
            <a:endParaRPr sz="1500" dirty="0">
              <a:solidFill>
                <a:schemeClr val="dk1"/>
              </a:solidFill>
              <a:highlight>
                <a:srgbClr val="FFFFFF"/>
              </a:highlight>
            </a:endParaRPr>
          </a:p>
          <a:p>
            <a:pPr marL="11430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p:txBody>
      </p:sp>
      <p:pic>
        <p:nvPicPr>
          <p:cNvPr id="284" name="Google Shape;284;g1241987f7a4_0_64"/>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90" name="Google Shape;290;g1241987f7a4_0_70"/>
          <p:cNvPicPr preferRelativeResize="0"/>
          <p:nvPr/>
        </p:nvPicPr>
        <p:blipFill rotWithShape="1">
          <a:blip r:embed="rId3">
            <a:alphaModFix/>
          </a:blip>
          <a:srcRect/>
          <a:stretch/>
        </p:blipFill>
        <p:spPr>
          <a:xfrm>
            <a:off x="8186217" y="0"/>
            <a:ext cx="957785" cy="957785"/>
          </a:xfrm>
          <a:prstGeom prst="rect">
            <a:avLst/>
          </a:prstGeom>
          <a:noFill/>
          <a:ln>
            <a:noFill/>
          </a:ln>
        </p:spPr>
      </p:pic>
      <p:pic>
        <p:nvPicPr>
          <p:cNvPr id="3" name="Immagine 2" descr="Immagine che contiene esterni&#10;&#10;Descrizione generata automaticamente">
            <a:extLst>
              <a:ext uri="{FF2B5EF4-FFF2-40B4-BE49-F238E27FC236}">
                <a16:creationId xmlns:a16="http://schemas.microsoft.com/office/drawing/2014/main" id="{61BDC1B9-8760-4F9C-B0FE-27087620E9C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60541" y="2453831"/>
            <a:ext cx="3422918" cy="2309241"/>
          </a:xfrm>
          <a:prstGeom prst="rect">
            <a:avLst/>
          </a:prstGeom>
        </p:spPr>
      </p:pic>
      <p:sp>
        <p:nvSpPr>
          <p:cNvPr id="289" name="Google Shape;289;g1241987f7a4_0_70"/>
          <p:cNvSpPr txBox="1">
            <a:spLocks noGrp="1"/>
          </p:cNvSpPr>
          <p:nvPr>
            <p:ph type="body" idx="1"/>
          </p:nvPr>
        </p:nvSpPr>
        <p:spPr>
          <a:xfrm>
            <a:off x="264509" y="600138"/>
            <a:ext cx="8400600" cy="15456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4) </a:t>
            </a:r>
            <a:r>
              <a:rPr lang="en-US" sz="2000" i="1" dirty="0">
                <a:solidFill>
                  <a:schemeClr val="dk1"/>
                </a:solidFill>
                <a:latin typeface="Calibri"/>
                <a:ea typeface="Calibri"/>
                <a:cs typeface="Calibri"/>
                <a:sym typeface="Calibri"/>
              </a:rPr>
              <a:t>Debt-based </a:t>
            </a:r>
            <a:r>
              <a:rPr lang="en-US" sz="2000" i="1" dirty="0" err="1">
                <a:solidFill>
                  <a:schemeClr val="dk1"/>
                </a:solidFill>
                <a:latin typeface="Calibri"/>
                <a:ea typeface="Calibri"/>
                <a:cs typeface="Calibri"/>
                <a:sym typeface="Calibri"/>
              </a:rPr>
              <a:t>crowdfunding</a:t>
            </a:r>
            <a:r>
              <a:rPr lang="en-US" sz="2000" i="1"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this type of </a:t>
            </a:r>
            <a:r>
              <a:rPr lang="en-US" sz="2000" dirty="0" err="1">
                <a:solidFill>
                  <a:schemeClr val="dk1"/>
                </a:solidFill>
                <a:latin typeface="Calibri"/>
                <a:ea typeface="Calibri"/>
                <a:cs typeface="Calibri"/>
                <a:sym typeface="Calibri"/>
              </a:rPr>
              <a:t>crowdfunding</a:t>
            </a:r>
            <a:r>
              <a:rPr lang="en-US" sz="2000" dirty="0">
                <a:solidFill>
                  <a:schemeClr val="dk1"/>
                </a:solidFill>
                <a:latin typeface="Calibri"/>
                <a:ea typeface="Calibri"/>
                <a:cs typeface="Calibri"/>
                <a:sym typeface="Calibri"/>
              </a:rPr>
              <a:t>, also referred to as peer-to-peer lending, requires borrowers to repay their investors by a predetermined time. Funds raised might be subject to </a:t>
            </a:r>
            <a:r>
              <a:rPr lang="en-US" sz="2000" b="1" dirty="0">
                <a:solidFill>
                  <a:schemeClr val="dk1"/>
                </a:solidFill>
                <a:uFill>
                  <a:noFill/>
                </a:uFill>
                <a:latin typeface="Calibri"/>
                <a:ea typeface="Calibri"/>
                <a:cs typeface="Calibri"/>
                <a:sym typeface="Calibri"/>
              </a:rPr>
              <a:t>interest rates</a:t>
            </a:r>
            <a:r>
              <a:rPr lang="en-US" sz="2000" dirty="0">
                <a:solidFill>
                  <a:schemeClr val="dk1"/>
                </a:solidFill>
                <a:latin typeface="Calibri"/>
                <a:ea typeface="Calibri"/>
                <a:cs typeface="Calibri"/>
                <a:sym typeface="Calibri"/>
              </a:rPr>
              <a:t> depending on the contract signed by both parties. It is mostly used for </a:t>
            </a:r>
            <a:r>
              <a:rPr lang="en-US" sz="2000" b="1" dirty="0">
                <a:solidFill>
                  <a:schemeClr val="dk1"/>
                </a:solidFill>
                <a:latin typeface="Calibri"/>
                <a:ea typeface="Calibri"/>
                <a:cs typeface="Calibri"/>
                <a:sym typeface="Calibri"/>
              </a:rPr>
              <a:t>low-risk investments</a:t>
            </a:r>
            <a:r>
              <a:rPr lang="en-US" sz="2000" dirty="0">
                <a:solidFill>
                  <a:schemeClr val="dk1"/>
                </a:solidFill>
                <a:latin typeface="Calibri"/>
                <a:ea typeface="Calibri"/>
                <a:cs typeface="Calibri"/>
                <a:sym typeface="Calibri"/>
              </a:rPr>
              <a:t>, returns are based on interest-based calculations.</a:t>
            </a:r>
            <a:endParaRPr sz="1500" dirty="0">
              <a:solidFill>
                <a:schemeClr val="dk1"/>
              </a:solidFill>
              <a:highlight>
                <a:srgbClr val="FFFFFF"/>
              </a:highlight>
            </a:endParaRPr>
          </a:p>
          <a:p>
            <a:pPr marL="114300" lvl="0" indent="0" algn="just" rtl="0">
              <a:lnSpc>
                <a:spcPct val="100000"/>
              </a:lnSpc>
              <a:spcBef>
                <a:spcPts val="0"/>
              </a:spcBef>
              <a:spcAft>
                <a:spcPts val="0"/>
              </a:spcAft>
              <a:buSzPts val="1100"/>
              <a:buNone/>
            </a:pPr>
            <a:endParaRPr sz="2000"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7"/>
          <p:cNvSpPr txBox="1">
            <a:spLocks noGrp="1"/>
          </p:cNvSpPr>
          <p:nvPr>
            <p:ph type="body" idx="1"/>
          </p:nvPr>
        </p:nvSpPr>
        <p:spPr>
          <a:xfrm>
            <a:off x="447743" y="255237"/>
            <a:ext cx="8520600" cy="24423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1800"/>
              </a:spcBef>
              <a:spcAft>
                <a:spcPts val="0"/>
              </a:spcAft>
              <a:buClr>
                <a:schemeClr val="dk1"/>
              </a:buClr>
              <a:buSzPts val="1100"/>
              <a:buFont typeface="Arial"/>
              <a:buNone/>
            </a:pPr>
            <a:r>
              <a:rPr lang="en-US" sz="2000" b="1" dirty="0">
                <a:solidFill>
                  <a:srgbClr val="FF6600"/>
                </a:solidFill>
                <a:latin typeface="Calibri"/>
                <a:ea typeface="Calibri"/>
                <a:cs typeface="Calibri"/>
                <a:sym typeface="Calibri"/>
              </a:rPr>
              <a:t>Popular </a:t>
            </a:r>
            <a:r>
              <a:rPr lang="en-US" sz="2000" b="1" dirty="0" err="1">
                <a:solidFill>
                  <a:srgbClr val="FF6600"/>
                </a:solidFill>
                <a:latin typeface="Calibri"/>
                <a:ea typeface="Calibri"/>
                <a:cs typeface="Calibri"/>
                <a:sym typeface="Calibri"/>
              </a:rPr>
              <a:t>crowdfunding</a:t>
            </a:r>
            <a:r>
              <a:rPr lang="en-US" sz="2000" b="1" dirty="0">
                <a:solidFill>
                  <a:srgbClr val="FF6600"/>
                </a:solidFill>
                <a:latin typeface="Calibri"/>
                <a:ea typeface="Calibri"/>
                <a:cs typeface="Calibri"/>
                <a:sym typeface="Calibri"/>
              </a:rPr>
              <a:t> platforms </a:t>
            </a:r>
            <a:endParaRPr sz="1700" b="1" dirty="0">
              <a:solidFill>
                <a:srgbClr val="FF6600"/>
              </a:solidFill>
              <a:highlight>
                <a:srgbClr val="FFFFFF"/>
              </a:highlight>
            </a:endParaRPr>
          </a:p>
          <a:p>
            <a:pPr marL="457200" lvl="0" indent="-342900" algn="just" rtl="0">
              <a:lnSpc>
                <a:spcPct val="100000"/>
              </a:lnSpc>
              <a:spcBef>
                <a:spcPts val="1400"/>
              </a:spcBef>
              <a:spcAft>
                <a:spcPts val="0"/>
              </a:spcAft>
              <a:buSzPts val="1800"/>
              <a:buAutoNum type="arabicParenR"/>
            </a:pPr>
            <a:r>
              <a:rPr lang="en-US" sz="2000" i="1" dirty="0" err="1">
                <a:solidFill>
                  <a:schemeClr val="dk1"/>
                </a:solidFill>
                <a:latin typeface="Calibri"/>
                <a:ea typeface="Calibri"/>
                <a:cs typeface="Calibri"/>
                <a:sym typeface="Calibri"/>
              </a:rPr>
              <a:t>GoFundMe</a:t>
            </a:r>
            <a:r>
              <a:rPr lang="en-US" sz="2000" i="1"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 launched in 2010, </a:t>
            </a:r>
            <a:r>
              <a:rPr lang="en-US" sz="2000" dirty="0" err="1">
                <a:solidFill>
                  <a:schemeClr val="dk1"/>
                </a:solidFill>
                <a:uFill>
                  <a:noFill/>
                </a:uFill>
                <a:latin typeface="Calibri"/>
                <a:ea typeface="Calibri"/>
                <a:cs typeface="Calibri"/>
                <a:sym typeface="Calibri"/>
              </a:rPr>
              <a:t>GoFundMe</a:t>
            </a:r>
            <a:r>
              <a:rPr lang="en-US" sz="2000" dirty="0">
                <a:solidFill>
                  <a:schemeClr val="dk1"/>
                </a:solidFill>
                <a:latin typeface="Calibri"/>
                <a:ea typeface="Calibri"/>
                <a:cs typeface="Calibri"/>
                <a:sym typeface="Calibri"/>
              </a:rPr>
              <a:t> offers one of the most versatile and simplistic platforms to raise capital and supports fundraising campaigns on behalf of nonprofits and individuals. It doesn’t charge a platform fee, and it has a team of experts on hand 24/7 to provide support. While there is </a:t>
            </a:r>
            <a:r>
              <a:rPr lang="en-US" sz="2000" b="1" dirty="0">
                <a:solidFill>
                  <a:schemeClr val="dk1"/>
                </a:solidFill>
                <a:latin typeface="Calibri"/>
                <a:ea typeface="Calibri"/>
                <a:cs typeface="Calibri"/>
                <a:sym typeface="Calibri"/>
              </a:rPr>
              <a:t>no fee to access the platform</a:t>
            </a:r>
            <a:r>
              <a:rPr lang="en-US" sz="2000" dirty="0">
                <a:solidFill>
                  <a:schemeClr val="dk1"/>
                </a:solidFill>
                <a:latin typeface="Calibri"/>
                <a:ea typeface="Calibri"/>
                <a:cs typeface="Calibri"/>
                <a:sym typeface="Calibri"/>
              </a:rPr>
              <a:t>, there are still </a:t>
            </a:r>
            <a:r>
              <a:rPr lang="en-US" sz="2000" b="1" dirty="0">
                <a:solidFill>
                  <a:schemeClr val="dk1"/>
                </a:solidFill>
                <a:latin typeface="Calibri"/>
                <a:ea typeface="Calibri"/>
                <a:cs typeface="Calibri"/>
                <a:sym typeface="Calibri"/>
              </a:rPr>
              <a:t>credit and debit transaction fees</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AutoNum type="arabicParenR"/>
            </a:pPr>
            <a:r>
              <a:rPr lang="en-US" sz="2000" i="1" dirty="0" err="1">
                <a:solidFill>
                  <a:schemeClr val="dk1"/>
                </a:solidFill>
                <a:latin typeface="Calibri"/>
                <a:ea typeface="Calibri"/>
                <a:cs typeface="Calibri"/>
                <a:sym typeface="Calibri"/>
              </a:rPr>
              <a:t>Patreon</a:t>
            </a:r>
            <a:r>
              <a:rPr lang="en-US" sz="2000" dirty="0">
                <a:solidFill>
                  <a:schemeClr val="dk1"/>
                </a:solidFill>
                <a:latin typeface="Calibri"/>
                <a:ea typeface="Calibri"/>
                <a:cs typeface="Calibri"/>
                <a:sym typeface="Calibri"/>
              </a:rPr>
              <a:t>: </a:t>
            </a:r>
            <a:r>
              <a:rPr lang="en-US" sz="2000" dirty="0" err="1">
                <a:solidFill>
                  <a:schemeClr val="dk1"/>
                </a:solidFill>
                <a:uFill>
                  <a:noFill/>
                </a:uFill>
                <a:latin typeface="Calibri"/>
                <a:ea typeface="Calibri"/>
                <a:cs typeface="Calibri"/>
                <a:sym typeface="Calibri"/>
              </a:rPr>
              <a:t>Patreon</a:t>
            </a:r>
            <a:r>
              <a:rPr lang="en-US" sz="2000" dirty="0">
                <a:solidFill>
                  <a:schemeClr val="dk1"/>
                </a:solidFill>
                <a:latin typeface="Calibri"/>
                <a:ea typeface="Calibri"/>
                <a:cs typeface="Calibri"/>
                <a:sym typeface="Calibri"/>
              </a:rPr>
              <a:t> is a popular </a:t>
            </a:r>
            <a:r>
              <a:rPr lang="en-US" sz="2000" dirty="0" err="1">
                <a:solidFill>
                  <a:schemeClr val="dk1"/>
                </a:solidFill>
                <a:latin typeface="Calibri"/>
                <a:ea typeface="Calibri"/>
                <a:cs typeface="Calibri"/>
                <a:sym typeface="Calibri"/>
              </a:rPr>
              <a:t>crowdfunding</a:t>
            </a:r>
            <a:r>
              <a:rPr lang="en-US" sz="2000" dirty="0">
                <a:solidFill>
                  <a:schemeClr val="dk1"/>
                </a:solidFill>
                <a:latin typeface="Calibri"/>
                <a:ea typeface="Calibri"/>
                <a:cs typeface="Calibri"/>
                <a:sym typeface="Calibri"/>
              </a:rPr>
              <a:t> platform enjoyed by creative professionals. This </a:t>
            </a:r>
            <a:r>
              <a:rPr lang="en-US" sz="2000" dirty="0" err="1">
                <a:solidFill>
                  <a:schemeClr val="dk1"/>
                </a:solidFill>
                <a:latin typeface="Calibri"/>
                <a:ea typeface="Calibri"/>
                <a:cs typeface="Calibri"/>
                <a:sym typeface="Calibri"/>
              </a:rPr>
              <a:t>crowdfunding</a:t>
            </a:r>
            <a:r>
              <a:rPr lang="en-US" sz="2000" dirty="0">
                <a:solidFill>
                  <a:schemeClr val="dk1"/>
                </a:solidFill>
                <a:latin typeface="Calibri"/>
                <a:ea typeface="Calibri"/>
                <a:cs typeface="Calibri"/>
                <a:sym typeface="Calibri"/>
              </a:rPr>
              <a:t> platform is unique in the sense that you can create monthly subscriptions. It also supports software integrations like </a:t>
            </a:r>
            <a:r>
              <a:rPr lang="en-US" sz="2000" dirty="0" err="1">
                <a:solidFill>
                  <a:schemeClr val="dk1"/>
                </a:solidFill>
                <a:latin typeface="Calibri"/>
                <a:ea typeface="Calibri"/>
                <a:cs typeface="Calibri"/>
                <a:sym typeface="Calibri"/>
              </a:rPr>
              <a:t>Vimeo</a:t>
            </a:r>
            <a:r>
              <a:rPr lang="en-US" sz="2000" dirty="0">
                <a:solidFill>
                  <a:schemeClr val="dk1"/>
                </a:solidFill>
                <a:latin typeface="Calibri"/>
                <a:ea typeface="Calibri"/>
                <a:cs typeface="Calibri"/>
                <a:sym typeface="Calibri"/>
              </a:rPr>
              <a:t> (for uploading video files) and </a:t>
            </a:r>
            <a:r>
              <a:rPr lang="en-US" sz="2000" dirty="0" err="1">
                <a:solidFill>
                  <a:schemeClr val="dk1"/>
                </a:solidFill>
                <a:latin typeface="Calibri"/>
                <a:ea typeface="Calibri"/>
                <a:cs typeface="Calibri"/>
                <a:sym typeface="Calibri"/>
              </a:rPr>
              <a:t>MailChimp</a:t>
            </a:r>
            <a:r>
              <a:rPr lang="en-US" sz="2000" dirty="0">
                <a:solidFill>
                  <a:schemeClr val="dk1"/>
                </a:solidFill>
                <a:latin typeface="Calibri"/>
                <a:ea typeface="Calibri"/>
                <a:cs typeface="Calibri"/>
                <a:sym typeface="Calibri"/>
              </a:rPr>
              <a:t>. Unlike </a:t>
            </a:r>
            <a:r>
              <a:rPr lang="en-US" sz="2000" dirty="0" err="1">
                <a:solidFill>
                  <a:schemeClr val="dk1"/>
                </a:solidFill>
                <a:latin typeface="Calibri"/>
                <a:ea typeface="Calibri"/>
                <a:cs typeface="Calibri"/>
                <a:sym typeface="Calibri"/>
              </a:rPr>
              <a:t>GoFundMe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Patreon</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does charge a platform fee</a:t>
            </a:r>
            <a:r>
              <a:rPr lang="en-US" sz="2000" dirty="0">
                <a:solidFill>
                  <a:schemeClr val="dk1"/>
                </a:solidFill>
                <a:latin typeface="Calibri"/>
                <a:ea typeface="Calibri"/>
                <a:cs typeface="Calibri"/>
                <a:sym typeface="Calibri"/>
              </a:rPr>
              <a:t>, which starts at 5% and increases to 12%, depending on which subscription plan you choose.</a:t>
            </a:r>
            <a:endParaRPr sz="2000" dirty="0">
              <a:solidFill>
                <a:schemeClr val="dk1"/>
              </a:solidFill>
              <a:latin typeface="Calibri"/>
              <a:ea typeface="Calibri"/>
              <a:cs typeface="Calibri"/>
              <a:sym typeface="Calibri"/>
            </a:endParaRPr>
          </a:p>
          <a:p>
            <a:pPr marL="114300" lvl="0" indent="0" algn="just" rtl="0">
              <a:lnSpc>
                <a:spcPct val="100000"/>
              </a:lnSpc>
              <a:spcBef>
                <a:spcPts val="400"/>
              </a:spcBef>
              <a:spcAft>
                <a:spcPts val="0"/>
              </a:spcAft>
              <a:buSzPts val="1800"/>
              <a:buNone/>
            </a:pPr>
            <a:endParaRPr dirty="0">
              <a:latin typeface="Arial"/>
              <a:ea typeface="Arial"/>
              <a:cs typeface="Arial"/>
              <a:sym typeface="Arial"/>
            </a:endParaRPr>
          </a:p>
        </p:txBody>
      </p:sp>
      <p:pic>
        <p:nvPicPr>
          <p:cNvPr id="296" name="Google Shape;296;p17"/>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241987f7a4_0_80"/>
          <p:cNvSpPr txBox="1">
            <a:spLocks noGrp="1"/>
          </p:cNvSpPr>
          <p:nvPr>
            <p:ph type="body" idx="1"/>
          </p:nvPr>
        </p:nvSpPr>
        <p:spPr>
          <a:xfrm>
            <a:off x="423384" y="653863"/>
            <a:ext cx="8520600" cy="24423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1400"/>
              </a:spcBef>
              <a:spcAft>
                <a:spcPts val="0"/>
              </a:spcAft>
              <a:buClr>
                <a:schemeClr val="dk1"/>
              </a:buClr>
              <a:buSzPts val="1100"/>
              <a:buFont typeface="Arial"/>
              <a:buNone/>
            </a:pPr>
            <a:endParaRPr sz="1350" dirty="0">
              <a:solidFill>
                <a:srgbClr val="231E56"/>
              </a:solidFill>
              <a:highlight>
                <a:srgbClr val="FFFFFF"/>
              </a:highlight>
              <a:latin typeface="Proxima Nova"/>
              <a:ea typeface="Proxima Nova"/>
              <a:cs typeface="Proxima Nova"/>
              <a:sym typeface="Proxima Nova"/>
            </a:endParaRPr>
          </a:p>
          <a:p>
            <a:pPr marL="0" lvl="0" indent="0" algn="just" rtl="0">
              <a:lnSpc>
                <a:spcPct val="100000"/>
              </a:lnSpc>
              <a:spcBef>
                <a:spcPts val="1400"/>
              </a:spcBef>
              <a:spcAft>
                <a:spcPts val="0"/>
              </a:spcAft>
              <a:buSzPts val="1100"/>
              <a:buNone/>
            </a:pPr>
            <a:r>
              <a:rPr lang="en-US" sz="2000" dirty="0">
                <a:solidFill>
                  <a:schemeClr val="dk1"/>
                </a:solidFill>
                <a:latin typeface="Calibri"/>
                <a:ea typeface="Calibri"/>
                <a:cs typeface="Calibri"/>
                <a:sym typeface="Calibri"/>
              </a:rPr>
              <a:t>3) </a:t>
            </a:r>
            <a:r>
              <a:rPr lang="en-US" sz="2000" i="1" dirty="0" err="1">
                <a:solidFill>
                  <a:schemeClr val="dk1"/>
                </a:solidFill>
                <a:latin typeface="Calibri"/>
                <a:ea typeface="Calibri"/>
                <a:cs typeface="Calibri"/>
                <a:sym typeface="Calibri"/>
              </a:rPr>
              <a:t>Kickstarter</a:t>
            </a:r>
            <a:r>
              <a:rPr lang="en-US" sz="2000" dirty="0">
                <a:solidFill>
                  <a:schemeClr val="dk1"/>
                </a:solidFill>
                <a:latin typeface="Calibri"/>
                <a:ea typeface="Calibri"/>
                <a:cs typeface="Calibri"/>
                <a:sym typeface="Calibri"/>
              </a:rPr>
              <a:t>: started in 2009, </a:t>
            </a:r>
            <a:r>
              <a:rPr lang="en-US" sz="2000" dirty="0" err="1">
                <a:solidFill>
                  <a:schemeClr val="dk1"/>
                </a:solidFill>
                <a:uFill>
                  <a:noFill/>
                </a:uFill>
                <a:latin typeface="Calibri"/>
                <a:ea typeface="Calibri"/>
                <a:cs typeface="Calibri"/>
                <a:sym typeface="Calibri"/>
              </a:rPr>
              <a:t>Kickstarter</a:t>
            </a:r>
            <a:r>
              <a:rPr lang="en-US" sz="2000" dirty="0">
                <a:solidFill>
                  <a:schemeClr val="dk1"/>
                </a:solidFill>
                <a:latin typeface="Calibri"/>
                <a:ea typeface="Calibri"/>
                <a:cs typeface="Calibri"/>
                <a:sym typeface="Calibri"/>
              </a:rPr>
              <a:t> is another </a:t>
            </a:r>
            <a:r>
              <a:rPr lang="en-US" sz="2000" dirty="0" err="1">
                <a:solidFill>
                  <a:schemeClr val="dk1"/>
                </a:solidFill>
                <a:latin typeface="Calibri"/>
                <a:ea typeface="Calibri"/>
                <a:cs typeface="Calibri"/>
                <a:sym typeface="Calibri"/>
              </a:rPr>
              <a:t>crowdfunding</a:t>
            </a:r>
            <a:r>
              <a:rPr lang="en-US" sz="2000" dirty="0">
                <a:solidFill>
                  <a:schemeClr val="dk1"/>
                </a:solidFill>
                <a:latin typeface="Calibri"/>
                <a:ea typeface="Calibri"/>
                <a:cs typeface="Calibri"/>
                <a:sym typeface="Calibri"/>
              </a:rPr>
              <a:t> platform popular amongst </a:t>
            </a:r>
            <a:r>
              <a:rPr lang="en-US" sz="2000" dirty="0" err="1">
                <a:solidFill>
                  <a:schemeClr val="dk1"/>
                </a:solidFill>
                <a:latin typeface="Calibri"/>
                <a:ea typeface="Calibri"/>
                <a:cs typeface="Calibri"/>
                <a:sym typeface="Calibri"/>
              </a:rPr>
              <a:t>creatives</a:t>
            </a:r>
            <a:r>
              <a:rPr lang="en-US" sz="2000" dirty="0">
                <a:solidFill>
                  <a:schemeClr val="dk1"/>
                </a:solidFill>
                <a:latin typeface="Calibri"/>
                <a:ea typeface="Calibri"/>
                <a:cs typeface="Calibri"/>
                <a:sym typeface="Calibri"/>
              </a:rPr>
              <a:t> and has designated </a:t>
            </a:r>
            <a:r>
              <a:rPr lang="en-US" sz="2000" b="1" dirty="0">
                <a:solidFill>
                  <a:schemeClr val="dk1"/>
                </a:solidFill>
                <a:latin typeface="Calibri"/>
                <a:ea typeface="Calibri"/>
                <a:cs typeface="Calibri"/>
                <a:sym typeface="Calibri"/>
              </a:rPr>
              <a:t>categories</a:t>
            </a:r>
            <a:r>
              <a:rPr lang="en-US" sz="2000" dirty="0">
                <a:solidFill>
                  <a:schemeClr val="dk1"/>
                </a:solidFill>
                <a:latin typeface="Calibri"/>
                <a:ea typeface="Calibri"/>
                <a:cs typeface="Calibri"/>
                <a:sym typeface="Calibri"/>
              </a:rPr>
              <a:t> for arts, comics and illustration, design and tech, film, food and craft, games, music, and publishing. </a:t>
            </a:r>
            <a:r>
              <a:rPr lang="en-US" sz="2000" dirty="0" err="1">
                <a:solidFill>
                  <a:schemeClr val="dk1"/>
                </a:solidFill>
                <a:latin typeface="Calibri"/>
                <a:ea typeface="Calibri"/>
                <a:cs typeface="Calibri"/>
                <a:sym typeface="Calibri"/>
              </a:rPr>
              <a:t>Kickstarter</a:t>
            </a:r>
            <a:r>
              <a:rPr lang="en-US" sz="2000" dirty="0">
                <a:solidFill>
                  <a:schemeClr val="dk1"/>
                </a:solidFill>
                <a:latin typeface="Calibri"/>
                <a:ea typeface="Calibri"/>
                <a:cs typeface="Calibri"/>
                <a:sym typeface="Calibri"/>
              </a:rPr>
              <a:t> follows the </a:t>
            </a:r>
            <a:r>
              <a:rPr lang="en-US" sz="2000" b="1" dirty="0">
                <a:solidFill>
                  <a:schemeClr val="dk1"/>
                </a:solidFill>
                <a:latin typeface="Calibri"/>
                <a:ea typeface="Calibri"/>
                <a:cs typeface="Calibri"/>
                <a:sym typeface="Calibri"/>
              </a:rPr>
              <a:t>rewards-based </a:t>
            </a:r>
            <a:r>
              <a:rPr lang="en-US" sz="2000" b="1" dirty="0" err="1">
                <a:solidFill>
                  <a:schemeClr val="dk1"/>
                </a:solidFill>
                <a:latin typeface="Calibri"/>
                <a:ea typeface="Calibri"/>
                <a:cs typeface="Calibri"/>
                <a:sym typeface="Calibri"/>
              </a:rPr>
              <a:t>crowdfunding</a:t>
            </a:r>
            <a:r>
              <a:rPr lang="en-US" sz="2000" b="1" dirty="0">
                <a:solidFill>
                  <a:schemeClr val="dk1"/>
                </a:solidFill>
                <a:latin typeface="Calibri"/>
                <a:ea typeface="Calibri"/>
                <a:cs typeface="Calibri"/>
                <a:sym typeface="Calibri"/>
              </a:rPr>
              <a:t> model</a:t>
            </a:r>
            <a:r>
              <a:rPr lang="en-US" sz="2000" dirty="0">
                <a:solidFill>
                  <a:schemeClr val="dk1"/>
                </a:solidFill>
                <a:latin typeface="Calibri"/>
                <a:ea typeface="Calibri"/>
                <a:cs typeface="Calibri"/>
                <a:sym typeface="Calibri"/>
              </a:rPr>
              <a:t>.  Entrepreneurs can pitch their project and, if people like it, they donate money. Once the project goes through, those donors will be </a:t>
            </a:r>
            <a:r>
              <a:rPr lang="en-US" sz="2000" b="1" dirty="0">
                <a:solidFill>
                  <a:schemeClr val="dk1"/>
                </a:solidFill>
                <a:latin typeface="Calibri"/>
                <a:ea typeface="Calibri"/>
                <a:cs typeface="Calibri"/>
                <a:sym typeface="Calibri"/>
              </a:rPr>
              <a:t>charged for their contribution in exchange for the final product</a:t>
            </a:r>
            <a:r>
              <a:rPr lang="en-US" sz="2000" dirty="0">
                <a:solidFill>
                  <a:schemeClr val="dk1"/>
                </a:solidFill>
                <a:latin typeface="Calibri"/>
                <a:ea typeface="Calibri"/>
                <a:cs typeface="Calibri"/>
                <a:sym typeface="Calibri"/>
              </a:rPr>
              <a:t>. If the project falls short of its funding goal, the donations are returned to their rightful investors, and the entrepreneur is not charged a fee.</a:t>
            </a:r>
            <a:endParaRPr sz="2000" b="1" dirty="0">
              <a:solidFill>
                <a:srgbClr val="FF6600"/>
              </a:solidFill>
              <a:latin typeface="Calibri"/>
              <a:ea typeface="Calibri"/>
              <a:cs typeface="Calibri"/>
              <a:sym typeface="Calibri"/>
            </a:endParaRPr>
          </a:p>
          <a:p>
            <a:pPr marL="114300" lvl="0" indent="0" algn="just" rtl="0">
              <a:lnSpc>
                <a:spcPct val="100000"/>
              </a:lnSpc>
              <a:spcBef>
                <a:spcPts val="400"/>
              </a:spcBef>
              <a:spcAft>
                <a:spcPts val="0"/>
              </a:spcAft>
              <a:buClr>
                <a:schemeClr val="dk1"/>
              </a:buClr>
              <a:buSzPts val="1800"/>
              <a:buFont typeface="Arial"/>
              <a:buNone/>
            </a:pPr>
            <a:endParaRPr dirty="0"/>
          </a:p>
          <a:p>
            <a:pPr marL="0" lvl="0" indent="0" algn="just" rtl="0">
              <a:lnSpc>
                <a:spcPct val="100000"/>
              </a:lnSpc>
              <a:spcBef>
                <a:spcPts val="1400"/>
              </a:spcBef>
              <a:spcAft>
                <a:spcPts val="0"/>
              </a:spcAft>
              <a:buClr>
                <a:schemeClr val="dk1"/>
              </a:buClr>
              <a:buSzPts val="1100"/>
              <a:buFont typeface="Arial"/>
              <a:buNone/>
            </a:pPr>
            <a:endParaRPr sz="1300" b="1" dirty="0">
              <a:solidFill>
                <a:schemeClr val="dk1"/>
              </a:solidFill>
              <a:highlight>
                <a:srgbClr val="FFFFFF"/>
              </a:highlight>
            </a:endParaRPr>
          </a:p>
          <a:p>
            <a:pPr marL="114300" lvl="0" indent="0" algn="just" rtl="0">
              <a:lnSpc>
                <a:spcPct val="100000"/>
              </a:lnSpc>
              <a:spcBef>
                <a:spcPts val="400"/>
              </a:spcBef>
              <a:spcAft>
                <a:spcPts val="0"/>
              </a:spcAft>
              <a:buSzPts val="1800"/>
              <a:buNone/>
            </a:pPr>
            <a:endParaRPr sz="2000" b="1" dirty="0">
              <a:solidFill>
                <a:srgbClr val="FF6600"/>
              </a:solidFill>
              <a:latin typeface="Calibri"/>
              <a:ea typeface="Calibri"/>
              <a:cs typeface="Calibri"/>
              <a:sym typeface="Calibri"/>
            </a:endParaRPr>
          </a:p>
        </p:txBody>
      </p:sp>
      <p:pic>
        <p:nvPicPr>
          <p:cNvPr id="302" name="Google Shape;302;g1241987f7a4_0_80"/>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aphicFrame>
        <p:nvGraphicFramePr>
          <p:cNvPr id="75" name="Google Shape;75;p4"/>
          <p:cNvGraphicFramePr/>
          <p:nvPr>
            <p:extLst>
              <p:ext uri="{D42A27DB-BD31-4B8C-83A1-F6EECF244321}">
                <p14:modId xmlns:p14="http://schemas.microsoft.com/office/powerpoint/2010/main" val="3264347496"/>
              </p:ext>
            </p:extLst>
          </p:nvPr>
        </p:nvGraphicFramePr>
        <p:xfrm>
          <a:off x="952500" y="1779330"/>
          <a:ext cx="7239000" cy="1584840"/>
        </p:xfrm>
        <a:graphic>
          <a:graphicData uri="http://schemas.openxmlformats.org/drawingml/2006/table">
            <a:tbl>
              <a:tblPr>
                <a:noFill/>
                <a:tableStyleId>{FCCA8717-1395-4921-9DA7-61AF9C29E762}</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dirty="0">
                          <a:solidFill>
                            <a:schemeClr val="dk1"/>
                          </a:solidFill>
                        </a:rPr>
                        <a:t>Module 5: </a:t>
                      </a:r>
                      <a:r>
                        <a:rPr lang="en-US" sz="1400" i="1" u="none" strike="noStrike" cap="none" dirty="0">
                          <a:solidFill>
                            <a:schemeClr val="dk1"/>
                          </a:solidFill>
                        </a:rPr>
                        <a:t>Crowdfunding strategies</a:t>
                      </a:r>
                      <a:endParaRPr sz="1400" u="none" strike="noStrike" cap="none" dirty="0"/>
                    </a:p>
                  </a:txBody>
                  <a:tcPr marL="91425" marR="91425" marT="91425" marB="91425"/>
                </a:tc>
                <a:tc hMerge="1">
                  <a:txBody>
                    <a:bodyPr/>
                    <a:lstStyle/>
                    <a:p>
                      <a:endParaRPr lang="it-IT"/>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3</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Analysis of the specific campaigns</a:t>
                      </a:r>
                      <a:endParaRPr sz="1400" b="0" i="0" u="none" strike="noStrike" cap="none">
                        <a:solidFill>
                          <a:srgbClr val="000000"/>
                        </a:solidFill>
                        <a:latin typeface="Arial"/>
                        <a:ea typeface="Arial"/>
                        <a:cs typeface="Arial"/>
                        <a:sym typeface="Arial"/>
                      </a:endParaRPr>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Analysis of crowdfunding campaigns</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Retio</a:t>
                      </a:r>
                      <a:r>
                        <a:rPr lang="en-US" sz="1400" u="none" strike="noStrike" cap="none" dirty="0"/>
                        <a:t> crowdfunding campaign</a:t>
                      </a: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pic>
        <p:nvPicPr>
          <p:cNvPr id="76" name="Google Shape;76;p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241987f7a4_0_87"/>
          <p:cNvSpPr txBox="1">
            <a:spLocks noGrp="1"/>
          </p:cNvSpPr>
          <p:nvPr>
            <p:ph type="body" idx="1"/>
          </p:nvPr>
        </p:nvSpPr>
        <p:spPr>
          <a:xfrm>
            <a:off x="361225" y="737402"/>
            <a:ext cx="8520600" cy="1472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1400"/>
              </a:spcBef>
              <a:spcAft>
                <a:spcPts val="0"/>
              </a:spcAft>
              <a:buSzPts val="1100"/>
              <a:buNone/>
            </a:pPr>
            <a:r>
              <a:rPr lang="en-US" sz="2000">
                <a:solidFill>
                  <a:schemeClr val="dk1"/>
                </a:solidFill>
                <a:latin typeface="Calibri"/>
                <a:ea typeface="Calibri"/>
                <a:cs typeface="Calibri"/>
                <a:sym typeface="Calibri"/>
              </a:rPr>
              <a:t>4) </a:t>
            </a:r>
            <a:r>
              <a:rPr lang="en-US" sz="2000" i="1">
                <a:solidFill>
                  <a:schemeClr val="dk1"/>
                </a:solidFill>
                <a:latin typeface="Calibri"/>
                <a:ea typeface="Calibri"/>
                <a:cs typeface="Calibri"/>
                <a:sym typeface="Calibri"/>
              </a:rPr>
              <a:t>Indiegogo</a:t>
            </a:r>
            <a:r>
              <a:rPr lang="en-US" sz="2000">
                <a:solidFill>
                  <a:schemeClr val="dk1"/>
                </a:solidFill>
                <a:latin typeface="Calibri"/>
                <a:ea typeface="Calibri"/>
                <a:cs typeface="Calibri"/>
                <a:sym typeface="Calibri"/>
              </a:rPr>
              <a:t>: was one of the first crowdfunding websites to hit the market when it launched in 2008. Indiegogo charges a </a:t>
            </a:r>
            <a:r>
              <a:rPr lang="en-US" sz="2000" b="1">
                <a:solidFill>
                  <a:schemeClr val="dk1"/>
                </a:solidFill>
                <a:latin typeface="Calibri"/>
                <a:ea typeface="Calibri"/>
                <a:cs typeface="Calibri"/>
                <a:sym typeface="Calibri"/>
              </a:rPr>
              <a:t>5% platform fee on all funds raised for the campaign</a:t>
            </a:r>
            <a:r>
              <a:rPr lang="en-US" sz="2000">
                <a:solidFill>
                  <a:schemeClr val="dk1"/>
                </a:solidFill>
                <a:latin typeface="Calibri"/>
                <a:ea typeface="Calibri"/>
                <a:cs typeface="Calibri"/>
                <a:sym typeface="Calibri"/>
              </a:rPr>
              <a:t>. Fees are calculated and deducted from the funds you actually raise (not the goal you set). </a:t>
            </a:r>
            <a:endParaRPr sz="2000">
              <a:solidFill>
                <a:schemeClr val="dk1"/>
              </a:solidFill>
              <a:latin typeface="Calibri"/>
              <a:ea typeface="Calibri"/>
              <a:cs typeface="Calibri"/>
              <a:sym typeface="Calibri"/>
            </a:endParaRPr>
          </a:p>
          <a:p>
            <a:pPr marL="0" lvl="0" indent="0" algn="just" rtl="0">
              <a:lnSpc>
                <a:spcPct val="100000"/>
              </a:lnSpc>
              <a:spcBef>
                <a:spcPts val="1800"/>
              </a:spcBef>
              <a:spcAft>
                <a:spcPts val="400"/>
              </a:spcAft>
              <a:buSzPts val="1100"/>
              <a:buNone/>
            </a:pPr>
            <a:r>
              <a:rPr lang="en-US" sz="2000" i="1">
                <a:solidFill>
                  <a:schemeClr val="dk1"/>
                </a:solidFill>
                <a:latin typeface="Calibri"/>
                <a:ea typeface="Calibri"/>
                <a:cs typeface="Calibri"/>
                <a:sym typeface="Calibri"/>
              </a:rPr>
              <a:t>5) Wefunder: </a:t>
            </a:r>
            <a:r>
              <a:rPr lang="en-US" sz="2000">
                <a:solidFill>
                  <a:schemeClr val="dk1"/>
                </a:solidFill>
                <a:latin typeface="Calibri"/>
                <a:ea typeface="Calibri"/>
                <a:cs typeface="Calibri"/>
                <a:sym typeface="Calibri"/>
              </a:rPr>
              <a:t>in this 2011 equity-based crowdfunding platform for start-ups, investors create a </a:t>
            </a:r>
            <a:r>
              <a:rPr lang="en-US" sz="2000" b="1">
                <a:solidFill>
                  <a:schemeClr val="dk1"/>
                </a:solidFill>
                <a:latin typeface="Calibri"/>
                <a:ea typeface="Calibri"/>
                <a:cs typeface="Calibri"/>
                <a:sym typeface="Calibri"/>
              </a:rPr>
              <a:t>portfolio and diversify their capital amounts </a:t>
            </a:r>
            <a:r>
              <a:rPr lang="en-US" sz="2000">
                <a:solidFill>
                  <a:schemeClr val="dk1"/>
                </a:solidFill>
                <a:latin typeface="Calibri"/>
                <a:ea typeface="Calibri"/>
                <a:cs typeface="Calibri"/>
                <a:sym typeface="Calibri"/>
              </a:rPr>
              <a:t>by investing in multiple startups for an investment term. Thanks to an integrated question-and-answer system, registered </a:t>
            </a:r>
            <a:r>
              <a:rPr lang="en-US" sz="2000" b="1">
                <a:solidFill>
                  <a:schemeClr val="dk1"/>
                </a:solidFill>
                <a:latin typeface="Calibri"/>
                <a:ea typeface="Calibri"/>
                <a:cs typeface="Calibri"/>
                <a:sym typeface="Calibri"/>
              </a:rPr>
              <a:t>users can communicate directly with company</a:t>
            </a:r>
            <a:r>
              <a:rPr lang="en-US" sz="2000">
                <a:solidFill>
                  <a:schemeClr val="dk1"/>
                </a:solidFill>
                <a:latin typeface="Calibri"/>
                <a:ea typeface="Calibri"/>
                <a:cs typeface="Calibri"/>
                <a:sym typeface="Calibri"/>
              </a:rPr>
              <a:t> founders or executives, too. Funding transactions occur on-site, with funds held in escrow until the company reaches its fundraising goal.</a:t>
            </a:r>
            <a:endParaRPr sz="2000">
              <a:solidFill>
                <a:schemeClr val="dk1"/>
              </a:solidFill>
              <a:latin typeface="Calibri"/>
              <a:ea typeface="Calibri"/>
              <a:cs typeface="Calibri"/>
              <a:sym typeface="Calibri"/>
            </a:endParaRPr>
          </a:p>
        </p:txBody>
      </p:sp>
      <p:pic>
        <p:nvPicPr>
          <p:cNvPr id="308" name="Google Shape;308;g1241987f7a4_0_87"/>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g1241987f7a4_0_87"/>
          <p:cNvPicPr preferRelativeResize="0"/>
          <p:nvPr/>
        </p:nvPicPr>
        <p:blipFill rotWithShape="1">
          <a:blip r:embed="rId3">
            <a:alphaModFix/>
          </a:blip>
          <a:srcRect/>
          <a:stretch/>
        </p:blipFill>
        <p:spPr>
          <a:xfrm>
            <a:off x="8186217" y="0"/>
            <a:ext cx="957785" cy="957785"/>
          </a:xfrm>
          <a:prstGeom prst="rect">
            <a:avLst/>
          </a:prstGeom>
          <a:noFill/>
          <a:ln>
            <a:noFill/>
          </a:ln>
        </p:spPr>
      </p:pic>
      <p:pic>
        <p:nvPicPr>
          <p:cNvPr id="3" name="Immagine 2"/>
          <p:cNvPicPr>
            <a:picLocks noChangeAspect="1"/>
          </p:cNvPicPr>
          <p:nvPr/>
        </p:nvPicPr>
        <p:blipFill>
          <a:blip r:embed="rId4"/>
          <a:stretch>
            <a:fillRect/>
          </a:stretch>
        </p:blipFill>
        <p:spPr>
          <a:xfrm>
            <a:off x="1959429" y="247780"/>
            <a:ext cx="4514692" cy="3875272"/>
          </a:xfrm>
          <a:prstGeom prst="rect">
            <a:avLst/>
          </a:prstGeom>
        </p:spPr>
      </p:pic>
      <p:sp>
        <p:nvSpPr>
          <p:cNvPr id="6" name="Google Shape;322;g1241987f7a4_1_5"/>
          <p:cNvSpPr txBox="1">
            <a:spLocks noGrp="1"/>
          </p:cNvSpPr>
          <p:nvPr>
            <p:ph type="body" idx="1"/>
          </p:nvPr>
        </p:nvSpPr>
        <p:spPr>
          <a:xfrm>
            <a:off x="2449526" y="4012884"/>
            <a:ext cx="3534498" cy="634066"/>
          </a:xfrm>
          <a:prstGeom prst="rect">
            <a:avLst/>
          </a:prstGeom>
          <a:noFill/>
          <a:ln>
            <a:noFill/>
          </a:ln>
        </p:spPr>
        <p:txBody>
          <a:bodyPr spcFirstLastPara="1" wrap="square" lIns="91425" tIns="91425" rIns="91425" bIns="91425" anchor="t" anchorCtr="0">
            <a:noAutofit/>
          </a:bodyPr>
          <a:lstStyle/>
          <a:p>
            <a:pPr marL="0" lvl="0" indent="0" algn="just">
              <a:lnSpc>
                <a:spcPct val="100000"/>
              </a:lnSpc>
              <a:spcBef>
                <a:spcPts val="1400"/>
              </a:spcBef>
              <a:spcAft>
                <a:spcPts val="400"/>
              </a:spcAft>
              <a:buClr>
                <a:schemeClr val="dk1"/>
              </a:buClr>
              <a:buSzPts val="1100"/>
              <a:buNone/>
            </a:pPr>
            <a:r>
              <a:rPr lang="it-IT" sz="1000" dirty="0" err="1">
                <a:solidFill>
                  <a:schemeClr val="tx1"/>
                </a:solidFill>
                <a:latin typeface="Calibri corpo"/>
              </a:rPr>
              <a:t>World’s</a:t>
            </a:r>
            <a:r>
              <a:rPr lang="it-IT" sz="1000" dirty="0">
                <a:solidFill>
                  <a:schemeClr val="tx1"/>
                </a:solidFill>
                <a:latin typeface="Calibri corpo"/>
              </a:rPr>
              <a:t> first Crowdfunding Platform - Source: </a:t>
            </a:r>
            <a:r>
              <a:rPr lang="it-IT" sz="1000" dirty="0" err="1">
                <a:solidFill>
                  <a:schemeClr val="tx1"/>
                </a:solidFill>
                <a:latin typeface="Calibri corpo"/>
              </a:rPr>
              <a:t>Massolution</a:t>
            </a:r>
            <a:r>
              <a:rPr lang="it-IT" sz="1000" dirty="0">
                <a:solidFill>
                  <a:schemeClr val="tx1"/>
                </a:solidFill>
                <a:latin typeface="Calibri corpo"/>
              </a:rPr>
              <a:t>, 2015</a:t>
            </a:r>
          </a:p>
          <a:p>
            <a:pPr marL="0" lvl="0" indent="0" algn="just">
              <a:lnSpc>
                <a:spcPct val="100000"/>
              </a:lnSpc>
              <a:spcBef>
                <a:spcPts val="1400"/>
              </a:spcBef>
              <a:spcAft>
                <a:spcPts val="400"/>
              </a:spcAft>
              <a:buClr>
                <a:schemeClr val="dk1"/>
              </a:buClr>
              <a:buSzPts val="1100"/>
              <a:buNone/>
            </a:pPr>
            <a:endParaRPr sz="1000" b="1" dirty="0">
              <a:solidFill>
                <a:schemeClr val="tx1"/>
              </a:solidFill>
              <a:latin typeface="Calibri corpo"/>
              <a:ea typeface="Calibri"/>
              <a:cs typeface="Calibri"/>
              <a:sym typeface="Calibri"/>
            </a:endParaRPr>
          </a:p>
        </p:txBody>
      </p:sp>
    </p:spTree>
    <p:extLst>
      <p:ext uri="{BB962C8B-B14F-4D97-AF65-F5344CB8AC3E}">
        <p14:creationId xmlns:p14="http://schemas.microsoft.com/office/powerpoint/2010/main" val="2773431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18"/>
          <p:cNvSpPr txBox="1">
            <a:spLocks noGrp="1"/>
          </p:cNvSpPr>
          <p:nvPr>
            <p:ph type="body" idx="1"/>
          </p:nvPr>
        </p:nvSpPr>
        <p:spPr>
          <a:xfrm>
            <a:off x="4273683" y="1156585"/>
            <a:ext cx="4233270" cy="2110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As unlighted above, crowdfunding is an excellent way for organizations, companies, sport clubs, </a:t>
            </a:r>
            <a:r>
              <a:rPr lang="en-US" sz="2000" dirty="0" err="1">
                <a:solidFill>
                  <a:schemeClr val="dk1"/>
                </a:solidFill>
                <a:latin typeface="Calibri"/>
                <a:ea typeface="Calibri"/>
                <a:cs typeface="Calibri"/>
                <a:sym typeface="Calibri"/>
              </a:rPr>
              <a:t>ngos</a:t>
            </a:r>
            <a:r>
              <a:rPr lang="en-US" sz="2000" dirty="0">
                <a:solidFill>
                  <a:schemeClr val="dk1"/>
                </a:solidFill>
                <a:latin typeface="Calibri"/>
                <a:ea typeface="Calibri"/>
                <a:cs typeface="Calibri"/>
                <a:sym typeface="Calibri"/>
              </a:rPr>
              <a:t>… to pinpoint their target audience, raise financial capital and generate exposure for their idea. There are plenty of crowdfunding platforms out there, but deciding which one will best support your business can be tricky. Following some advices to choose </a:t>
            </a:r>
            <a:r>
              <a:rPr lang="en-US" sz="2000" b="1" dirty="0">
                <a:solidFill>
                  <a:schemeClr val="dk1"/>
                </a:solidFill>
                <a:latin typeface="Calibri"/>
                <a:ea typeface="Calibri"/>
                <a:cs typeface="Calibri"/>
                <a:sym typeface="Calibri"/>
              </a:rPr>
              <a:t>the right platform</a:t>
            </a:r>
            <a:r>
              <a:rPr lang="en-U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lvl="0" indent="0" algn="just" rtl="0">
              <a:lnSpc>
                <a:spcPct val="100000"/>
              </a:lnSpc>
              <a:spcBef>
                <a:spcPts val="1500"/>
              </a:spcBef>
              <a:spcAft>
                <a:spcPts val="0"/>
              </a:spcAft>
              <a:buClr>
                <a:schemeClr val="dk1"/>
              </a:buClr>
              <a:buSzPts val="1100"/>
              <a:buFont typeface="Arial"/>
              <a:buNone/>
            </a:pPr>
            <a:endParaRPr sz="2000" dirty="0">
              <a:solidFill>
                <a:schemeClr val="dk1"/>
              </a:solidFill>
              <a:latin typeface="Calibri"/>
              <a:ea typeface="Calibri"/>
              <a:cs typeface="Calibri"/>
              <a:sym typeface="Calibri"/>
            </a:endParaRPr>
          </a:p>
          <a:p>
            <a:pPr marL="114300" lvl="0" indent="0" algn="just" rtl="0">
              <a:lnSpc>
                <a:spcPct val="100000"/>
              </a:lnSpc>
              <a:spcBef>
                <a:spcPts val="1500"/>
              </a:spcBef>
              <a:spcAft>
                <a:spcPts val="0"/>
              </a:spcAft>
              <a:buSzPts val="1800"/>
              <a:buNone/>
            </a:pP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b="0" i="0" dirty="0">
              <a:latin typeface="Arial"/>
              <a:ea typeface="Arial"/>
              <a:cs typeface="Arial"/>
              <a:sym typeface="Arial"/>
            </a:endParaRPr>
          </a:p>
        </p:txBody>
      </p:sp>
      <p:pic>
        <p:nvPicPr>
          <p:cNvPr id="315" name="Google Shape;315;p18"/>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16" name="Google Shape;316;p18" descr="Freccia: leggera curva contorno"/>
          <p:cNvPicPr preferRelativeResize="0"/>
          <p:nvPr/>
        </p:nvPicPr>
        <p:blipFill rotWithShape="1">
          <a:blip r:embed="rId4">
            <a:alphaModFix/>
          </a:blip>
          <a:srcRect/>
          <a:stretch/>
        </p:blipFill>
        <p:spPr>
          <a:xfrm>
            <a:off x="8049753" y="4121637"/>
            <a:ext cx="914400" cy="914400"/>
          </a:xfrm>
          <a:prstGeom prst="rect">
            <a:avLst/>
          </a:prstGeom>
          <a:noFill/>
          <a:ln>
            <a:noFill/>
          </a:ln>
        </p:spPr>
      </p:pic>
      <p:pic>
        <p:nvPicPr>
          <p:cNvPr id="317" name="Google Shape;317;p18" descr="Immagine che contiene testo, persona, tavolo, portatile&#10;&#10;Descrizione generata automaticamente"/>
          <p:cNvPicPr preferRelativeResize="0"/>
          <p:nvPr/>
        </p:nvPicPr>
        <p:blipFill rotWithShape="1">
          <a:blip r:embed="rId5">
            <a:alphaModFix/>
          </a:blip>
          <a:srcRect/>
          <a:stretch/>
        </p:blipFill>
        <p:spPr>
          <a:xfrm>
            <a:off x="443553" y="1516650"/>
            <a:ext cx="3575298" cy="2374221"/>
          </a:xfrm>
          <a:prstGeom prst="rect">
            <a:avLst/>
          </a:prstGeom>
          <a:noFill/>
          <a:ln>
            <a:noFill/>
          </a:ln>
        </p:spPr>
      </p:pic>
      <p:sp>
        <p:nvSpPr>
          <p:cNvPr id="313" name="Google Shape;313;p18"/>
          <p:cNvSpPr txBox="1">
            <a:spLocks noGrp="1"/>
          </p:cNvSpPr>
          <p:nvPr>
            <p:ph type="title"/>
          </p:nvPr>
        </p:nvSpPr>
        <p:spPr>
          <a:xfrm>
            <a:off x="443553" y="3850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dirty="0"/>
              <a:t>Topic 2: How to choose the best platform for your purposes</a:t>
            </a:r>
            <a:br>
              <a:rPr lang="en-US" sz="2400" dirty="0"/>
            </a:b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3" name="Google Shape;323;g1241987f7a4_1_5"/>
          <p:cNvPicPr preferRelativeResize="0"/>
          <p:nvPr/>
        </p:nvPicPr>
        <p:blipFill rotWithShape="1">
          <a:blip r:embed="rId3">
            <a:alphaModFix/>
          </a:blip>
          <a:srcRect/>
          <a:stretch/>
        </p:blipFill>
        <p:spPr>
          <a:xfrm>
            <a:off x="8186217" y="0"/>
            <a:ext cx="957785" cy="957785"/>
          </a:xfrm>
          <a:prstGeom prst="rect">
            <a:avLst/>
          </a:prstGeom>
          <a:noFill/>
          <a:ln>
            <a:noFill/>
          </a:ln>
        </p:spPr>
      </p:pic>
      <p:sp>
        <p:nvSpPr>
          <p:cNvPr id="322" name="Google Shape;322;g1241987f7a4_1_5"/>
          <p:cNvSpPr txBox="1">
            <a:spLocks noGrp="1"/>
          </p:cNvSpPr>
          <p:nvPr>
            <p:ph type="body" idx="1"/>
          </p:nvPr>
        </p:nvSpPr>
        <p:spPr>
          <a:xfrm>
            <a:off x="657117" y="559269"/>
            <a:ext cx="7829765" cy="23063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1400"/>
              </a:spcBef>
              <a:spcAft>
                <a:spcPts val="400"/>
              </a:spcAft>
              <a:buClr>
                <a:schemeClr val="dk1"/>
              </a:buClr>
              <a:buSzPts val="1100"/>
              <a:buNone/>
            </a:pPr>
            <a:r>
              <a:rPr lang="en-US" sz="2000" i="1" dirty="0">
                <a:solidFill>
                  <a:schemeClr val="dk1"/>
                </a:solidFill>
                <a:latin typeface="Calibri"/>
                <a:ea typeface="Calibri"/>
                <a:cs typeface="Calibri"/>
                <a:sym typeface="Calibri"/>
              </a:rPr>
              <a:t>1) Unique crowdfunding goals and relative platform: </a:t>
            </a:r>
            <a:r>
              <a:rPr lang="en-US" sz="2000" dirty="0">
                <a:solidFill>
                  <a:schemeClr val="dk1"/>
                </a:solidFill>
                <a:latin typeface="Calibri"/>
                <a:ea typeface="Calibri"/>
                <a:cs typeface="Calibri"/>
                <a:sym typeface="Calibri"/>
              </a:rPr>
              <a:t>before you sign up for a platform, make sure the end </a:t>
            </a:r>
            <a:r>
              <a:rPr lang="en-US" sz="2000" b="1" dirty="0">
                <a:solidFill>
                  <a:schemeClr val="dk1"/>
                </a:solidFill>
                <a:latin typeface="Calibri"/>
                <a:ea typeface="Calibri"/>
                <a:cs typeface="Calibri"/>
                <a:sym typeface="Calibri"/>
              </a:rPr>
              <a:t>goal of your campaign is clear</a:t>
            </a:r>
            <a:r>
              <a:rPr lang="en-US" sz="2000" dirty="0">
                <a:solidFill>
                  <a:schemeClr val="dk1"/>
                </a:solidFill>
                <a:latin typeface="Calibri"/>
                <a:ea typeface="Calibri"/>
                <a:cs typeface="Calibri"/>
                <a:sym typeface="Calibri"/>
              </a:rPr>
              <a:t>. Not all crowdfunding platforms will be a good fit, so it’s important to do your research and see which ones could be a good fit based on crowdfunding projects that they have supported in the past.</a:t>
            </a:r>
            <a:endParaRPr lang="it-IT" sz="2000" b="1" dirty="0">
              <a:solidFill>
                <a:srgbClr val="FF6600"/>
              </a:solidFill>
              <a:latin typeface="Calibri"/>
              <a:ea typeface="Calibri"/>
              <a:cs typeface="Calibri"/>
              <a:sym typeface="Calibri"/>
            </a:endParaRPr>
          </a:p>
          <a:p>
            <a:pPr marL="0" indent="0" algn="just">
              <a:lnSpc>
                <a:spcPct val="100000"/>
              </a:lnSpc>
              <a:spcBef>
                <a:spcPts val="1400"/>
              </a:spcBef>
              <a:spcAft>
                <a:spcPts val="400"/>
              </a:spcAft>
              <a:buClr>
                <a:schemeClr val="dk1"/>
              </a:buClr>
              <a:buSzPts val="1100"/>
              <a:buNone/>
            </a:pPr>
            <a:r>
              <a:rPr lang="en-US" sz="2000" b="1" dirty="0">
                <a:solidFill>
                  <a:schemeClr val="dk1"/>
                </a:solidFill>
                <a:latin typeface="Calibri"/>
                <a:ea typeface="Calibri"/>
                <a:cs typeface="Calibri"/>
                <a:sym typeface="Calibri"/>
              </a:rPr>
              <a:t>Once you’ve selected a platform, you’ll be able to create a description of your project</a:t>
            </a:r>
            <a:r>
              <a:rPr lang="en-US" sz="2000" dirty="0">
                <a:solidFill>
                  <a:schemeClr val="dk1"/>
                </a:solidFill>
                <a:latin typeface="Calibri"/>
                <a:ea typeface="Calibri"/>
                <a:cs typeface="Calibri"/>
                <a:sym typeface="Calibri"/>
              </a:rPr>
              <a:t>, as well as upload any videos, photos, or additional links to support your idea. </a:t>
            </a:r>
          </a:p>
          <a:p>
            <a:pPr marL="0" indent="0" algn="just">
              <a:lnSpc>
                <a:spcPct val="100000"/>
              </a:lnSpc>
              <a:spcBef>
                <a:spcPts val="1400"/>
              </a:spcBef>
              <a:spcAft>
                <a:spcPts val="400"/>
              </a:spcAft>
              <a:buClr>
                <a:schemeClr val="dk1"/>
              </a:buClr>
              <a:buSzPts val="1100"/>
              <a:buNone/>
            </a:pPr>
            <a:r>
              <a:rPr lang="en-US" sz="2000" dirty="0">
                <a:solidFill>
                  <a:schemeClr val="dk1"/>
                </a:solidFill>
                <a:latin typeface="Calibri"/>
                <a:ea typeface="Calibri"/>
                <a:cs typeface="Calibri"/>
                <a:sym typeface="Calibri"/>
              </a:rPr>
              <a:t>The most successful crowdsourcing campaigns follow a strict plan that defines the project and clearly identifies fundraising needs.</a:t>
            </a:r>
            <a:endParaRPr lang="en-US" sz="1350" dirty="0">
              <a:solidFill>
                <a:srgbClr val="231E56"/>
              </a:solidFill>
              <a:highlight>
                <a:srgbClr val="FFFFFF"/>
              </a:highlight>
              <a:latin typeface="Proxima Nova"/>
              <a:ea typeface="Proxima Nova"/>
              <a:cs typeface="Proxima Nova"/>
              <a:sym typeface="Proxima Nova"/>
            </a:endParaRPr>
          </a:p>
          <a:p>
            <a:pPr marL="0" lvl="0" indent="0" algn="just" rtl="0">
              <a:lnSpc>
                <a:spcPct val="100000"/>
              </a:lnSpc>
              <a:spcBef>
                <a:spcPts val="1400"/>
              </a:spcBef>
              <a:spcAft>
                <a:spcPts val="400"/>
              </a:spcAft>
              <a:buClr>
                <a:schemeClr val="dk1"/>
              </a:buClr>
              <a:buSzPts val="1100"/>
              <a:buNone/>
            </a:pPr>
            <a:endParaRPr lang="en-US" sz="2000" dirty="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241987f7a4_0_95"/>
          <p:cNvSpPr txBox="1">
            <a:spLocks noGrp="1"/>
          </p:cNvSpPr>
          <p:nvPr>
            <p:ph type="body" idx="1"/>
          </p:nvPr>
        </p:nvSpPr>
        <p:spPr>
          <a:xfrm>
            <a:off x="311700" y="304413"/>
            <a:ext cx="8520600" cy="242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1400"/>
              </a:spcBef>
              <a:spcAft>
                <a:spcPts val="0"/>
              </a:spcAft>
              <a:buSzPts val="1100"/>
              <a:buNone/>
            </a:pPr>
            <a:r>
              <a:rPr lang="en-US" sz="2000" dirty="0">
                <a:solidFill>
                  <a:schemeClr val="dk1"/>
                </a:solidFill>
                <a:latin typeface="Calibri"/>
                <a:ea typeface="Calibri"/>
                <a:cs typeface="Calibri"/>
                <a:sym typeface="Calibri"/>
              </a:rPr>
              <a:t>2) C</a:t>
            </a:r>
            <a:r>
              <a:rPr lang="en-US" sz="2000" i="1" dirty="0">
                <a:solidFill>
                  <a:schemeClr val="dk1"/>
                </a:solidFill>
                <a:latin typeface="Calibri"/>
                <a:ea typeface="Calibri"/>
                <a:cs typeface="Calibri"/>
                <a:sym typeface="Calibri"/>
              </a:rPr>
              <a:t>rowdfunding platform elements:</a:t>
            </a:r>
          </a:p>
          <a:p>
            <a:pPr marL="342900" algn="just">
              <a:lnSpc>
                <a:spcPct val="100000"/>
              </a:lnSpc>
              <a:spcBef>
                <a:spcPts val="1400"/>
              </a:spcBef>
              <a:buSzPts val="1100"/>
            </a:pPr>
            <a:r>
              <a:rPr lang="en-US" sz="2000" dirty="0">
                <a:solidFill>
                  <a:schemeClr val="dk1"/>
                </a:solidFill>
                <a:latin typeface="Calibri"/>
                <a:ea typeface="Calibri"/>
                <a:cs typeface="Calibri"/>
                <a:sym typeface="Calibri"/>
              </a:rPr>
              <a:t>structure:</a:t>
            </a:r>
            <a:r>
              <a:rPr lang="en-US" sz="2000"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remember to consider the structure of the platform. If you are a small reality, it could be better a donation model platform since it is cheaper and ensure you benefits in visibility and income. Backers donate without expecting anything in return.</a:t>
            </a:r>
          </a:p>
          <a:p>
            <a:pPr marL="342900" algn="just">
              <a:lnSpc>
                <a:spcPct val="100000"/>
              </a:lnSpc>
              <a:spcBef>
                <a:spcPts val="1400"/>
              </a:spcBef>
              <a:buSzPts val="1100"/>
            </a:pPr>
            <a:r>
              <a:rPr lang="en-US" sz="2000" dirty="0">
                <a:solidFill>
                  <a:schemeClr val="dk1"/>
                </a:solidFill>
                <a:latin typeface="Calibri"/>
                <a:ea typeface="Calibri"/>
                <a:cs typeface="Calibri"/>
                <a:sym typeface="Calibri"/>
              </a:rPr>
              <a:t>fees and missed targets: </a:t>
            </a:r>
            <a:r>
              <a:rPr lang="en-US" sz="2000" b="1" dirty="0">
                <a:solidFill>
                  <a:schemeClr val="dk1"/>
                </a:solidFill>
                <a:latin typeface="Calibri"/>
                <a:ea typeface="Calibri"/>
                <a:cs typeface="Calibri"/>
                <a:sym typeface="Calibri"/>
              </a:rPr>
              <a:t>most platforms do charge a small fee to sign up</a:t>
            </a:r>
            <a:r>
              <a:rPr lang="en-US" sz="2000" dirty="0">
                <a:solidFill>
                  <a:schemeClr val="dk1"/>
                </a:solidFill>
                <a:latin typeface="Calibri"/>
                <a:ea typeface="Calibri"/>
                <a:cs typeface="Calibri"/>
                <a:sym typeface="Calibri"/>
              </a:rPr>
              <a:t>. Different sites have different fees, but typically, these costs range anywhere from 5-15%. These deductions can come off of the donations, but sometimes there are also </a:t>
            </a:r>
            <a:r>
              <a:rPr lang="en-US" sz="2000" b="1" dirty="0">
                <a:solidFill>
                  <a:schemeClr val="dk1"/>
                </a:solidFill>
                <a:latin typeface="Calibri"/>
                <a:ea typeface="Calibri"/>
                <a:cs typeface="Calibri"/>
                <a:sym typeface="Calibri"/>
              </a:rPr>
              <a:t>hidden service fees attached</a:t>
            </a:r>
            <a:r>
              <a:rPr lang="en-US" sz="2000" dirty="0">
                <a:solidFill>
                  <a:schemeClr val="dk1"/>
                </a:solidFill>
                <a:latin typeface="Calibri"/>
                <a:ea typeface="Calibri"/>
                <a:cs typeface="Calibri"/>
                <a:sym typeface="Calibri"/>
              </a:rPr>
              <a:t>. Other fees could come from </a:t>
            </a:r>
            <a:r>
              <a:rPr lang="en-US" sz="2000" b="1" dirty="0">
                <a:solidFill>
                  <a:schemeClr val="dk1"/>
                </a:solidFill>
                <a:latin typeface="Calibri"/>
                <a:ea typeface="Calibri"/>
                <a:cs typeface="Calibri"/>
                <a:sym typeface="Calibri"/>
              </a:rPr>
              <a:t>third parties</a:t>
            </a:r>
            <a:r>
              <a:rPr lang="en-US" sz="2000" dirty="0">
                <a:solidFill>
                  <a:schemeClr val="dk1"/>
                </a:solidFill>
                <a:latin typeface="Calibri"/>
                <a:ea typeface="Calibri"/>
                <a:cs typeface="Calibri"/>
                <a:sym typeface="Calibri"/>
              </a:rPr>
              <a:t>, like credit card companies or PayPal, depending on how the funds are transferred.</a:t>
            </a:r>
          </a:p>
          <a:p>
            <a:pPr marL="342900" algn="just">
              <a:lnSpc>
                <a:spcPct val="100000"/>
              </a:lnSpc>
              <a:spcBef>
                <a:spcPts val="1400"/>
              </a:spcBef>
              <a:buSzPts val="1100"/>
            </a:pPr>
            <a:endParaRPr lang="en-US" sz="2000" dirty="0">
              <a:solidFill>
                <a:schemeClr val="dk1"/>
              </a:solidFill>
              <a:latin typeface="Calibri"/>
              <a:ea typeface="Calibri"/>
              <a:cs typeface="Calibri"/>
              <a:sym typeface="Calibri"/>
            </a:endParaRPr>
          </a:p>
          <a:p>
            <a:pPr marL="342900" algn="just">
              <a:lnSpc>
                <a:spcPct val="100000"/>
              </a:lnSpc>
              <a:spcBef>
                <a:spcPts val="1400"/>
              </a:spcBef>
              <a:buSzPts val="1100"/>
            </a:pPr>
            <a:endParaRPr sz="2000" b="1" dirty="0">
              <a:solidFill>
                <a:srgbClr val="FF6600"/>
              </a:solidFill>
              <a:latin typeface="Calibri"/>
              <a:ea typeface="Calibri"/>
              <a:cs typeface="Calibri"/>
              <a:sym typeface="Calibri"/>
            </a:endParaRPr>
          </a:p>
        </p:txBody>
      </p:sp>
      <p:pic>
        <p:nvPicPr>
          <p:cNvPr id="335" name="Google Shape;335;g1241987f7a4_0_95"/>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1241987f7a4_0_103"/>
          <p:cNvSpPr txBox="1">
            <a:spLocks noGrp="1"/>
          </p:cNvSpPr>
          <p:nvPr>
            <p:ph type="body" idx="1"/>
          </p:nvPr>
        </p:nvSpPr>
        <p:spPr>
          <a:xfrm>
            <a:off x="311700" y="686669"/>
            <a:ext cx="8520600" cy="3416400"/>
          </a:xfrm>
          <a:prstGeom prst="rect">
            <a:avLst/>
          </a:prstGeom>
          <a:noFill/>
          <a:ln>
            <a:noFill/>
          </a:ln>
        </p:spPr>
        <p:txBody>
          <a:bodyPr spcFirstLastPara="1" wrap="square" lIns="91425" tIns="91425" rIns="91425" bIns="91425" anchor="t" anchorCtr="0">
            <a:noAutofit/>
          </a:bodyPr>
          <a:lstStyle/>
          <a:p>
            <a:pPr marL="342900" algn="just">
              <a:lnSpc>
                <a:spcPct val="100000"/>
              </a:lnSpc>
              <a:spcBef>
                <a:spcPts val="1400"/>
              </a:spcBef>
              <a:buClr>
                <a:schemeClr val="dk1"/>
              </a:buClr>
              <a:buSzPts val="1100"/>
            </a:pPr>
            <a:r>
              <a:rPr lang="en-US" sz="2000" dirty="0">
                <a:solidFill>
                  <a:schemeClr val="dk1"/>
                </a:solidFill>
                <a:latin typeface="Calibri"/>
                <a:ea typeface="Calibri"/>
                <a:cs typeface="Calibri"/>
                <a:sym typeface="Calibri"/>
              </a:rPr>
              <a:t> </a:t>
            </a:r>
            <a:r>
              <a:rPr lang="en-US" sz="2000" i="1" dirty="0">
                <a:solidFill>
                  <a:schemeClr val="dk1"/>
                </a:solidFill>
                <a:latin typeface="Calibri"/>
                <a:ea typeface="Calibri"/>
                <a:cs typeface="Calibri"/>
                <a:sym typeface="Calibri"/>
              </a:rPr>
              <a:t>Available payment methods: </a:t>
            </a:r>
            <a:r>
              <a:rPr lang="en-US" sz="2000" b="1" dirty="0">
                <a:solidFill>
                  <a:schemeClr val="dk1"/>
                </a:solidFill>
                <a:latin typeface="Calibri"/>
                <a:ea typeface="Calibri"/>
                <a:cs typeface="Calibri"/>
                <a:sym typeface="Calibri"/>
              </a:rPr>
              <a:t>crowdfunding platforms support multiple payment methods to verify funds</a:t>
            </a:r>
            <a:r>
              <a:rPr lang="en-US" sz="2000" dirty="0">
                <a:solidFill>
                  <a:schemeClr val="dk1"/>
                </a:solidFill>
                <a:latin typeface="Calibri"/>
                <a:ea typeface="Calibri"/>
                <a:cs typeface="Calibri"/>
                <a:sym typeface="Calibri"/>
              </a:rPr>
              <a:t>. 3 popular methods include: </a:t>
            </a:r>
            <a:endParaRPr sz="2000" dirty="0">
              <a:solidFill>
                <a:schemeClr val="dk1"/>
              </a:solidFill>
              <a:latin typeface="Calibri"/>
              <a:ea typeface="Calibri"/>
              <a:cs typeface="Calibri"/>
              <a:sym typeface="Calibri"/>
            </a:endParaRPr>
          </a:p>
          <a:p>
            <a:pPr marL="457200" lvl="0" indent="-355600" algn="just" rtl="0">
              <a:lnSpc>
                <a:spcPct val="100000"/>
              </a:lnSpc>
              <a:spcBef>
                <a:spcPts val="0"/>
              </a:spcBef>
              <a:spcAft>
                <a:spcPts val="0"/>
              </a:spcAft>
              <a:buClr>
                <a:schemeClr val="dk1"/>
              </a:buClr>
              <a:buSzPts val="2000"/>
              <a:buFont typeface="Courier New" panose="02070309020205020404" pitchFamily="49" charset="0"/>
              <a:buChar char="o"/>
            </a:pPr>
            <a:r>
              <a:rPr lang="en-US" sz="2000" b="1" dirty="0">
                <a:solidFill>
                  <a:schemeClr val="dk1"/>
                </a:solidFill>
                <a:latin typeface="Calibri"/>
                <a:ea typeface="Calibri"/>
                <a:cs typeface="Calibri"/>
                <a:sym typeface="Calibri"/>
              </a:rPr>
              <a:t>authorization holds: </a:t>
            </a:r>
            <a:r>
              <a:rPr lang="en-US" sz="2000" dirty="0">
                <a:solidFill>
                  <a:schemeClr val="dk1"/>
                </a:solidFill>
                <a:latin typeface="Calibri"/>
                <a:ea typeface="Calibri"/>
                <a:cs typeface="Calibri"/>
                <a:sym typeface="Calibri"/>
              </a:rPr>
              <a:t>many platforms use authorization holds to ensure that the backer can, in fact, make the payment. The individual’s bank usually holds these pending transactions for a period of 30 days.</a:t>
            </a:r>
            <a:r>
              <a:rPr lang="en-US" sz="2000" b="1" dirty="0">
                <a:solidFill>
                  <a:schemeClr val="dk1"/>
                </a:solidFill>
                <a:latin typeface="Calibri"/>
                <a:ea typeface="Calibri"/>
                <a:cs typeface="Calibri"/>
                <a:sym typeface="Calibri"/>
              </a:rPr>
              <a:t> </a:t>
            </a:r>
            <a:endParaRPr sz="2000" b="1" dirty="0">
              <a:solidFill>
                <a:schemeClr val="dk1"/>
              </a:solidFill>
              <a:latin typeface="Calibri"/>
              <a:ea typeface="Calibri"/>
              <a:cs typeface="Calibri"/>
              <a:sym typeface="Calibri"/>
            </a:endParaRPr>
          </a:p>
          <a:p>
            <a:pPr marL="457200" lvl="0" indent="-355600" algn="just" rtl="0">
              <a:lnSpc>
                <a:spcPct val="100000"/>
              </a:lnSpc>
              <a:spcBef>
                <a:spcPts val="0"/>
              </a:spcBef>
              <a:spcAft>
                <a:spcPts val="0"/>
              </a:spcAft>
              <a:buClr>
                <a:schemeClr val="dk1"/>
              </a:buClr>
              <a:buSzPts val="2000"/>
              <a:buFont typeface="Courier New" panose="02070309020205020404" pitchFamily="49" charset="0"/>
              <a:buChar char="o"/>
            </a:pPr>
            <a:r>
              <a:rPr lang="en-US" sz="2000" b="1" dirty="0">
                <a:solidFill>
                  <a:schemeClr val="dk1"/>
                </a:solidFill>
                <a:latin typeface="Calibri"/>
                <a:ea typeface="Calibri"/>
                <a:cs typeface="Calibri"/>
                <a:sym typeface="Calibri"/>
              </a:rPr>
              <a:t>credit cards: </a:t>
            </a:r>
            <a:r>
              <a:rPr lang="en-US" sz="2000" dirty="0">
                <a:solidFill>
                  <a:schemeClr val="dk1"/>
                </a:solidFill>
                <a:latin typeface="Calibri"/>
                <a:ea typeface="Calibri"/>
                <a:cs typeface="Calibri"/>
                <a:sym typeface="Calibri"/>
              </a:rPr>
              <a:t>authorizing payment from a credit card, like Visa or Mastercard, is an attractive option for investors, but there is a slight risk involved as you are not able to verify that the payment successfully went through.</a:t>
            </a:r>
            <a:endParaRPr sz="2000" dirty="0">
              <a:solidFill>
                <a:schemeClr val="dk1"/>
              </a:solidFill>
              <a:latin typeface="Calibri"/>
              <a:ea typeface="Calibri"/>
              <a:cs typeface="Calibri"/>
              <a:sym typeface="Calibri"/>
            </a:endParaRPr>
          </a:p>
          <a:p>
            <a:pPr marL="457200" lvl="0" indent="-355600" algn="just" rtl="0">
              <a:lnSpc>
                <a:spcPct val="100000"/>
              </a:lnSpc>
              <a:spcBef>
                <a:spcPts val="0"/>
              </a:spcBef>
              <a:spcAft>
                <a:spcPts val="0"/>
              </a:spcAft>
              <a:buClr>
                <a:schemeClr val="dk1"/>
              </a:buClr>
              <a:buSzPts val="2000"/>
              <a:buFont typeface="Courier New" panose="02070309020205020404" pitchFamily="49" charset="0"/>
              <a:buChar char="o"/>
            </a:pPr>
            <a:r>
              <a:rPr lang="en-US" sz="2000" b="1" dirty="0">
                <a:solidFill>
                  <a:schemeClr val="dk1"/>
                </a:solidFill>
                <a:latin typeface="Calibri"/>
                <a:ea typeface="Calibri"/>
                <a:cs typeface="Calibri"/>
                <a:sym typeface="Calibri"/>
              </a:rPr>
              <a:t>capture</a:t>
            </a:r>
            <a:r>
              <a:rPr lang="en-US" sz="2000" dirty="0">
                <a:solidFill>
                  <a:schemeClr val="dk1"/>
                </a:solidFill>
                <a:latin typeface="Calibri"/>
                <a:ea typeface="Calibri"/>
                <a:cs typeface="Calibri"/>
                <a:sym typeface="Calibri"/>
              </a:rPr>
              <a:t>: a capturing the full amount at the time of donation and refunding it if the campaign isn’t successful is another option.</a:t>
            </a:r>
            <a:endParaRPr sz="1300" b="1" dirty="0">
              <a:solidFill>
                <a:schemeClr val="dk1"/>
              </a:solidFill>
              <a:highlight>
                <a:srgbClr val="FFFFFF"/>
              </a:highlight>
            </a:endParaRPr>
          </a:p>
        </p:txBody>
      </p:sp>
      <p:pic>
        <p:nvPicPr>
          <p:cNvPr id="347" name="Google Shape;347;g1241987f7a4_0_103"/>
          <p:cNvPicPr preferRelativeResize="0"/>
          <p:nvPr/>
        </p:nvPicPr>
        <p:blipFill rotWithShape="1">
          <a:blip r:embed="rId3">
            <a:alphaModFix/>
          </a:blip>
          <a:srcRect/>
          <a:stretch/>
        </p:blipFill>
        <p:spPr>
          <a:xfrm>
            <a:off x="8186217" y="0"/>
            <a:ext cx="957785" cy="95778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3" name="Google Shape;353;g1241987f7a4_1_11"/>
          <p:cNvPicPr preferRelativeResize="0"/>
          <p:nvPr/>
        </p:nvPicPr>
        <p:blipFill rotWithShape="1">
          <a:blip r:embed="rId3">
            <a:alphaModFix/>
          </a:blip>
          <a:srcRect/>
          <a:stretch/>
        </p:blipFill>
        <p:spPr>
          <a:xfrm>
            <a:off x="8186217" y="0"/>
            <a:ext cx="957785" cy="957785"/>
          </a:xfrm>
          <a:prstGeom prst="rect">
            <a:avLst/>
          </a:prstGeom>
          <a:noFill/>
          <a:ln>
            <a:noFill/>
          </a:ln>
        </p:spPr>
      </p:pic>
      <p:sp>
        <p:nvSpPr>
          <p:cNvPr id="352" name="Google Shape;352;g1241987f7a4_1_11"/>
          <p:cNvSpPr txBox="1">
            <a:spLocks noGrp="1"/>
          </p:cNvSpPr>
          <p:nvPr>
            <p:ph type="body" idx="1"/>
          </p:nvPr>
        </p:nvSpPr>
        <p:spPr>
          <a:xfrm>
            <a:off x="311700" y="227963"/>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endParaRPr sz="2000" dirty="0">
              <a:solidFill>
                <a:schemeClr val="dk1"/>
              </a:solidFill>
              <a:latin typeface="Calibri"/>
              <a:ea typeface="Calibri"/>
              <a:cs typeface="Calibri"/>
              <a:sym typeface="Calibri"/>
            </a:endParaRPr>
          </a:p>
          <a:p>
            <a:pPr marL="342900" algn="just">
              <a:lnSpc>
                <a:spcPct val="100000"/>
              </a:lnSpc>
              <a:spcBef>
                <a:spcPts val="1500"/>
              </a:spcBef>
              <a:buClr>
                <a:schemeClr val="dk1"/>
              </a:buClr>
              <a:buSzPts val="1100"/>
            </a:pPr>
            <a:r>
              <a:rPr lang="en-US" sz="2000" i="1" dirty="0">
                <a:solidFill>
                  <a:schemeClr val="dk1"/>
                </a:solidFill>
                <a:latin typeface="Calibri"/>
                <a:ea typeface="Calibri"/>
                <a:cs typeface="Calibri"/>
                <a:sym typeface="Calibri"/>
              </a:rPr>
              <a:t>Platform support options: </a:t>
            </a:r>
            <a:r>
              <a:rPr lang="en-US" sz="2000" dirty="0">
                <a:solidFill>
                  <a:schemeClr val="dk1"/>
                </a:solidFill>
                <a:latin typeface="Calibri"/>
                <a:ea typeface="Calibri"/>
                <a:cs typeface="Calibri"/>
                <a:sym typeface="Calibri"/>
              </a:rPr>
              <a:t>some crowdfunding sites offer integrated business tools on top of what’s included in the crowdfunding plan, like Facebook and Google integration, which helps boost your own marketing efforts. Others have set up 24/7 support hotlines or chats that allow you to access information or resources easily. </a:t>
            </a:r>
            <a:r>
              <a:rPr lang="en-US" sz="2000" b="1" dirty="0">
                <a:solidFill>
                  <a:schemeClr val="dk1"/>
                </a:solidFill>
                <a:latin typeface="Calibri"/>
                <a:ea typeface="Calibri"/>
                <a:cs typeface="Calibri"/>
                <a:sym typeface="Calibri"/>
              </a:rPr>
              <a:t>Choose a crowdfunding platform that provides substantial support to your initial campaign goals</a:t>
            </a:r>
            <a:r>
              <a:rPr lang="en-US" sz="2000" dirty="0">
                <a:solidFill>
                  <a:schemeClr val="dk1"/>
                </a:solidFill>
                <a:latin typeface="Calibri"/>
                <a:ea typeface="Calibri"/>
                <a:cs typeface="Calibri"/>
                <a:sym typeface="Calibri"/>
              </a:rPr>
              <a:t>.</a:t>
            </a:r>
          </a:p>
          <a:p>
            <a:pPr marL="342900" algn="just">
              <a:lnSpc>
                <a:spcPct val="100000"/>
              </a:lnSpc>
              <a:spcBef>
                <a:spcPts val="1500"/>
              </a:spcBef>
              <a:buClr>
                <a:schemeClr val="dk1"/>
              </a:buClr>
              <a:buSzPts val="1100"/>
            </a:pPr>
            <a:r>
              <a:rPr lang="en-US" sz="2000" i="1" dirty="0">
                <a:solidFill>
                  <a:schemeClr val="dk1"/>
                </a:solidFill>
                <a:latin typeface="Calibri"/>
                <a:ea typeface="Calibri"/>
                <a:cs typeface="Calibri"/>
                <a:sym typeface="Calibri"/>
              </a:rPr>
              <a:t>Platform restrictions</a:t>
            </a:r>
            <a:r>
              <a:rPr lang="en-US" sz="2000" dirty="0">
                <a:solidFill>
                  <a:schemeClr val="dk1"/>
                </a:solidFill>
                <a:latin typeface="Calibri"/>
                <a:ea typeface="Calibri"/>
                <a:cs typeface="Calibri"/>
                <a:sym typeface="Calibri"/>
              </a:rPr>
              <a:t>: while you may have thought you’ve settled on the right crowdfunding platform, </a:t>
            </a:r>
            <a:r>
              <a:rPr lang="en-US" sz="2000" b="1" dirty="0">
                <a:solidFill>
                  <a:schemeClr val="dk1"/>
                </a:solidFill>
                <a:latin typeface="Calibri"/>
                <a:ea typeface="Calibri"/>
                <a:cs typeface="Calibri"/>
                <a:sym typeface="Calibri"/>
              </a:rPr>
              <a:t>be mindful of any restrictions</a:t>
            </a:r>
            <a:r>
              <a:rPr lang="en-US" sz="2000" dirty="0">
                <a:solidFill>
                  <a:schemeClr val="dk1"/>
                </a:solidFill>
                <a:latin typeface="Calibri"/>
                <a:ea typeface="Calibri"/>
                <a:cs typeface="Calibri"/>
                <a:sym typeface="Calibri"/>
              </a:rPr>
              <a:t>. Some types of </a:t>
            </a:r>
            <a:r>
              <a:rPr lang="en-US" sz="2000" dirty="0" err="1">
                <a:solidFill>
                  <a:schemeClr val="dk1"/>
                </a:solidFill>
                <a:latin typeface="Calibri"/>
                <a:ea typeface="Calibri"/>
                <a:cs typeface="Calibri"/>
                <a:sym typeface="Calibri"/>
              </a:rPr>
              <a:t>crowdfunding</a:t>
            </a:r>
            <a:r>
              <a:rPr lang="en-US" sz="2000" dirty="0">
                <a:solidFill>
                  <a:schemeClr val="dk1"/>
                </a:solidFill>
                <a:latin typeface="Calibri"/>
                <a:ea typeface="Calibri"/>
                <a:cs typeface="Calibri"/>
                <a:sym typeface="Calibri"/>
              </a:rPr>
              <a:t> campaigns, like </a:t>
            </a:r>
            <a:r>
              <a:rPr lang="en-US" sz="2000" dirty="0">
                <a:solidFill>
                  <a:schemeClr val="dk1"/>
                </a:solidFill>
                <a:uFill>
                  <a:noFill/>
                </a:uFill>
                <a:latin typeface="Calibri"/>
                <a:ea typeface="Calibri"/>
                <a:cs typeface="Calibri"/>
                <a:sym typeface="Calibri"/>
              </a:rPr>
              <a:t>equity </a:t>
            </a:r>
            <a:r>
              <a:rPr lang="en-US" sz="2000" dirty="0" err="1">
                <a:solidFill>
                  <a:schemeClr val="dk1"/>
                </a:solidFill>
                <a:uFill>
                  <a:noFill/>
                </a:uFill>
                <a:latin typeface="Calibri"/>
                <a:ea typeface="Calibri"/>
                <a:cs typeface="Calibri"/>
                <a:sym typeface="Calibri"/>
              </a:rPr>
              <a:t>crowdfunding</a:t>
            </a:r>
            <a:r>
              <a:rPr lang="en-US" sz="2000" dirty="0">
                <a:solidFill>
                  <a:schemeClr val="dk1"/>
                </a:solidFill>
                <a:uFill>
                  <a:noFill/>
                </a:uFill>
                <a:latin typeface="Calibri"/>
                <a:ea typeface="Calibri"/>
                <a:cs typeface="Calibri"/>
                <a:sym typeface="Calibri"/>
              </a:rPr>
              <a:t> campaigns</a:t>
            </a:r>
            <a:r>
              <a:rPr lang="en-US" sz="2000" dirty="0">
                <a:solidFill>
                  <a:schemeClr val="dk1"/>
                </a:solidFill>
                <a:latin typeface="Calibri"/>
                <a:ea typeface="Calibri"/>
                <a:cs typeface="Calibri"/>
                <a:sym typeface="Calibri"/>
              </a:rPr>
              <a:t>, have regulations that must be followed. Always read through the terms and conditions of each platform to make sure it is the best option for your project.</a:t>
            </a:r>
            <a:endParaRPr sz="2000" dirty="0">
              <a:solidFill>
                <a:schemeClr val="dk1"/>
              </a:solidFill>
              <a:latin typeface="Calibri"/>
              <a:ea typeface="Calibri"/>
              <a:cs typeface="Calibri"/>
              <a:sym typeface="Calibri"/>
            </a:endParaRPr>
          </a:p>
          <a:p>
            <a:pPr marL="114300" lvl="0" indent="0" algn="just" rtl="0">
              <a:lnSpc>
                <a:spcPct val="100000"/>
              </a:lnSpc>
              <a:spcBef>
                <a:spcPts val="400"/>
              </a:spcBef>
              <a:spcAft>
                <a:spcPts val="0"/>
              </a:spcAft>
              <a:buSzPts val="1800"/>
              <a:buNone/>
            </a:pPr>
            <a:endParaRPr sz="1300" b="1" dirty="0">
              <a:solidFill>
                <a:schemeClr val="dk1"/>
              </a:solidFill>
              <a:highlight>
                <a:srgbClr val="FFFFFF"/>
              </a:high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title"/>
          </p:nvPr>
        </p:nvSpPr>
        <p:spPr>
          <a:xfrm>
            <a:off x="805342" y="192541"/>
            <a:ext cx="7533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Learning Activity 2: My crowdfunding campaign on…</a:t>
            </a:r>
            <a:br>
              <a:rPr lang="en-US"/>
            </a:br>
            <a:br>
              <a:rPr lang="en-US"/>
            </a:br>
            <a:endParaRPr/>
          </a:p>
        </p:txBody>
      </p:sp>
      <p:graphicFrame>
        <p:nvGraphicFramePr>
          <p:cNvPr id="359" name="Google Shape;359;p27"/>
          <p:cNvGraphicFramePr/>
          <p:nvPr>
            <p:extLst>
              <p:ext uri="{D42A27DB-BD31-4B8C-83A1-F6EECF244321}">
                <p14:modId xmlns:p14="http://schemas.microsoft.com/office/powerpoint/2010/main" val="3182204321"/>
              </p:ext>
            </p:extLst>
          </p:nvPr>
        </p:nvGraphicFramePr>
        <p:xfrm>
          <a:off x="805338" y="1245991"/>
          <a:ext cx="7533300" cy="3550100"/>
        </p:xfrm>
        <a:graphic>
          <a:graphicData uri="http://schemas.openxmlformats.org/drawingml/2006/table">
            <a:tbl>
              <a:tblPr firstRow="1" firstCol="1" bandRow="1">
                <a:noFill/>
                <a:tableStyleId>{FCCA8717-1395-4921-9DA7-61AF9C29E762}</a:tableStyleId>
              </a:tblPr>
              <a:tblGrid>
                <a:gridCol w="1484750">
                  <a:extLst>
                    <a:ext uri="{9D8B030D-6E8A-4147-A177-3AD203B41FA5}">
                      <a16:colId xmlns:a16="http://schemas.microsoft.com/office/drawing/2014/main" val="20000"/>
                    </a:ext>
                  </a:extLst>
                </a:gridCol>
                <a:gridCol w="1778050">
                  <a:extLst>
                    <a:ext uri="{9D8B030D-6E8A-4147-A177-3AD203B41FA5}">
                      <a16:colId xmlns:a16="http://schemas.microsoft.com/office/drawing/2014/main" val="20001"/>
                    </a:ext>
                  </a:extLst>
                </a:gridCol>
                <a:gridCol w="2174100">
                  <a:extLst>
                    <a:ext uri="{9D8B030D-6E8A-4147-A177-3AD203B41FA5}">
                      <a16:colId xmlns:a16="http://schemas.microsoft.com/office/drawing/2014/main" val="20002"/>
                    </a:ext>
                  </a:extLst>
                </a:gridCol>
                <a:gridCol w="2096400">
                  <a:extLst>
                    <a:ext uri="{9D8B030D-6E8A-4147-A177-3AD203B41FA5}">
                      <a16:colId xmlns:a16="http://schemas.microsoft.com/office/drawing/2014/main" val="20003"/>
                    </a:ext>
                  </a:extLst>
                </a:gridCol>
              </a:tblGrid>
              <a:tr h="389275">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Educational goal</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Type of activity</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Content</a:t>
                      </a:r>
                      <a:endParaRPr sz="1100" b="1"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b="1" u="none" strike="noStrike" cap="none"/>
                        <a:t>Additional materials</a:t>
                      </a:r>
                      <a:endParaRPr sz="1100" b="1"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3160825">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Knowledge and skills related to Crowdfunding Platforms</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Individual exercise </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dirty="0"/>
                        <a:t>Imagine what kind of product/service/or activity you want to realize and, consequently, which platform could be the best for your needs. In addition, think to </a:t>
                      </a:r>
                      <a:r>
                        <a:rPr lang="en-US" sz="1100" u="none" strike="noStrike" cap="none" dirty="0"/>
                        <a:t> the positive and the negative aspects of the platform itself, your campaign’s purposes, target and the amount you want to reach..</a:t>
                      </a:r>
                      <a:r>
                        <a:rPr lang="en-US" sz="1100" u="none" strike="noStrike" cap="none" dirty="0">
                          <a:solidFill>
                            <a:schemeClr val="dk1"/>
                          </a:solidFill>
                        </a:rPr>
                        <a:t>. </a:t>
                      </a:r>
                      <a:endParaRPr sz="1400" u="none" strike="noStrike" cap="none" dirty="0"/>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t> </a:t>
                      </a:r>
                      <a:endParaRPr sz="1400" u="none" strike="noStrike" cap="none" dirty="0"/>
                    </a:p>
                    <a:p>
                      <a:pPr marL="0" marR="0" lvl="0" indent="0" algn="ctr" rtl="0">
                        <a:lnSpc>
                          <a:spcPct val="107000"/>
                        </a:lnSpc>
                        <a:spcBef>
                          <a:spcPts val="800"/>
                        </a:spcBef>
                        <a:spcAft>
                          <a:spcPts val="0"/>
                        </a:spcAft>
                        <a:buClr>
                          <a:srgbClr val="000000"/>
                        </a:buClr>
                        <a:buSzPts val="1100"/>
                        <a:buFont typeface="Arial"/>
                        <a:buNone/>
                      </a:pPr>
                      <a:r>
                        <a:rPr lang="en-US" sz="1100" u="none" strike="noStrike" cap="none" dirty="0"/>
                        <a:t>-</a:t>
                      </a:r>
                      <a:endParaRPr sz="11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bl>
          </a:graphicData>
        </a:graphic>
      </p:graphicFrame>
      <p:pic>
        <p:nvPicPr>
          <p:cNvPr id="360" name="Google Shape;360;p27"/>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3"/>
          <p:cNvSpPr txBox="1">
            <a:spLocks noGrp="1"/>
          </p:cNvSpPr>
          <p:nvPr>
            <p:ph type="title"/>
          </p:nvPr>
        </p:nvSpPr>
        <p:spPr>
          <a:xfrm>
            <a:off x="1988548" y="2593483"/>
            <a:ext cx="5166902"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dk2"/>
                </a:solidFill>
              </a:rPr>
              <a:t>Unit 3: </a:t>
            </a:r>
            <a:r>
              <a:rPr lang="en-US" sz="1800" dirty="0">
                <a:solidFill>
                  <a:srgbClr val="48505A"/>
                </a:solidFill>
              </a:rPr>
              <a:t>ANALYSIS OF SPECIFIC CAMPAIGNS</a:t>
            </a:r>
            <a:endParaRPr sz="1800" dirty="0">
              <a:solidFill>
                <a:srgbClr val="48505A"/>
              </a:solidFill>
            </a:endParaRPr>
          </a:p>
          <a:p>
            <a:pPr marL="0" lvl="0" indent="0" algn="l" rtl="0">
              <a:lnSpc>
                <a:spcPct val="100000"/>
              </a:lnSpc>
              <a:spcBef>
                <a:spcPts val="1600"/>
              </a:spcBef>
              <a:spcAft>
                <a:spcPts val="0"/>
              </a:spcAft>
              <a:buSzPts val="2800"/>
              <a:buNone/>
            </a:pPr>
            <a:endParaRPr dirty="0"/>
          </a:p>
        </p:txBody>
      </p:sp>
      <p:pic>
        <p:nvPicPr>
          <p:cNvPr id="366" name="Google Shape;366;p43"/>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67" name="Google Shape;367;p43" descr="Megafono con riempimento a tinta unita"/>
          <p:cNvPicPr preferRelativeResize="0"/>
          <p:nvPr/>
        </p:nvPicPr>
        <p:blipFill rotWithShape="1">
          <a:blip r:embed="rId4">
            <a:alphaModFix/>
          </a:blip>
          <a:srcRect/>
          <a:stretch/>
        </p:blipFill>
        <p:spPr>
          <a:xfrm>
            <a:off x="4010827" y="1471140"/>
            <a:ext cx="1122343" cy="112234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0"/>
          <p:cNvSpPr txBox="1">
            <a:spLocks noGrp="1"/>
          </p:cNvSpPr>
          <p:nvPr>
            <p:ph type="body" idx="1"/>
          </p:nvPr>
        </p:nvSpPr>
        <p:spPr>
          <a:xfrm>
            <a:off x="311700" y="1915566"/>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0" dirty="0">
                <a:solidFill>
                  <a:srgbClr val="0C0C0C"/>
                </a:solidFill>
                <a:latin typeface="Calibri"/>
                <a:ea typeface="Calibri"/>
                <a:cs typeface="Calibri"/>
                <a:sym typeface="Calibri"/>
              </a:rPr>
              <a:t>If you are a small or a big organization, when it comes down to planning your own crowdfunding campaign, you can definitely take some constructive feedback from these 2 campaigns:</a:t>
            </a:r>
            <a:endParaRPr dirty="0"/>
          </a:p>
          <a:p>
            <a:pPr marL="457200" lvl="0" indent="-342900" algn="just" rtl="0">
              <a:lnSpc>
                <a:spcPct val="100000"/>
              </a:lnSpc>
              <a:spcBef>
                <a:spcPts val="0"/>
              </a:spcBef>
              <a:spcAft>
                <a:spcPts val="0"/>
              </a:spcAft>
              <a:buSzPts val="1800"/>
              <a:buChar char="●"/>
            </a:pPr>
            <a:r>
              <a:rPr lang="en-US" sz="2000" i="0" dirty="0" err="1">
                <a:solidFill>
                  <a:srgbClr val="0C0C0C"/>
                </a:solidFill>
                <a:latin typeface="Calibri"/>
                <a:ea typeface="Calibri"/>
                <a:cs typeface="Calibri"/>
                <a:sym typeface="Calibri"/>
              </a:rPr>
              <a:t>CheerUp</a:t>
            </a:r>
            <a:r>
              <a:rPr lang="en-US" sz="2000" i="0" dirty="0">
                <a:solidFill>
                  <a:srgbClr val="0C0C0C"/>
                </a:solidFill>
                <a:latin typeface="Calibri"/>
                <a:ea typeface="Calibri"/>
                <a:cs typeface="Calibri"/>
                <a:sym typeface="Calibri"/>
              </a:rPr>
              <a:t> campaign</a:t>
            </a:r>
            <a:endParaRPr dirty="0"/>
          </a:p>
          <a:p>
            <a:pPr marL="457200" lvl="0" indent="-342900" algn="just" rtl="0">
              <a:lnSpc>
                <a:spcPct val="100000"/>
              </a:lnSpc>
              <a:spcBef>
                <a:spcPts val="0"/>
              </a:spcBef>
              <a:spcAft>
                <a:spcPts val="0"/>
              </a:spcAft>
              <a:buSzPts val="1800"/>
              <a:buChar char="●"/>
            </a:pPr>
            <a:r>
              <a:rPr lang="en-US" sz="2000" i="0" dirty="0">
                <a:solidFill>
                  <a:srgbClr val="0C0C0C"/>
                </a:solidFill>
                <a:latin typeface="Calibri"/>
                <a:ea typeface="Calibri"/>
                <a:cs typeface="Calibri"/>
                <a:sym typeface="Calibri"/>
              </a:rPr>
              <a:t>The First 3D Luminous Colored Wooden World Map campaign</a:t>
            </a:r>
          </a:p>
          <a:p>
            <a:pPr marL="457200" lvl="0" indent="-342900" algn="just" rtl="0">
              <a:lnSpc>
                <a:spcPct val="100000"/>
              </a:lnSpc>
              <a:spcBef>
                <a:spcPts val="0"/>
              </a:spcBef>
              <a:spcAft>
                <a:spcPts val="0"/>
              </a:spcAft>
              <a:buSzPts val="1800"/>
              <a:buChar char="●"/>
            </a:pPr>
            <a:r>
              <a:rPr lang="en-US" sz="2000" dirty="0">
                <a:solidFill>
                  <a:srgbClr val="0C0C0C"/>
                </a:solidFill>
                <a:latin typeface="Calibri"/>
                <a:cs typeface="Calibri"/>
                <a:sym typeface="Calibri"/>
              </a:rPr>
              <a:t>Obsessed campaign</a:t>
            </a:r>
            <a:endParaRPr dirty="0"/>
          </a:p>
        </p:txBody>
      </p:sp>
      <p:pic>
        <p:nvPicPr>
          <p:cNvPr id="373" name="Google Shape;373;p20"/>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74" name="Google Shape;374;p20"/>
          <p:cNvSpPr txBox="1">
            <a:spLocks noGrp="1"/>
          </p:cNvSpPr>
          <p:nvPr>
            <p:ph type="title"/>
          </p:nvPr>
        </p:nvSpPr>
        <p:spPr>
          <a:xfrm>
            <a:off x="468109" y="86397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dirty="0"/>
              <a:t>Topic 1: Analysis of crowdfunding campaigns </a:t>
            </a:r>
            <a:br>
              <a:rPr lang="en-US" sz="2400" dirty="0"/>
            </a:b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aphicFrame>
        <p:nvGraphicFramePr>
          <p:cNvPr id="81" name="Google Shape;81;p5"/>
          <p:cNvGraphicFramePr/>
          <p:nvPr>
            <p:extLst>
              <p:ext uri="{D42A27DB-BD31-4B8C-83A1-F6EECF244321}">
                <p14:modId xmlns:p14="http://schemas.microsoft.com/office/powerpoint/2010/main" val="697186122"/>
              </p:ext>
            </p:extLst>
          </p:nvPr>
        </p:nvGraphicFramePr>
        <p:xfrm>
          <a:off x="952500" y="1318206"/>
          <a:ext cx="7239000" cy="1981050"/>
        </p:xfrm>
        <a:graphic>
          <a:graphicData uri="http://schemas.openxmlformats.org/drawingml/2006/table">
            <a:tbl>
              <a:tblPr>
                <a:noFill/>
                <a:tableStyleId>{FCCA8717-1395-4921-9DA7-61AF9C29E762}</a:tableStyleId>
              </a:tblPr>
              <a:tblGrid>
                <a:gridCol w="1815375">
                  <a:extLst>
                    <a:ext uri="{9D8B030D-6E8A-4147-A177-3AD203B41FA5}">
                      <a16:colId xmlns:a16="http://schemas.microsoft.com/office/drawing/2014/main" val="20000"/>
                    </a:ext>
                  </a:extLst>
                </a:gridCol>
                <a:gridCol w="5423625">
                  <a:extLst>
                    <a:ext uri="{9D8B030D-6E8A-4147-A177-3AD203B41FA5}">
                      <a16:colId xmlns:a16="http://schemas.microsoft.com/office/drawing/2014/main" val="20001"/>
                    </a:ext>
                  </a:extLst>
                </a:gridCol>
              </a:tblGrid>
              <a:tr h="381000">
                <a:tc gridSpan="2">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dirty="0">
                          <a:solidFill>
                            <a:schemeClr val="dk1"/>
                          </a:solidFill>
                        </a:rPr>
                        <a:t>Module 5: </a:t>
                      </a:r>
                      <a:r>
                        <a:rPr lang="en-US" sz="1400" i="1" u="none" strike="noStrike" cap="none" dirty="0">
                          <a:solidFill>
                            <a:schemeClr val="dk1"/>
                          </a:solidFill>
                        </a:rPr>
                        <a:t>Crowdfunding strategies</a:t>
                      </a:r>
                      <a:endParaRPr sz="1400" u="none" strike="noStrike" cap="none" dirty="0"/>
                    </a:p>
                  </a:txBody>
                  <a:tcPr marL="91425" marR="91425" marT="91425" marB="91425"/>
                </a:tc>
                <a:tc hMerge="1">
                  <a:txBody>
                    <a:bodyPr/>
                    <a:lstStyle/>
                    <a:p>
                      <a:endParaRPr lang="it-IT"/>
                    </a:p>
                  </a:txBody>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Unit 4</a:t>
                      </a:r>
                      <a:endParaRPr sz="1400" b="1" u="none" strike="noStrike" cap="none"/>
                    </a:p>
                  </a:txBody>
                  <a:tcPr marL="91425" marR="91425" marT="91425" marB="91425">
                    <a:solidFill>
                      <a:srgbClr val="F4CC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Best practices</a:t>
                      </a:r>
                      <a:endParaRPr sz="1400" u="none" strike="noStrike" cap="none"/>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Topic 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Definition</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Topic 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Best practices in crowdfunding</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Learning activity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The best crowdfunding practices for my sport event</a:t>
                      </a: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pic>
        <p:nvPicPr>
          <p:cNvPr id="82" name="Google Shape;82;p5"/>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21"/>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80" name="Google Shape;380;p21"/>
          <p:cNvSpPr txBox="1">
            <a:spLocks noGrp="1"/>
          </p:cNvSpPr>
          <p:nvPr>
            <p:ph type="body" idx="1"/>
          </p:nvPr>
        </p:nvSpPr>
        <p:spPr>
          <a:xfrm>
            <a:off x="3601621" y="551875"/>
            <a:ext cx="5175148" cy="2019875"/>
          </a:xfrm>
          <a:prstGeom prst="rect">
            <a:avLst/>
          </a:prstGeom>
          <a:noFill/>
          <a:ln>
            <a:noFill/>
          </a:ln>
        </p:spPr>
        <p:txBody>
          <a:bodyPr spcFirstLastPara="1" wrap="square" lIns="91425" tIns="91425" rIns="91425" bIns="91425" anchor="t" anchorCtr="0">
            <a:noAutofit/>
          </a:bodyPr>
          <a:lstStyle/>
          <a:p>
            <a:pPr marL="114300" lvl="0" indent="0" algn="just">
              <a:lnSpc>
                <a:spcPct val="100000"/>
              </a:lnSpc>
              <a:buNone/>
            </a:pPr>
            <a:r>
              <a:rPr lang="en-US" sz="2000" b="1" dirty="0" err="1">
                <a:solidFill>
                  <a:srgbClr val="FF6600"/>
                </a:solidFill>
                <a:latin typeface="Calibri"/>
                <a:cs typeface="Calibri"/>
                <a:sym typeface="Calibri"/>
              </a:rPr>
              <a:t>ChessUp</a:t>
            </a:r>
            <a:endParaRPr sz="2000" dirty="0">
              <a:solidFill>
                <a:schemeClr val="tx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b="0" i="0" dirty="0">
                <a:solidFill>
                  <a:schemeClr val="tx1"/>
                </a:solidFill>
                <a:latin typeface="Calibri"/>
                <a:ea typeface="Calibri"/>
                <a:cs typeface="Calibri"/>
                <a:sym typeface="Calibri"/>
              </a:rPr>
              <a:t>Being one of the most funded chess campaigns on Kickstarter ever, if not </a:t>
            </a:r>
            <a:r>
              <a:rPr lang="en-US" sz="2000" b="0" dirty="0">
                <a:solidFill>
                  <a:schemeClr val="tx1"/>
                </a:solidFill>
                <a:latin typeface="Calibri"/>
                <a:ea typeface="Calibri"/>
                <a:cs typeface="Calibri"/>
                <a:sym typeface="Calibri"/>
              </a:rPr>
              <a:t>the</a:t>
            </a:r>
            <a:r>
              <a:rPr lang="en-US" sz="2000" b="0" i="0" dirty="0">
                <a:solidFill>
                  <a:schemeClr val="tx1"/>
                </a:solidFill>
                <a:latin typeface="Calibri"/>
                <a:ea typeface="Calibri"/>
                <a:cs typeface="Calibri"/>
                <a:sym typeface="Calibri"/>
              </a:rPr>
              <a:t> most funded, </a:t>
            </a:r>
            <a:r>
              <a:rPr lang="en-US" sz="2000" b="0" i="0" dirty="0" err="1">
                <a:solidFill>
                  <a:schemeClr val="tx1"/>
                </a:solidFill>
                <a:latin typeface="Calibri"/>
                <a:ea typeface="Calibri"/>
                <a:cs typeface="Calibri"/>
                <a:sym typeface="Calibri"/>
              </a:rPr>
              <a:t>ChessUp</a:t>
            </a:r>
            <a:r>
              <a:rPr lang="en-US" sz="2000" b="0" i="0" dirty="0">
                <a:solidFill>
                  <a:schemeClr val="tx1"/>
                </a:solidFill>
                <a:latin typeface="Calibri"/>
                <a:ea typeface="Calibri"/>
                <a:cs typeface="Calibri"/>
                <a:sym typeface="Calibri"/>
              </a:rPr>
              <a:t> broke records with a </a:t>
            </a:r>
            <a:r>
              <a:rPr lang="en-US" sz="2000" b="1" i="0" dirty="0">
                <a:solidFill>
                  <a:schemeClr val="tx1"/>
                </a:solidFill>
                <a:latin typeface="Calibri"/>
                <a:ea typeface="Calibri"/>
                <a:cs typeface="Calibri"/>
                <a:sym typeface="Calibri"/>
              </a:rPr>
              <a:t>highly detailed page description and presentation </a:t>
            </a:r>
            <a:r>
              <a:rPr lang="en-US" sz="2000" b="0" i="0" dirty="0">
                <a:solidFill>
                  <a:schemeClr val="tx1"/>
                </a:solidFill>
                <a:latin typeface="Calibri"/>
                <a:ea typeface="Calibri"/>
                <a:cs typeface="Calibri"/>
                <a:sym typeface="Calibri"/>
              </a:rPr>
              <a:t>on the campaign page. </a:t>
            </a:r>
          </a:p>
          <a:p>
            <a:pPr marL="114300" lvl="0" indent="0" algn="just" rtl="0">
              <a:lnSpc>
                <a:spcPct val="100000"/>
              </a:lnSpc>
              <a:spcBef>
                <a:spcPts val="0"/>
              </a:spcBef>
              <a:spcAft>
                <a:spcPts val="0"/>
              </a:spcAft>
              <a:buSzPts val="1800"/>
              <a:buNone/>
            </a:pPr>
            <a:endParaRPr lang="en-US" sz="2000" dirty="0">
              <a:solidFill>
                <a:schemeClr val="tx1"/>
              </a:solidFill>
              <a:latin typeface="Calibri"/>
              <a:ea typeface="Calibri"/>
              <a:cs typeface="Calibri"/>
              <a:sym typeface="Calibri"/>
            </a:endParaRPr>
          </a:p>
          <a:p>
            <a:pPr marL="114300" indent="0" algn="just">
              <a:lnSpc>
                <a:spcPct val="100000"/>
              </a:lnSpc>
              <a:buNone/>
            </a:pPr>
            <a:r>
              <a:rPr lang="en-US" sz="2000" b="1" i="1" dirty="0">
                <a:solidFill>
                  <a:srgbClr val="FF6600"/>
                </a:solidFill>
                <a:latin typeface="Calibri"/>
                <a:cs typeface="Calibri"/>
                <a:sym typeface="Calibri"/>
              </a:rPr>
              <a:t>Click here!</a:t>
            </a:r>
          </a:p>
          <a:p>
            <a:pPr marL="114300" lvl="0" indent="0" algn="l" rtl="0">
              <a:lnSpc>
                <a:spcPct val="100000"/>
              </a:lnSpc>
              <a:spcBef>
                <a:spcPts val="0"/>
              </a:spcBef>
              <a:spcAft>
                <a:spcPts val="0"/>
              </a:spcAft>
              <a:buSzPts val="1800"/>
              <a:buNone/>
            </a:pPr>
            <a:r>
              <a:rPr lang="en-US" sz="2000" i="1" dirty="0">
                <a:solidFill>
                  <a:schemeClr val="tx1"/>
                </a:solidFill>
                <a:latin typeface="Calibri"/>
                <a:ea typeface="Calibri"/>
                <a:cs typeface="Calibri"/>
                <a:sym typeface="Calibri"/>
              </a:rPr>
              <a:t>Product and crowdfunding video presentation: </a:t>
            </a:r>
            <a:r>
              <a:rPr lang="en-US" sz="2000" i="1" u="sng" dirty="0">
                <a:solidFill>
                  <a:srgbClr val="00B0F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https://www.youtube.com/watch?v=91ZZouPCSG8</a:t>
            </a:r>
            <a:endParaRPr lang="en-US" sz="2000" i="1" dirty="0">
              <a:solidFill>
                <a:srgbClr val="00B0F0"/>
              </a:solidFill>
              <a:latin typeface="Calibri"/>
              <a:ea typeface="Calibri"/>
              <a:cs typeface="Calibri"/>
              <a:sym typeface="Calibri"/>
            </a:endParaRPr>
          </a:p>
          <a:p>
            <a:pPr marL="114300" lvl="0" indent="0" algn="l" rtl="0">
              <a:lnSpc>
                <a:spcPct val="100000"/>
              </a:lnSpc>
              <a:spcBef>
                <a:spcPts val="0"/>
              </a:spcBef>
              <a:spcAft>
                <a:spcPts val="0"/>
              </a:spcAft>
              <a:buSzPts val="1800"/>
              <a:buNone/>
            </a:pPr>
            <a:r>
              <a:rPr lang="en-US" sz="2000" i="1" dirty="0">
                <a:solidFill>
                  <a:schemeClr val="tx1"/>
                </a:solidFill>
                <a:latin typeface="Calibri"/>
                <a:ea typeface="Calibri"/>
                <a:cs typeface="Calibri"/>
                <a:sym typeface="Calibri"/>
              </a:rPr>
              <a:t>Official page: </a:t>
            </a:r>
            <a:r>
              <a:rPr lang="en-US" sz="2000" i="1" u="sng" dirty="0">
                <a:solidFill>
                  <a:srgbClr val="00B0F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https://bit.ly/3KFhFrO</a:t>
            </a:r>
            <a:endParaRPr lang="en-US" sz="2000" i="1" dirty="0">
              <a:solidFill>
                <a:srgbClr val="00B0F0"/>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dirty="0">
              <a:solidFill>
                <a:schemeClr val="tx1"/>
              </a:solidFill>
              <a:latin typeface="Calibri"/>
              <a:ea typeface="Calibri"/>
              <a:cs typeface="Calibri"/>
              <a:sym typeface="Calibri"/>
            </a:endParaRPr>
          </a:p>
        </p:txBody>
      </p:sp>
      <p:pic>
        <p:nvPicPr>
          <p:cNvPr id="381" name="Google Shape;381;p21" descr="ChessUp chess computer and connected chessboard from $249 - Geeky Gadgets"/>
          <p:cNvPicPr preferRelativeResize="0"/>
          <p:nvPr/>
        </p:nvPicPr>
        <p:blipFill rotWithShape="1">
          <a:blip r:embed="rId6">
            <a:alphaModFix/>
          </a:blip>
          <a:srcRect/>
          <a:stretch/>
        </p:blipFill>
        <p:spPr>
          <a:xfrm>
            <a:off x="367231" y="1645300"/>
            <a:ext cx="3017726" cy="215551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00"/>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87" name="Google Shape;387;p100"/>
          <p:cNvSpPr txBox="1">
            <a:spLocks noGrp="1"/>
          </p:cNvSpPr>
          <p:nvPr>
            <p:ph type="body" idx="1"/>
          </p:nvPr>
        </p:nvSpPr>
        <p:spPr>
          <a:xfrm>
            <a:off x="386397" y="968115"/>
            <a:ext cx="8371206"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dirty="0">
                <a:solidFill>
                  <a:srgbClr val="0C0C0C"/>
                </a:solidFill>
                <a:latin typeface="Calibri"/>
                <a:ea typeface="Calibri"/>
                <a:cs typeface="Calibri"/>
                <a:sym typeface="Calibri"/>
              </a:rPr>
              <a:t>What you can learn:</a:t>
            </a:r>
            <a:endParaRPr sz="2000" i="1" dirty="0">
              <a:solidFill>
                <a:srgbClr val="0C0C0C"/>
              </a:solidFill>
              <a:latin typeface="Calibri"/>
              <a:ea typeface="Calibri"/>
              <a:cs typeface="Calibri"/>
              <a:sym typeface="Calibri"/>
            </a:endParaRPr>
          </a:p>
          <a:p>
            <a:pPr marL="457200" lvl="0" indent="-342900" algn="just" rtl="0">
              <a:lnSpc>
                <a:spcPct val="100000"/>
              </a:lnSpc>
              <a:spcBef>
                <a:spcPts val="0"/>
              </a:spcBef>
              <a:spcAft>
                <a:spcPts val="0"/>
              </a:spcAft>
              <a:buSzPts val="1800"/>
              <a:buChar char="●"/>
            </a:pPr>
            <a:r>
              <a:rPr lang="en-US" sz="2000" b="0" i="0" dirty="0">
                <a:solidFill>
                  <a:srgbClr val="0C0C0C"/>
                </a:solidFill>
                <a:latin typeface="Calibri"/>
                <a:ea typeface="Calibri"/>
                <a:cs typeface="Calibri"/>
                <a:sym typeface="Calibri"/>
              </a:rPr>
              <a:t>You will find </a:t>
            </a:r>
            <a:r>
              <a:rPr lang="en-US" sz="2000" b="1" i="0" dirty="0">
                <a:solidFill>
                  <a:srgbClr val="0C0C0C"/>
                </a:solidFill>
                <a:latin typeface="Calibri"/>
                <a:ea typeface="Calibri"/>
                <a:cs typeface="Calibri"/>
                <a:sym typeface="Calibri"/>
              </a:rPr>
              <a:t>every feature of the product well explained </a:t>
            </a:r>
            <a:r>
              <a:rPr lang="en-US" sz="2000" b="0" i="0" dirty="0">
                <a:solidFill>
                  <a:srgbClr val="0C0C0C"/>
                </a:solidFill>
                <a:latin typeface="Calibri"/>
                <a:ea typeface="Calibri"/>
                <a:cs typeface="Calibri"/>
                <a:sym typeface="Calibri"/>
              </a:rPr>
              <a:t>along with lucrative add-ons to make the campaign more </a:t>
            </a:r>
            <a:r>
              <a:rPr lang="en-US" sz="2000" b="1" i="0" dirty="0">
                <a:solidFill>
                  <a:srgbClr val="0C0C0C"/>
                </a:solidFill>
                <a:latin typeface="Calibri"/>
                <a:ea typeface="Calibri"/>
                <a:cs typeface="Calibri"/>
                <a:sym typeface="Calibri"/>
              </a:rPr>
              <a:t>attractive</a:t>
            </a:r>
            <a:r>
              <a:rPr lang="en-US" sz="2000" b="0" i="0" dirty="0">
                <a:solidFill>
                  <a:srgbClr val="0C0C0C"/>
                </a:solidFill>
                <a:latin typeface="Calibri"/>
                <a:ea typeface="Calibri"/>
                <a:cs typeface="Calibri"/>
                <a:sym typeface="Calibri"/>
              </a:rPr>
              <a:t> for backers. </a:t>
            </a:r>
            <a:r>
              <a:rPr lang="en-US" sz="2000" dirty="0">
                <a:solidFill>
                  <a:srgbClr val="0C0C0C"/>
                </a:solidFill>
                <a:latin typeface="Calibri"/>
                <a:ea typeface="Calibri"/>
                <a:cs typeface="Calibri"/>
                <a:sym typeface="Calibri"/>
              </a:rPr>
              <a:t>This means that donors know exactly what they are investing in, so the funding goal and need of the campaign is well defined.</a:t>
            </a:r>
            <a:endParaRPr dirty="0"/>
          </a:p>
          <a:p>
            <a:pPr marL="457200" lvl="0" indent="-342900" algn="just" rtl="0">
              <a:lnSpc>
                <a:spcPct val="100000"/>
              </a:lnSpc>
              <a:spcBef>
                <a:spcPts val="0"/>
              </a:spcBef>
              <a:spcAft>
                <a:spcPts val="0"/>
              </a:spcAft>
              <a:buSzPts val="1800"/>
              <a:buChar char="●"/>
            </a:pPr>
            <a:r>
              <a:rPr lang="en-US" sz="2000" dirty="0" err="1">
                <a:solidFill>
                  <a:srgbClr val="0C0C0C"/>
                </a:solidFill>
                <a:latin typeface="Calibri"/>
                <a:ea typeface="Calibri"/>
                <a:cs typeface="Calibri"/>
                <a:sym typeface="Calibri"/>
              </a:rPr>
              <a:t>Crowdfunders</a:t>
            </a:r>
            <a:r>
              <a:rPr lang="en-US" sz="2000" dirty="0">
                <a:solidFill>
                  <a:srgbClr val="0C0C0C"/>
                </a:solidFill>
                <a:latin typeface="Calibri"/>
                <a:ea typeface="Calibri"/>
                <a:cs typeface="Calibri"/>
                <a:sym typeface="Calibri"/>
              </a:rPr>
              <a:t> have invested in </a:t>
            </a:r>
            <a:r>
              <a:rPr lang="en-US" sz="2000" b="1" dirty="0">
                <a:solidFill>
                  <a:srgbClr val="0C0C0C"/>
                </a:solidFill>
                <a:latin typeface="Calibri"/>
                <a:ea typeface="Calibri"/>
                <a:cs typeface="Calibri"/>
                <a:sym typeface="Calibri"/>
              </a:rPr>
              <a:t>graphics</a:t>
            </a:r>
            <a:r>
              <a:rPr lang="en-US" sz="2000" dirty="0">
                <a:solidFill>
                  <a:srgbClr val="0C0C0C"/>
                </a:solidFill>
                <a:latin typeface="Calibri"/>
                <a:ea typeface="Calibri"/>
                <a:cs typeface="Calibri"/>
                <a:sym typeface="Calibri"/>
              </a:rPr>
              <a:t>, especially in video and images. These elements serve not only to define the </a:t>
            </a:r>
            <a:r>
              <a:rPr lang="en-US" sz="2000" b="1" dirty="0">
                <a:solidFill>
                  <a:srgbClr val="0C0C0C"/>
                </a:solidFill>
                <a:latin typeface="Calibri"/>
                <a:ea typeface="Calibri"/>
                <a:cs typeface="Calibri"/>
                <a:sym typeface="Calibri"/>
              </a:rPr>
              <a:t>brand identity </a:t>
            </a:r>
            <a:r>
              <a:rPr lang="en-US" sz="2000" dirty="0">
                <a:solidFill>
                  <a:srgbClr val="0C0C0C"/>
                </a:solidFill>
                <a:latin typeface="Calibri"/>
                <a:ea typeface="Calibri"/>
                <a:cs typeface="Calibri"/>
                <a:sym typeface="Calibri"/>
              </a:rPr>
              <a:t>of the manufacturer and the product itself, but also to better </a:t>
            </a:r>
            <a:r>
              <a:rPr lang="en-US" sz="2000" b="1" dirty="0">
                <a:solidFill>
                  <a:srgbClr val="0C0C0C"/>
                </a:solidFill>
                <a:latin typeface="Calibri"/>
                <a:ea typeface="Calibri"/>
                <a:cs typeface="Calibri"/>
                <a:sym typeface="Calibri"/>
              </a:rPr>
              <a:t>showcase the physical features </a:t>
            </a:r>
            <a:r>
              <a:rPr lang="en-US" sz="2000" dirty="0">
                <a:solidFill>
                  <a:srgbClr val="0C0C0C"/>
                </a:solidFill>
                <a:latin typeface="Calibri"/>
                <a:ea typeface="Calibri"/>
                <a:cs typeface="Calibri"/>
                <a:sym typeface="Calibri"/>
              </a:rPr>
              <a:t>of the product and its usefulness. In short, the purposes and values of the campaign and its product are clear.</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101"/>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93" name="Google Shape;393;p101"/>
          <p:cNvSpPr txBox="1">
            <a:spLocks noGrp="1"/>
          </p:cNvSpPr>
          <p:nvPr>
            <p:ph type="body" idx="1"/>
          </p:nvPr>
        </p:nvSpPr>
        <p:spPr>
          <a:xfrm>
            <a:off x="343136" y="957783"/>
            <a:ext cx="8457727"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sz="2000" dirty="0">
                <a:solidFill>
                  <a:schemeClr val="tx1"/>
                </a:solidFill>
                <a:latin typeface="Calibri"/>
                <a:ea typeface="Calibri"/>
                <a:cs typeface="Calibri"/>
                <a:sym typeface="Calibri"/>
              </a:rPr>
              <a:t>Crowdfunder have made a wise use of </a:t>
            </a:r>
            <a:r>
              <a:rPr lang="en-US" sz="2000" b="1" dirty="0">
                <a:solidFill>
                  <a:schemeClr val="tx1"/>
                </a:solidFill>
                <a:latin typeface="Calibri"/>
                <a:ea typeface="Calibri"/>
                <a:cs typeface="Calibri"/>
                <a:sym typeface="Calibri"/>
              </a:rPr>
              <a:t>copywriting</a:t>
            </a:r>
            <a:r>
              <a:rPr lang="en-US" sz="2000" dirty="0">
                <a:solidFill>
                  <a:schemeClr val="tx1"/>
                </a:solidFill>
                <a:latin typeface="Calibri"/>
                <a:ea typeface="Calibri"/>
                <a:cs typeface="Calibri"/>
                <a:sym typeface="Calibri"/>
              </a:rPr>
              <a:t>: the messages are clear; you understand the problem that </a:t>
            </a:r>
            <a:r>
              <a:rPr lang="en-US" sz="2000" b="1" dirty="0">
                <a:solidFill>
                  <a:schemeClr val="tx1"/>
                </a:solidFill>
                <a:latin typeface="Calibri"/>
                <a:ea typeface="Calibri"/>
                <a:cs typeface="Calibri"/>
                <a:sym typeface="Calibri"/>
              </a:rPr>
              <a:t>the product wants to solve or the need it wants to satisfy</a:t>
            </a:r>
            <a:r>
              <a:rPr lang="en-US" sz="2000" dirty="0">
                <a:solidFill>
                  <a:schemeClr val="tx1"/>
                </a:solidFill>
                <a:latin typeface="Calibri"/>
                <a:ea typeface="Calibri"/>
                <a:cs typeface="Calibri"/>
                <a:sym typeface="Calibri"/>
              </a:rPr>
              <a:t>. Moreover, the e-board is presented as an extremely innovative and unique product. The backer invests in the future, in his/her future.</a:t>
            </a:r>
            <a:endParaRPr dirty="0">
              <a:solidFill>
                <a:schemeClr val="tx1"/>
              </a:solidFill>
            </a:endParaRPr>
          </a:p>
          <a:p>
            <a:pPr marL="457200" lvl="0" indent="-342900" algn="just" rtl="0">
              <a:lnSpc>
                <a:spcPct val="100000"/>
              </a:lnSpc>
              <a:spcBef>
                <a:spcPts val="0"/>
              </a:spcBef>
              <a:spcAft>
                <a:spcPts val="0"/>
              </a:spcAft>
              <a:buSzPts val="1800"/>
              <a:buChar char="●"/>
            </a:pPr>
            <a:r>
              <a:rPr lang="en-US" sz="2000" dirty="0">
                <a:solidFill>
                  <a:schemeClr val="tx1"/>
                </a:solidFill>
                <a:latin typeface="Calibri"/>
                <a:ea typeface="Calibri"/>
                <a:cs typeface="Calibri"/>
                <a:sym typeface="Calibri"/>
              </a:rPr>
              <a:t>The campaign was launched on Kickstarter, a platform dedicated especially to the financing of goods and services in </a:t>
            </a:r>
            <a:r>
              <a:rPr lang="en-US" sz="2000" b="1" dirty="0">
                <a:solidFill>
                  <a:schemeClr val="tx1"/>
                </a:solidFill>
                <a:latin typeface="Calibri"/>
                <a:ea typeface="Calibri"/>
                <a:cs typeface="Calibri"/>
                <a:sym typeface="Calibri"/>
              </a:rPr>
              <a:t>specific fields</a:t>
            </a:r>
            <a:r>
              <a:rPr lang="en-US" sz="2000" dirty="0">
                <a:solidFill>
                  <a:schemeClr val="tx1"/>
                </a:solidFill>
                <a:latin typeface="Calibri"/>
                <a:ea typeface="Calibri"/>
                <a:cs typeface="Calibri"/>
                <a:sym typeface="Calibri"/>
              </a:rPr>
              <a:t>. In this case, the campaign was aimed at chess enthusiasts or those who want to learn and improve themselves. Once the project goes through, those donors will be charged for their contribution in exchange for the final product. </a:t>
            </a:r>
            <a:endParaRPr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102"/>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99" name="Google Shape;399;p102"/>
          <p:cNvSpPr txBox="1">
            <a:spLocks noGrp="1"/>
          </p:cNvSpPr>
          <p:nvPr>
            <p:ph type="body" idx="1"/>
          </p:nvPr>
        </p:nvSpPr>
        <p:spPr>
          <a:xfrm>
            <a:off x="210935" y="298728"/>
            <a:ext cx="5176313"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dirty="0">
                <a:solidFill>
                  <a:srgbClr val="FF6600"/>
                </a:solidFill>
                <a:latin typeface="Calibri"/>
                <a:ea typeface="Calibri"/>
                <a:cs typeface="Calibri"/>
                <a:sym typeface="Calibri"/>
              </a:rPr>
              <a:t>The First 3D Luminous Colored Wooden World Map</a:t>
            </a:r>
          </a:p>
          <a:p>
            <a:pPr marL="114300" lvl="0" indent="0" algn="just" rtl="0">
              <a:lnSpc>
                <a:spcPct val="100000"/>
              </a:lnSpc>
              <a:spcBef>
                <a:spcPts val="0"/>
              </a:spcBef>
              <a:spcAft>
                <a:spcPts val="0"/>
              </a:spcAft>
              <a:buSzPts val="1800"/>
              <a:buNone/>
            </a:pPr>
            <a:r>
              <a:rPr lang="en-US" sz="2000" dirty="0">
                <a:solidFill>
                  <a:srgbClr val="0C0C0C"/>
                </a:solidFill>
                <a:latin typeface="Calibri"/>
                <a:ea typeface="Calibri"/>
                <a:cs typeface="Calibri"/>
                <a:sym typeface="Calibri"/>
              </a:rPr>
              <a:t>This </a:t>
            </a:r>
            <a:r>
              <a:rPr lang="en-US" sz="2000" b="0" i="0" dirty="0">
                <a:solidFill>
                  <a:srgbClr val="0C0C0C"/>
                </a:solidFill>
                <a:latin typeface="Calibri"/>
                <a:ea typeface="Calibri"/>
                <a:cs typeface="Calibri"/>
                <a:sym typeface="Calibri"/>
              </a:rPr>
              <a:t>campaign stands out in the way they have used </a:t>
            </a:r>
            <a:r>
              <a:rPr lang="en-US" sz="2000" b="1" i="0" dirty="0">
                <a:solidFill>
                  <a:srgbClr val="0C0C0C"/>
                </a:solidFill>
                <a:latin typeface="Calibri"/>
                <a:ea typeface="Calibri"/>
                <a:cs typeface="Calibri"/>
                <a:sym typeface="Calibri"/>
              </a:rPr>
              <a:t>graphics</a:t>
            </a:r>
            <a:r>
              <a:rPr lang="en-US" sz="2000" b="0" i="0" dirty="0">
                <a:solidFill>
                  <a:srgbClr val="0C0C0C"/>
                </a:solidFill>
                <a:latin typeface="Calibri"/>
                <a:ea typeface="Calibri"/>
                <a:cs typeface="Calibri"/>
                <a:sym typeface="Calibri"/>
              </a:rPr>
              <a:t> and </a:t>
            </a:r>
            <a:r>
              <a:rPr lang="en-US" sz="2000" b="1" i="0" dirty="0">
                <a:solidFill>
                  <a:srgbClr val="0C0C0C"/>
                </a:solidFill>
                <a:latin typeface="Calibri"/>
                <a:ea typeface="Calibri"/>
                <a:cs typeface="Calibri"/>
                <a:sym typeface="Calibri"/>
              </a:rPr>
              <a:t>communication</a:t>
            </a:r>
            <a:r>
              <a:rPr lang="en-US" sz="2000" b="0" i="0" dirty="0">
                <a:solidFill>
                  <a:srgbClr val="0C0C0C"/>
                </a:solidFill>
                <a:latin typeface="Calibri"/>
                <a:ea typeface="Calibri"/>
                <a:cs typeface="Calibri"/>
                <a:sym typeface="Calibri"/>
              </a:rPr>
              <a:t> with backers. From responding to every comment on their web pages to giving regular updates, they have been keeping up with their level of communication in the best way possible.</a:t>
            </a:r>
          </a:p>
          <a:p>
            <a:pPr marL="114300" lvl="0" indent="0" algn="just" rtl="0">
              <a:lnSpc>
                <a:spcPct val="100000"/>
              </a:lnSpc>
              <a:spcBef>
                <a:spcPts val="0"/>
              </a:spcBef>
              <a:spcAft>
                <a:spcPts val="0"/>
              </a:spcAft>
              <a:buSzPts val="1800"/>
              <a:buNone/>
            </a:pPr>
            <a:endParaRPr lang="en-US" sz="2000" dirty="0">
              <a:solidFill>
                <a:srgbClr val="0C0C0C"/>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b="1" i="1" dirty="0">
                <a:solidFill>
                  <a:srgbClr val="FF6600"/>
                </a:solidFill>
                <a:latin typeface="Calibri"/>
                <a:cs typeface="Calibri"/>
                <a:sym typeface="Calibri"/>
              </a:rPr>
              <a:t>Click here!</a:t>
            </a:r>
          </a:p>
          <a:p>
            <a:pPr marL="114300" lvl="0" indent="0" algn="l"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Product and crowdfunding video presentation: </a:t>
            </a:r>
            <a:r>
              <a:rPr lang="en-US" sz="2000" i="1" u="sng" dirty="0">
                <a:solidFill>
                  <a:srgbClr val="00B0F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https://www.youtube.com/watch?v=nF0gZugFAb0</a:t>
            </a:r>
            <a:endParaRPr lang="en-US" sz="2000" i="1" dirty="0">
              <a:solidFill>
                <a:srgbClr val="00B0F0"/>
              </a:solidFill>
              <a:latin typeface="Calibri"/>
              <a:ea typeface="Calibri"/>
              <a:cs typeface="Calibri"/>
              <a:sym typeface="Calibri"/>
            </a:endParaRPr>
          </a:p>
          <a:p>
            <a:pPr marL="114300" lvl="0" indent="0" algn="l"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Official page: </a:t>
            </a:r>
            <a:r>
              <a:rPr lang="en-US" sz="2000" i="1" u="sng" dirty="0">
                <a:solidFill>
                  <a:srgbClr val="00B0F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https://bit.ly/3E4PiRD</a:t>
            </a:r>
            <a:endParaRPr lang="en-US" sz="2000" i="1" dirty="0">
              <a:solidFill>
                <a:srgbClr val="00B0F0"/>
              </a:solidFill>
              <a:latin typeface="Calibri"/>
              <a:ea typeface="Calibri"/>
              <a:cs typeface="Calibri"/>
              <a:sym typeface="Calibri"/>
            </a:endParaRPr>
          </a:p>
          <a:p>
            <a:pPr marL="114300" lvl="0" indent="0" algn="l" rtl="0">
              <a:lnSpc>
                <a:spcPct val="100000"/>
              </a:lnSpc>
              <a:spcBef>
                <a:spcPts val="0"/>
              </a:spcBef>
              <a:spcAft>
                <a:spcPts val="0"/>
              </a:spcAft>
              <a:buSzPts val="1800"/>
              <a:buNone/>
            </a:pPr>
            <a:endParaRPr lang="en-US" sz="2000" dirty="0">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b="0" i="0" dirty="0">
                <a:solidFill>
                  <a:srgbClr val="0C0C0C"/>
                </a:solidFill>
                <a:latin typeface="Calibri"/>
                <a:ea typeface="Calibri"/>
                <a:cs typeface="Calibri"/>
                <a:sym typeface="Calibri"/>
              </a:rPr>
              <a:t> </a:t>
            </a:r>
            <a:endParaRPr sz="2000" dirty="0">
              <a:solidFill>
                <a:srgbClr val="0C0C0C"/>
              </a:solidFill>
              <a:latin typeface="Calibri"/>
              <a:ea typeface="Calibri"/>
              <a:cs typeface="Calibri"/>
              <a:sym typeface="Calibri"/>
            </a:endParaRPr>
          </a:p>
        </p:txBody>
      </p:sp>
      <p:pic>
        <p:nvPicPr>
          <p:cNvPr id="400" name="Google Shape;400;p102" descr="The First 3D Luminous Colored Wooden World Map | Indiegogo"/>
          <p:cNvPicPr preferRelativeResize="0"/>
          <p:nvPr/>
        </p:nvPicPr>
        <p:blipFill rotWithShape="1">
          <a:blip r:embed="rId6">
            <a:alphaModFix/>
          </a:blip>
          <a:srcRect/>
          <a:stretch/>
        </p:blipFill>
        <p:spPr>
          <a:xfrm>
            <a:off x="5630759" y="1616837"/>
            <a:ext cx="3170104" cy="209829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03"/>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06" name="Google Shape;406;p103"/>
          <p:cNvSpPr txBox="1">
            <a:spLocks noGrp="1"/>
          </p:cNvSpPr>
          <p:nvPr>
            <p:ph type="body" idx="1"/>
          </p:nvPr>
        </p:nvSpPr>
        <p:spPr>
          <a:xfrm>
            <a:off x="363233" y="790713"/>
            <a:ext cx="8457727"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What you can learn:</a:t>
            </a:r>
            <a:endParaRPr sz="2000" i="1" dirty="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T</a:t>
            </a:r>
            <a:r>
              <a:rPr lang="en-US" sz="2000" b="0" i="0" dirty="0">
                <a:solidFill>
                  <a:schemeClr val="dk1"/>
                </a:solidFill>
                <a:latin typeface="Calibri"/>
                <a:ea typeface="Calibri"/>
                <a:cs typeface="Calibri"/>
                <a:sym typeface="Calibri"/>
              </a:rPr>
              <a:t>he crowdfunding strategy is based on continuous </a:t>
            </a:r>
            <a:r>
              <a:rPr lang="en-US" sz="2000" b="1" i="0" dirty="0">
                <a:solidFill>
                  <a:schemeClr val="dk1"/>
                </a:solidFill>
                <a:latin typeface="Calibri"/>
                <a:ea typeface="Calibri"/>
                <a:cs typeface="Calibri"/>
                <a:sym typeface="Calibri"/>
              </a:rPr>
              <a:t>updates</a:t>
            </a:r>
            <a:r>
              <a:rPr lang="en-US" sz="2000" b="0" i="0" dirty="0">
                <a:solidFill>
                  <a:schemeClr val="dk1"/>
                </a:solidFill>
                <a:latin typeface="Calibri"/>
                <a:ea typeface="Calibri"/>
                <a:cs typeface="Calibri"/>
                <a:sym typeface="Calibri"/>
              </a:rPr>
              <a:t> and exchange of information and comments with supporters.</a:t>
            </a:r>
            <a:endParaRPr dirty="0"/>
          </a:p>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T</a:t>
            </a:r>
            <a:r>
              <a:rPr lang="en-US" sz="2000" b="1" i="0" dirty="0">
                <a:solidFill>
                  <a:schemeClr val="dk1"/>
                </a:solidFill>
                <a:latin typeface="Calibri"/>
                <a:ea typeface="Calibri"/>
                <a:cs typeface="Calibri"/>
                <a:sym typeface="Calibri"/>
              </a:rPr>
              <a:t>he video and images supporting the campaign are clean and captivating</a:t>
            </a:r>
            <a:r>
              <a:rPr lang="en-US" sz="2000" b="0" i="0"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T</a:t>
            </a:r>
            <a:r>
              <a:rPr lang="en-US" sz="2000" b="0" i="0" dirty="0">
                <a:solidFill>
                  <a:schemeClr val="dk1"/>
                </a:solidFill>
                <a:latin typeface="Calibri"/>
                <a:ea typeface="Calibri"/>
                <a:cs typeface="Calibri"/>
                <a:sym typeface="Calibri"/>
              </a:rPr>
              <a:t>he product for which the campaign is being launched is well </a:t>
            </a:r>
            <a:r>
              <a:rPr lang="en-US" sz="2000" b="1" i="0" dirty="0">
                <a:solidFill>
                  <a:schemeClr val="dk1"/>
                </a:solidFill>
                <a:latin typeface="Calibri"/>
                <a:ea typeface="Calibri"/>
                <a:cs typeface="Calibri"/>
                <a:sym typeface="Calibri"/>
              </a:rPr>
              <a:t>defined in its features</a:t>
            </a:r>
            <a:r>
              <a:rPr lang="en-US" sz="2000" b="0" i="0" dirty="0">
                <a:solidFill>
                  <a:schemeClr val="dk1"/>
                </a:solidFill>
                <a:latin typeface="Calibri"/>
                <a:ea typeface="Calibri"/>
                <a:cs typeface="Calibri"/>
                <a:sym typeface="Calibri"/>
              </a:rPr>
              <a:t>: it satisfies an aesthetic need, it is technological, digital and eco-sustainable, issues that are currently very much felt at a global level. In addition, t</a:t>
            </a:r>
            <a:r>
              <a:rPr lang="en-US" sz="2000" dirty="0">
                <a:solidFill>
                  <a:srgbClr val="0C0C0C"/>
                </a:solidFill>
                <a:latin typeface="Calibri"/>
                <a:ea typeface="Calibri"/>
                <a:cs typeface="Calibri"/>
                <a:sym typeface="Calibri"/>
              </a:rPr>
              <a:t>he campaign presents a </a:t>
            </a:r>
            <a:r>
              <a:rPr lang="en-US" sz="2000" b="1" dirty="0">
                <a:solidFill>
                  <a:srgbClr val="0C0C0C"/>
                </a:solidFill>
                <a:latin typeface="Calibri"/>
                <a:ea typeface="Calibri"/>
                <a:cs typeface="Calibri"/>
                <a:sym typeface="Calibri"/>
              </a:rPr>
              <a:t>highly customizable product</a:t>
            </a:r>
            <a:r>
              <a:rPr lang="en-US" sz="2000" dirty="0">
                <a:solidFill>
                  <a:srgbClr val="0C0C0C"/>
                </a:solidFill>
                <a:latin typeface="Calibri"/>
                <a:ea typeface="Calibri"/>
                <a:cs typeface="Calibri"/>
                <a:sym typeface="Calibri"/>
              </a:rPr>
              <a:t>: the </a:t>
            </a:r>
            <a:r>
              <a:rPr lang="en-US" sz="2000" dirty="0">
                <a:solidFill>
                  <a:schemeClr val="dk1"/>
                </a:solidFill>
                <a:latin typeface="Calibri"/>
                <a:ea typeface="Calibri"/>
                <a:cs typeface="Calibri"/>
                <a:sym typeface="Calibri"/>
              </a:rPr>
              <a:t>backer</a:t>
            </a:r>
            <a:r>
              <a:rPr lang="en-US" sz="2000" dirty="0">
                <a:solidFill>
                  <a:srgbClr val="0C0C0C"/>
                </a:solidFill>
                <a:latin typeface="Calibri"/>
                <a:ea typeface="Calibri"/>
                <a:cs typeface="Calibri"/>
                <a:sym typeface="Calibri"/>
              </a:rPr>
              <a:t> invests in something that will be shaped on his/her tastes.</a:t>
            </a:r>
            <a:endParaRPr sz="2000" b="0" i="0" dirty="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T</a:t>
            </a:r>
            <a:r>
              <a:rPr lang="en-US" sz="2000" b="0" i="0" dirty="0">
                <a:solidFill>
                  <a:schemeClr val="dk1"/>
                </a:solidFill>
                <a:latin typeface="Calibri"/>
                <a:ea typeface="Calibri"/>
                <a:cs typeface="Calibri"/>
                <a:sym typeface="Calibri"/>
              </a:rPr>
              <a:t>he campaign is mainly aimed at travel and furnishing enthusiasts.</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104"/>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12" name="Google Shape;412;p104"/>
          <p:cNvSpPr txBox="1">
            <a:spLocks noGrp="1"/>
          </p:cNvSpPr>
          <p:nvPr>
            <p:ph type="body" idx="1"/>
          </p:nvPr>
        </p:nvSpPr>
        <p:spPr>
          <a:xfrm>
            <a:off x="343136" y="1280098"/>
            <a:ext cx="8457727"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sz="2000" dirty="0">
                <a:solidFill>
                  <a:srgbClr val="0C0C0C"/>
                </a:solidFill>
                <a:latin typeface="Calibri"/>
                <a:ea typeface="Calibri"/>
                <a:cs typeface="Calibri"/>
                <a:sym typeface="Calibri"/>
              </a:rPr>
              <a:t>T</a:t>
            </a:r>
            <a:r>
              <a:rPr lang="en-US" sz="2000" b="0" i="0" dirty="0">
                <a:solidFill>
                  <a:srgbClr val="0C0C0C"/>
                </a:solidFill>
                <a:latin typeface="Calibri"/>
                <a:ea typeface="Calibri"/>
                <a:cs typeface="Calibri"/>
                <a:sym typeface="Calibri"/>
              </a:rPr>
              <a:t>he </a:t>
            </a:r>
            <a:r>
              <a:rPr lang="en-US" sz="2000" b="0" i="0" dirty="0" err="1">
                <a:solidFill>
                  <a:srgbClr val="0C0C0C"/>
                </a:solidFill>
                <a:latin typeface="Calibri"/>
                <a:ea typeface="Calibri"/>
                <a:cs typeface="Calibri"/>
                <a:sym typeface="Calibri"/>
              </a:rPr>
              <a:t>crowdfunders</a:t>
            </a:r>
            <a:r>
              <a:rPr lang="en-US" sz="2000" b="0" i="0" dirty="0">
                <a:solidFill>
                  <a:srgbClr val="0C0C0C"/>
                </a:solidFill>
                <a:latin typeface="Calibri"/>
                <a:ea typeface="Calibri"/>
                <a:cs typeface="Calibri"/>
                <a:sym typeface="Calibri"/>
              </a:rPr>
              <a:t> have adopted the strategy of </a:t>
            </a:r>
            <a:r>
              <a:rPr lang="en-US" sz="2000" b="1" i="0" dirty="0">
                <a:solidFill>
                  <a:srgbClr val="0C0C0C"/>
                </a:solidFill>
                <a:latin typeface="Calibri"/>
                <a:ea typeface="Calibri"/>
                <a:cs typeface="Calibri"/>
                <a:sym typeface="Calibri"/>
              </a:rPr>
              <a:t>reward options</a:t>
            </a:r>
            <a:r>
              <a:rPr lang="en-US" sz="2000" b="0" i="0" dirty="0">
                <a:solidFill>
                  <a:srgbClr val="0C0C0C"/>
                </a:solidFill>
                <a:latin typeface="Calibri"/>
                <a:ea typeface="Calibri"/>
                <a:cs typeface="Calibri"/>
                <a:sym typeface="Calibri"/>
              </a:rPr>
              <a:t>: in exchange for the donation, at the end of the campaign, products are guaranteed (e.g. a donation of 1$ thank you card, a 3d colored lamp for a donation of 129$ and so on).</a:t>
            </a:r>
            <a:endParaRPr dirty="0"/>
          </a:p>
          <a:p>
            <a:pPr marL="457200" lvl="0" indent="-342900" algn="just" rtl="0">
              <a:lnSpc>
                <a:spcPct val="100000"/>
              </a:lnSpc>
              <a:spcBef>
                <a:spcPts val="0"/>
              </a:spcBef>
              <a:spcAft>
                <a:spcPts val="0"/>
              </a:spcAft>
              <a:buSzPts val="1800"/>
              <a:buChar char="●"/>
            </a:pPr>
            <a:r>
              <a:rPr lang="en-US" sz="2000" b="0" i="0" dirty="0">
                <a:solidFill>
                  <a:srgbClr val="0C0C0C"/>
                </a:solidFill>
                <a:latin typeface="Calibri"/>
                <a:ea typeface="Calibri"/>
                <a:cs typeface="Calibri"/>
                <a:sym typeface="Calibri"/>
              </a:rPr>
              <a:t>The strategy aims to clearly illustrate the </a:t>
            </a:r>
            <a:r>
              <a:rPr lang="en-US" sz="2000" b="1" i="0" dirty="0">
                <a:solidFill>
                  <a:srgbClr val="0C0C0C"/>
                </a:solidFill>
                <a:latin typeface="Calibri"/>
                <a:ea typeface="Calibri"/>
                <a:cs typeface="Calibri"/>
                <a:sym typeface="Calibri"/>
              </a:rPr>
              <a:t>production process </a:t>
            </a:r>
            <a:r>
              <a:rPr lang="en-US" sz="2000" b="0" i="0" dirty="0">
                <a:solidFill>
                  <a:srgbClr val="0C0C0C"/>
                </a:solidFill>
                <a:latin typeface="Calibri"/>
                <a:ea typeface="Calibri"/>
                <a:cs typeface="Calibri"/>
                <a:sym typeface="Calibri"/>
              </a:rPr>
              <a:t>of the lamp. This means that consumers will tend to trust what they are investing in.</a:t>
            </a:r>
            <a:endParaRPr dirty="0"/>
          </a:p>
          <a:p>
            <a:pPr marL="457200" lvl="0" indent="-342900" algn="just" rtl="0">
              <a:lnSpc>
                <a:spcPct val="100000"/>
              </a:lnSpc>
              <a:spcBef>
                <a:spcPts val="0"/>
              </a:spcBef>
              <a:spcAft>
                <a:spcPts val="0"/>
              </a:spcAft>
              <a:buSzPts val="1800"/>
              <a:buChar char="●"/>
            </a:pPr>
            <a:r>
              <a:rPr lang="en-US" sz="2000" b="0" i="0" dirty="0" err="1">
                <a:solidFill>
                  <a:srgbClr val="0C0C0C"/>
                </a:solidFill>
                <a:latin typeface="Calibri"/>
                <a:ea typeface="Calibri"/>
                <a:cs typeface="Calibri"/>
                <a:sym typeface="Calibri"/>
              </a:rPr>
              <a:t>Crowdfunders</a:t>
            </a:r>
            <a:r>
              <a:rPr lang="en-US" sz="2000" b="0" i="0" dirty="0">
                <a:solidFill>
                  <a:srgbClr val="0C0C0C"/>
                </a:solidFill>
                <a:latin typeface="Calibri"/>
                <a:ea typeface="Calibri"/>
                <a:cs typeface="Calibri"/>
                <a:sym typeface="Calibri"/>
              </a:rPr>
              <a:t> have dedicated a section of their campaign to the </a:t>
            </a:r>
            <a:r>
              <a:rPr lang="en-US" sz="2000" b="1" i="0" dirty="0">
                <a:solidFill>
                  <a:srgbClr val="0C0C0C"/>
                </a:solidFill>
                <a:latin typeface="Calibri"/>
                <a:ea typeface="Calibri"/>
                <a:cs typeface="Calibri"/>
                <a:sym typeface="Calibri"/>
              </a:rPr>
              <a:t>team's story</a:t>
            </a:r>
            <a:r>
              <a:rPr lang="en-US" sz="2000" b="0" i="0" dirty="0">
                <a:solidFill>
                  <a:srgbClr val="0C0C0C"/>
                </a:solidFill>
                <a:latin typeface="Calibri"/>
                <a:ea typeface="Calibri"/>
                <a:cs typeface="Calibri"/>
                <a:sym typeface="Calibri"/>
              </a:rPr>
              <a:t>, so as to create a direct link between the company and donors.</a:t>
            </a:r>
            <a:endParaRPr dirty="0"/>
          </a:p>
          <a:p>
            <a:pPr marL="114300" lvl="0" indent="0" algn="just" rtl="0">
              <a:lnSpc>
                <a:spcPct val="100000"/>
              </a:lnSpc>
              <a:spcBef>
                <a:spcPts val="0"/>
              </a:spcBef>
              <a:spcAft>
                <a:spcPts val="0"/>
              </a:spcAft>
              <a:buSzPts val="1800"/>
              <a:buNone/>
            </a:pPr>
            <a:endParaRPr sz="2000" b="0" i="0" dirty="0">
              <a:solidFill>
                <a:srgbClr val="0C0C0C"/>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21"/>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80" name="Google Shape;380;p21"/>
          <p:cNvSpPr txBox="1">
            <a:spLocks noGrp="1"/>
          </p:cNvSpPr>
          <p:nvPr>
            <p:ph type="body" idx="1"/>
          </p:nvPr>
        </p:nvSpPr>
        <p:spPr>
          <a:xfrm>
            <a:off x="236861" y="3009321"/>
            <a:ext cx="8670275" cy="2019875"/>
          </a:xfrm>
          <a:prstGeom prst="rect">
            <a:avLst/>
          </a:prstGeom>
          <a:noFill/>
          <a:ln>
            <a:noFill/>
          </a:ln>
        </p:spPr>
        <p:txBody>
          <a:bodyPr spcFirstLastPara="1" wrap="square" lIns="91425" tIns="91425" rIns="91425" bIns="91425" anchor="t" anchorCtr="0">
            <a:noAutofit/>
          </a:bodyPr>
          <a:lstStyle/>
          <a:p>
            <a:pPr marL="114300" lvl="0" indent="0" algn="just">
              <a:lnSpc>
                <a:spcPct val="100000"/>
              </a:lnSpc>
              <a:buNone/>
            </a:pPr>
            <a:r>
              <a:rPr lang="it-IT" sz="2000" b="1" dirty="0" err="1">
                <a:solidFill>
                  <a:srgbClr val="FF6600"/>
                </a:solidFill>
                <a:latin typeface="Calibri"/>
                <a:cs typeface="Calibri"/>
                <a:sym typeface="Calibri"/>
              </a:rPr>
              <a:t>Obsessed</a:t>
            </a:r>
            <a:r>
              <a:rPr lang="it-IT" sz="2000" b="1" dirty="0">
                <a:solidFill>
                  <a:srgbClr val="FF6600"/>
                </a:solidFill>
                <a:latin typeface="Calibri"/>
                <a:cs typeface="Calibri"/>
                <a:sym typeface="Calibri"/>
              </a:rPr>
              <a:t> </a:t>
            </a:r>
            <a:r>
              <a:rPr lang="en-US" sz="2000" b="1" dirty="0">
                <a:solidFill>
                  <a:srgbClr val="FF6600"/>
                </a:solidFill>
                <a:latin typeface="Calibri"/>
                <a:cs typeface="Calibri"/>
                <a:sym typeface="Calibri"/>
              </a:rPr>
              <a:t>– Making Irish Olympic History</a:t>
            </a:r>
            <a:endParaRPr lang="it-IT" sz="2000" dirty="0">
              <a:solidFill>
                <a:schemeClr val="tx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b="0" i="0" dirty="0">
                <a:solidFill>
                  <a:schemeClr val="tx1"/>
                </a:solidFill>
                <a:latin typeface="Calibri"/>
                <a:ea typeface="Calibri"/>
                <a:cs typeface="Calibri"/>
                <a:sym typeface="Calibri"/>
              </a:rPr>
              <a:t>In </a:t>
            </a:r>
            <a:r>
              <a:rPr lang="en-US" sz="2000" dirty="0">
                <a:solidFill>
                  <a:schemeClr val="tx1"/>
                </a:solidFill>
                <a:latin typeface="Calibri"/>
                <a:ea typeface="Calibri"/>
                <a:cs typeface="Calibri"/>
                <a:sym typeface="Calibri"/>
              </a:rPr>
              <a:t> 2015, Hockey Ireland has launched this hockey crowdfunding campaign under the banner ‘Obsessed,’ with the aim of driving awareness of the team’s Olympic quest and the funding needed to fulfill that.</a:t>
            </a:r>
          </a:p>
          <a:p>
            <a:pPr marL="114300" lvl="0" indent="0" algn="just" rtl="0">
              <a:lnSpc>
                <a:spcPct val="100000"/>
              </a:lnSpc>
              <a:spcBef>
                <a:spcPts val="0"/>
              </a:spcBef>
              <a:spcAft>
                <a:spcPts val="0"/>
              </a:spcAft>
              <a:buSzPts val="1800"/>
              <a:buNone/>
            </a:pPr>
            <a:endParaRPr sz="2000" dirty="0">
              <a:solidFill>
                <a:schemeClr val="tx1"/>
              </a:solidFill>
              <a:latin typeface="Calibri"/>
              <a:ea typeface="Calibri"/>
              <a:cs typeface="Calibri"/>
              <a:sym typeface="Calibri"/>
            </a:endParaRPr>
          </a:p>
        </p:txBody>
      </p:sp>
      <p:pic>
        <p:nvPicPr>
          <p:cNvPr id="1026" name="Picture 2">
            <a:extLst>
              <a:ext uri="{FF2B5EF4-FFF2-40B4-BE49-F238E27FC236}">
                <a16:creationId xmlns:a16="http://schemas.microsoft.com/office/drawing/2014/main" id="{583761E0-1393-4841-A130-7BBDAA10C2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954" y="478891"/>
            <a:ext cx="3358087" cy="223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95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21"/>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380" name="Google Shape;380;p21"/>
          <p:cNvSpPr txBox="1">
            <a:spLocks noGrp="1"/>
          </p:cNvSpPr>
          <p:nvPr>
            <p:ph type="body" idx="1"/>
          </p:nvPr>
        </p:nvSpPr>
        <p:spPr>
          <a:xfrm>
            <a:off x="426904" y="957783"/>
            <a:ext cx="8290192" cy="2019875"/>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0" i="0" dirty="0">
                <a:solidFill>
                  <a:schemeClr val="tx1"/>
                </a:solidFill>
                <a:latin typeface="Calibri"/>
                <a:ea typeface="Calibri"/>
                <a:cs typeface="Calibri"/>
                <a:sym typeface="Calibri"/>
              </a:rPr>
              <a:t>The ‘Obsessed’ campaign was focused on raising vital funds for the Irish Men’s hockey team to supplement government funding and support the preparation for the Rio Olympics. This campaign, for funders, was an opportunity to support the team as the first team to represent Ireland at an Olympics in over 60 years.</a:t>
            </a:r>
          </a:p>
          <a:p>
            <a:pPr marL="114300" lvl="0" indent="0" algn="just" rtl="0">
              <a:lnSpc>
                <a:spcPct val="100000"/>
              </a:lnSpc>
              <a:spcBef>
                <a:spcPts val="0"/>
              </a:spcBef>
              <a:spcAft>
                <a:spcPts val="0"/>
              </a:spcAft>
              <a:buSzPts val="1800"/>
              <a:buNone/>
            </a:pPr>
            <a:endParaRPr lang="en-US" sz="2000" b="0" i="0" dirty="0">
              <a:solidFill>
                <a:schemeClr val="tx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b="1" i="1" dirty="0">
                <a:solidFill>
                  <a:srgbClr val="FF6600"/>
                </a:solidFill>
                <a:latin typeface="Calibri"/>
                <a:cs typeface="Calibri"/>
                <a:sym typeface="Calibri"/>
              </a:rPr>
              <a:t>Click here!</a:t>
            </a:r>
          </a:p>
          <a:p>
            <a:pPr marL="114300" lvl="0" indent="0" algn="l" rtl="0">
              <a:lnSpc>
                <a:spcPct val="100000"/>
              </a:lnSpc>
              <a:spcBef>
                <a:spcPts val="0"/>
              </a:spcBef>
              <a:spcAft>
                <a:spcPts val="0"/>
              </a:spcAft>
              <a:buSzPts val="1800"/>
              <a:buNone/>
            </a:pPr>
            <a:r>
              <a:rPr lang="en-US" sz="2000" i="1" dirty="0">
                <a:solidFill>
                  <a:schemeClr val="tx1"/>
                </a:solidFill>
                <a:latin typeface="Calibri"/>
                <a:ea typeface="Calibri"/>
                <a:cs typeface="Calibri"/>
                <a:sym typeface="Calibri"/>
              </a:rPr>
              <a:t>Crowdfunding official page: </a:t>
            </a:r>
            <a:r>
              <a:rPr lang="en-US" sz="2000" i="1" dirty="0">
                <a:solidFill>
                  <a:schemeClr val="tx1"/>
                </a:solidFill>
                <a:latin typeface="Calibri"/>
                <a:ea typeface="Calibri"/>
                <a:cs typeface="Calibri"/>
                <a:sym typeface="Calibri"/>
                <a:hlinkClick r:id="rId4"/>
              </a:rPr>
              <a:t>https://www.pledgesports.org/projects/obsessed/</a:t>
            </a:r>
            <a:endParaRPr lang="en-US" sz="2000" i="1" dirty="0">
              <a:solidFill>
                <a:schemeClr val="tx1"/>
              </a:solidFill>
              <a:latin typeface="Calibri"/>
              <a:ea typeface="Calibri"/>
              <a:cs typeface="Calibri"/>
              <a:sym typeface="Calibri"/>
            </a:endParaRPr>
          </a:p>
          <a:p>
            <a:pPr marL="114300" lvl="0" indent="0" algn="l" rtl="0">
              <a:lnSpc>
                <a:spcPct val="100000"/>
              </a:lnSpc>
              <a:spcBef>
                <a:spcPts val="0"/>
              </a:spcBef>
              <a:spcAft>
                <a:spcPts val="0"/>
              </a:spcAft>
              <a:buSzPts val="1800"/>
              <a:buNone/>
            </a:pPr>
            <a:r>
              <a:rPr lang="en-US" sz="2000" i="1" dirty="0" err="1">
                <a:solidFill>
                  <a:schemeClr val="tx1"/>
                </a:solidFill>
                <a:latin typeface="Calibri"/>
                <a:ea typeface="Calibri"/>
                <a:cs typeface="Calibri"/>
                <a:sym typeface="Calibri"/>
              </a:rPr>
              <a:t>Crowdfunsing</a:t>
            </a:r>
            <a:r>
              <a:rPr lang="en-US" sz="2000" i="1" dirty="0">
                <a:solidFill>
                  <a:schemeClr val="tx1"/>
                </a:solidFill>
                <a:latin typeface="Calibri"/>
                <a:ea typeface="Calibri"/>
                <a:cs typeface="Calibri"/>
                <a:sym typeface="Calibri"/>
              </a:rPr>
              <a:t> video presentation: </a:t>
            </a:r>
            <a:r>
              <a:rPr lang="en-US" sz="2000" i="1" dirty="0">
                <a:solidFill>
                  <a:schemeClr val="tx1"/>
                </a:solidFill>
                <a:latin typeface="Calibri"/>
                <a:ea typeface="Calibri"/>
                <a:cs typeface="Calibri"/>
                <a:sym typeface="Calibri"/>
                <a:hlinkClick r:id="rId5"/>
              </a:rPr>
              <a:t>https://fb.watch/coYoHx5f0x/</a:t>
            </a:r>
            <a:endParaRPr lang="en-US" sz="2000" i="1" dirty="0">
              <a:solidFill>
                <a:schemeClr val="tx1"/>
              </a:solidFill>
              <a:latin typeface="Calibri"/>
              <a:ea typeface="Calibri"/>
              <a:cs typeface="Calibri"/>
              <a:sym typeface="Calibri"/>
            </a:endParaRPr>
          </a:p>
          <a:p>
            <a:pPr marL="114300" lvl="0" indent="0" algn="l" rtl="0">
              <a:lnSpc>
                <a:spcPct val="100000"/>
              </a:lnSpc>
              <a:spcBef>
                <a:spcPts val="0"/>
              </a:spcBef>
              <a:spcAft>
                <a:spcPts val="0"/>
              </a:spcAft>
              <a:buSzPts val="1800"/>
              <a:buNone/>
            </a:pPr>
            <a:r>
              <a:rPr lang="en-US" sz="2000" i="1" dirty="0">
                <a:solidFill>
                  <a:schemeClr val="tx1"/>
                </a:solidFill>
                <a:latin typeface="Calibri"/>
                <a:ea typeface="Calibri"/>
                <a:cs typeface="Calibri"/>
                <a:sym typeface="Calibri"/>
              </a:rPr>
              <a:t>Team official page: </a:t>
            </a:r>
            <a:r>
              <a:rPr lang="it-IT" sz="2000" i="1" u="none" strike="noStrike" dirty="0">
                <a:solidFill>
                  <a:srgbClr val="FFFFFF"/>
                </a:solidFill>
                <a:effectLst/>
                <a:latin typeface="OS Reg"/>
                <a:hlinkClick r:id="rId6"/>
              </a:rPr>
              <a:t>http://www.hockey.ie</a:t>
            </a:r>
            <a:endParaRPr lang="en-US" sz="2000" i="1"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569101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03"/>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06" name="Google Shape;406;p103"/>
          <p:cNvSpPr txBox="1">
            <a:spLocks noGrp="1"/>
          </p:cNvSpPr>
          <p:nvPr>
            <p:ph type="body" idx="1"/>
          </p:nvPr>
        </p:nvSpPr>
        <p:spPr>
          <a:xfrm>
            <a:off x="343136" y="1194056"/>
            <a:ext cx="8457727"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What you can learn:</a:t>
            </a:r>
            <a:endParaRPr sz="2000" i="1" dirty="0">
              <a:solidFill>
                <a:schemeClr val="dk1"/>
              </a:solidFill>
              <a:latin typeface="Calibri"/>
              <a:ea typeface="Calibri"/>
              <a:cs typeface="Calibri"/>
              <a:sym typeface="Calibri"/>
            </a:endParaRPr>
          </a:p>
          <a:p>
            <a:pPr algn="just">
              <a:lnSpc>
                <a:spcPct val="100000"/>
              </a:lnSpc>
            </a:pPr>
            <a:r>
              <a:rPr lang="en-US" sz="2000" dirty="0">
                <a:solidFill>
                  <a:schemeClr val="dk1"/>
                </a:solidFill>
                <a:latin typeface="Calibri"/>
                <a:cs typeface="Calibri"/>
                <a:sym typeface="Calibri"/>
              </a:rPr>
              <a:t>The campaign had an important peculiarity: it was based on an </a:t>
            </a:r>
            <a:r>
              <a:rPr lang="en-US" sz="2000" b="1" dirty="0">
                <a:solidFill>
                  <a:schemeClr val="dk1"/>
                </a:solidFill>
                <a:latin typeface="Calibri"/>
                <a:cs typeface="Calibri"/>
                <a:sym typeface="Calibri"/>
              </a:rPr>
              <a:t>element of uniqueness</a:t>
            </a:r>
            <a:r>
              <a:rPr lang="en-US" sz="2000" dirty="0">
                <a:solidFill>
                  <a:schemeClr val="dk1"/>
                </a:solidFill>
                <a:latin typeface="Calibri"/>
                <a:cs typeface="Calibri"/>
                <a:sym typeface="Calibri"/>
              </a:rPr>
              <a:t>, since supporting the team meant to support the first hockey team to represent Ireland at an Olympics in over 60 years. People felt special in giving their contribution to something so rare.</a:t>
            </a:r>
          </a:p>
          <a:p>
            <a:pPr algn="just">
              <a:lnSpc>
                <a:spcPct val="100000"/>
              </a:lnSpc>
            </a:pPr>
            <a:r>
              <a:rPr lang="en-US" sz="2000" dirty="0">
                <a:solidFill>
                  <a:schemeClr val="dk1"/>
                </a:solidFill>
                <a:latin typeface="Calibri"/>
                <a:ea typeface="Calibri"/>
                <a:cs typeface="Calibri"/>
                <a:sym typeface="Calibri"/>
              </a:rPr>
              <a:t>T</a:t>
            </a:r>
            <a:r>
              <a:rPr lang="en-US" sz="2000" b="0" i="0" dirty="0">
                <a:solidFill>
                  <a:schemeClr val="dk1"/>
                </a:solidFill>
                <a:latin typeface="Calibri"/>
                <a:ea typeface="Calibri"/>
                <a:cs typeface="Calibri"/>
                <a:sym typeface="Calibri"/>
              </a:rPr>
              <a:t>he campaign talked to a </a:t>
            </a:r>
            <a:r>
              <a:rPr lang="en-US" sz="2000" b="1" i="0" dirty="0">
                <a:solidFill>
                  <a:schemeClr val="dk1"/>
                </a:solidFill>
                <a:latin typeface="Calibri"/>
                <a:ea typeface="Calibri"/>
                <a:cs typeface="Calibri"/>
                <a:sym typeface="Calibri"/>
              </a:rPr>
              <a:t>whole nation</a:t>
            </a:r>
            <a:r>
              <a:rPr lang="en-US" sz="2000" i="0" dirty="0">
                <a:solidFill>
                  <a:schemeClr val="dk1"/>
                </a:solidFill>
                <a:latin typeface="Calibri"/>
                <a:ea typeface="Calibri"/>
                <a:cs typeface="Calibri"/>
                <a:sym typeface="Calibri"/>
              </a:rPr>
              <a:t>, to </a:t>
            </a:r>
            <a:r>
              <a:rPr lang="en-US" sz="2000" b="1" i="0" dirty="0" err="1">
                <a:solidFill>
                  <a:schemeClr val="dk1"/>
                </a:solidFill>
                <a:latin typeface="Calibri"/>
                <a:ea typeface="Calibri"/>
                <a:cs typeface="Calibri"/>
                <a:sym typeface="Calibri"/>
              </a:rPr>
              <a:t>irish</a:t>
            </a:r>
            <a:r>
              <a:rPr lang="en-US" sz="2000" b="1" i="0" dirty="0">
                <a:solidFill>
                  <a:schemeClr val="dk1"/>
                </a:solidFill>
                <a:latin typeface="Calibri"/>
                <a:ea typeface="Calibri"/>
                <a:cs typeface="Calibri"/>
                <a:sym typeface="Calibri"/>
              </a:rPr>
              <a:t> hearts</a:t>
            </a:r>
            <a:r>
              <a:rPr lang="en-US" sz="2000" b="0" i="0" dirty="0">
                <a:solidFill>
                  <a:schemeClr val="dk1"/>
                </a:solidFill>
                <a:latin typeface="Calibri"/>
                <a:ea typeface="Calibri"/>
                <a:cs typeface="Calibri"/>
                <a:sym typeface="Calibri"/>
              </a:rPr>
              <a:t>: the target was cross-generational, regardless of income and other socio-demographic elements because what mattered was the link with the team, with its ability to represent Ireland at the games in Rio. </a:t>
            </a:r>
          </a:p>
          <a:p>
            <a:pPr algn="just">
              <a:lnSpc>
                <a:spcPct val="100000"/>
              </a:lnSpc>
            </a:pPr>
            <a:endParaRPr lang="en-US" sz="2000" b="0" i="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964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03"/>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06" name="Google Shape;406;p103"/>
          <p:cNvSpPr txBox="1">
            <a:spLocks noGrp="1"/>
          </p:cNvSpPr>
          <p:nvPr>
            <p:ph type="body" idx="1"/>
          </p:nvPr>
        </p:nvSpPr>
        <p:spPr>
          <a:xfrm>
            <a:off x="207381" y="1370326"/>
            <a:ext cx="8457727" cy="3416400"/>
          </a:xfrm>
          <a:prstGeom prst="rect">
            <a:avLst/>
          </a:prstGeom>
          <a:noFill/>
          <a:ln>
            <a:noFill/>
          </a:ln>
        </p:spPr>
        <p:txBody>
          <a:bodyPr spcFirstLastPara="1" wrap="square" lIns="91425" tIns="91425" rIns="91425" bIns="91425" anchor="t" anchorCtr="0">
            <a:noAutofit/>
          </a:bodyPr>
          <a:lstStyle/>
          <a:p>
            <a:pPr algn="just">
              <a:lnSpc>
                <a:spcPct val="100000"/>
              </a:lnSpc>
            </a:pPr>
            <a:r>
              <a:rPr lang="en-US" sz="2000" dirty="0">
                <a:solidFill>
                  <a:schemeClr val="dk1"/>
                </a:solidFill>
                <a:latin typeface="Calibri"/>
                <a:ea typeface="Calibri"/>
                <a:cs typeface="Calibri"/>
                <a:sym typeface="Calibri"/>
              </a:rPr>
              <a:t>The campaign obtained a lot of </a:t>
            </a:r>
            <a:r>
              <a:rPr lang="en-US" sz="2000" b="1" dirty="0">
                <a:solidFill>
                  <a:schemeClr val="dk1"/>
                </a:solidFill>
                <a:latin typeface="Calibri"/>
                <a:ea typeface="Calibri"/>
                <a:cs typeface="Calibri"/>
                <a:sym typeface="Calibri"/>
              </a:rPr>
              <a:t>support from local and national teams</a:t>
            </a:r>
            <a:r>
              <a:rPr lang="en-US" sz="2000" dirty="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athletes and sport institutions</a:t>
            </a:r>
            <a:r>
              <a:rPr lang="en-US" sz="2000" dirty="0">
                <a:solidFill>
                  <a:schemeClr val="dk1"/>
                </a:solidFill>
                <a:latin typeface="Calibri"/>
                <a:ea typeface="Calibri"/>
                <a:cs typeface="Calibri"/>
                <a:sym typeface="Calibri"/>
              </a:rPr>
              <a:t>. Similarly, the </a:t>
            </a:r>
            <a:r>
              <a:rPr lang="en-US" sz="2000" b="1" dirty="0">
                <a:solidFill>
                  <a:schemeClr val="dk1"/>
                </a:solidFill>
                <a:latin typeface="Calibri"/>
                <a:ea typeface="Calibri"/>
                <a:cs typeface="Calibri"/>
                <a:sym typeface="Calibri"/>
              </a:rPr>
              <a:t>local press </a:t>
            </a:r>
            <a:r>
              <a:rPr lang="en-US" sz="2000" dirty="0">
                <a:solidFill>
                  <a:schemeClr val="dk1"/>
                </a:solidFill>
                <a:latin typeface="Calibri"/>
                <a:ea typeface="Calibri"/>
                <a:cs typeface="Calibri"/>
                <a:sym typeface="Calibri"/>
              </a:rPr>
              <a:t>wrote about them. Their support has been functional to the visibility of the team’s project and, consequentially, to gather money.</a:t>
            </a:r>
            <a:endParaRPr lang="en-US" sz="2000" dirty="0"/>
          </a:p>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The </a:t>
            </a:r>
            <a:r>
              <a:rPr lang="en-US" sz="2000" dirty="0" err="1">
                <a:solidFill>
                  <a:schemeClr val="dk1"/>
                </a:solidFill>
                <a:latin typeface="Calibri"/>
                <a:ea typeface="Calibri"/>
                <a:cs typeface="Calibri"/>
                <a:sym typeface="Calibri"/>
              </a:rPr>
              <a:t>crowdfunders</a:t>
            </a:r>
            <a:r>
              <a:rPr lang="en-US" sz="2000" dirty="0">
                <a:solidFill>
                  <a:schemeClr val="dk1"/>
                </a:solidFill>
                <a:latin typeface="Calibri"/>
                <a:ea typeface="Calibri"/>
                <a:cs typeface="Calibri"/>
                <a:sym typeface="Calibri"/>
              </a:rPr>
              <a:t> used </a:t>
            </a:r>
            <a:r>
              <a:rPr lang="en-US" sz="2000" b="1" dirty="0">
                <a:solidFill>
                  <a:schemeClr val="dk1"/>
                </a:solidFill>
                <a:latin typeface="Calibri"/>
                <a:ea typeface="Calibri"/>
                <a:cs typeface="Calibri"/>
                <a:sym typeface="Calibri"/>
              </a:rPr>
              <a:t>social media</a:t>
            </a:r>
            <a:r>
              <a:rPr lang="en-US" sz="2000" dirty="0">
                <a:solidFill>
                  <a:schemeClr val="dk1"/>
                </a:solidFill>
                <a:latin typeface="Calibri"/>
                <a:ea typeface="Calibri"/>
                <a:cs typeface="Calibri"/>
                <a:sym typeface="Calibri"/>
              </a:rPr>
              <a:t>: through hashtags and pictures, they spread their need and gain economic support. Moreover, on the crowdfunding page, the donors had the possibility to leave comments and to express their support in letters.</a:t>
            </a:r>
            <a:endParaRPr lang="en-US" sz="2000" i="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75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311700" y="19254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Module : Learning Outcomes</a:t>
            </a:r>
            <a:endParaRPr/>
          </a:p>
        </p:txBody>
      </p:sp>
      <p:graphicFrame>
        <p:nvGraphicFramePr>
          <p:cNvPr id="88" name="Google Shape;88;p6"/>
          <p:cNvGraphicFramePr/>
          <p:nvPr>
            <p:extLst>
              <p:ext uri="{D42A27DB-BD31-4B8C-83A1-F6EECF244321}">
                <p14:modId xmlns:p14="http://schemas.microsoft.com/office/powerpoint/2010/main" val="497038419"/>
              </p:ext>
            </p:extLst>
          </p:nvPr>
        </p:nvGraphicFramePr>
        <p:xfrm>
          <a:off x="311700" y="957782"/>
          <a:ext cx="8520600" cy="3675741"/>
        </p:xfrm>
        <a:graphic>
          <a:graphicData uri="http://schemas.openxmlformats.org/drawingml/2006/table">
            <a:tbl>
              <a:tblPr firstRow="1" firstCol="1" bandRow="1">
                <a:noFill/>
                <a:tableStyleId>{FCCA8717-1395-4921-9DA7-61AF9C29E762}</a:tableStyleId>
              </a:tblPr>
              <a:tblGrid>
                <a:gridCol w="2833275">
                  <a:extLst>
                    <a:ext uri="{9D8B030D-6E8A-4147-A177-3AD203B41FA5}">
                      <a16:colId xmlns:a16="http://schemas.microsoft.com/office/drawing/2014/main" val="20000"/>
                    </a:ext>
                  </a:extLst>
                </a:gridCol>
                <a:gridCol w="2849325">
                  <a:extLst>
                    <a:ext uri="{9D8B030D-6E8A-4147-A177-3AD203B41FA5}">
                      <a16:colId xmlns:a16="http://schemas.microsoft.com/office/drawing/2014/main" val="20001"/>
                    </a:ext>
                  </a:extLst>
                </a:gridCol>
                <a:gridCol w="2838000">
                  <a:extLst>
                    <a:ext uri="{9D8B030D-6E8A-4147-A177-3AD203B41FA5}">
                      <a16:colId xmlns:a16="http://schemas.microsoft.com/office/drawing/2014/main" val="20002"/>
                    </a:ext>
                  </a:extLst>
                </a:gridCol>
              </a:tblGrid>
              <a:tr h="355750">
                <a:tc gridSpan="3">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t>Module “Crowdfunding strategies”</a:t>
                      </a:r>
                      <a:endParaRPr sz="1200" u="none" strike="noStrike" cap="none">
                        <a:latin typeface="Arial"/>
                        <a:ea typeface="Arial"/>
                        <a:cs typeface="Arial"/>
                        <a:sym typeface="Arial"/>
                      </a:endParaRPr>
                    </a:p>
                  </a:txBody>
                  <a:tcPr marL="68575" marR="68575" marT="0" marB="0">
                    <a:solidFill>
                      <a:schemeClr val="accent1"/>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623025">
                <a:tc gridSpan="3">
                  <a:txBody>
                    <a:bodyPr/>
                    <a:lstStyle/>
                    <a:p>
                      <a:pPr marL="0" marR="0" lvl="0" indent="0" algn="just" rtl="0">
                        <a:lnSpc>
                          <a:spcPct val="107000"/>
                        </a:lnSpc>
                        <a:spcBef>
                          <a:spcPts val="0"/>
                        </a:spcBef>
                        <a:spcAft>
                          <a:spcPts val="0"/>
                        </a:spcAft>
                        <a:buClr>
                          <a:srgbClr val="000000"/>
                        </a:buClr>
                        <a:buSzPts val="1200"/>
                        <a:buFont typeface="Arial"/>
                        <a:buNone/>
                      </a:pPr>
                      <a:r>
                        <a:rPr lang="en-US" sz="1200" b="0" i="1" u="none" strike="noStrike" cap="none" dirty="0"/>
                        <a:t>Crowdfunding is an excellent tool for small realities. If you’re looking to get noticed in a crowded sector, crowdfunding can help you tap into new audiences and drive more traffic to your organization. The best part? You don’t have to spend on expensive advertising or marketing campaigns. Instead, you give people something they want in exchange for their economic support: products, services, events, activities and more. And it doesn’t matter if you’re selling t-shirts or gadgets: crowdfunding has helped organizations to raise income from everyday consumers, users or fans worldwide.</a:t>
                      </a:r>
                      <a:endParaRPr sz="1200" b="0" i="1" u="none" strike="noStrike" cap="none" dirty="0">
                        <a:latin typeface="Arial"/>
                        <a:ea typeface="Arial"/>
                        <a:cs typeface="Arial"/>
                        <a:sym typeface="Arial"/>
                      </a:endParaRPr>
                    </a:p>
                  </a:txBody>
                  <a:tcPr marL="68575" marR="68575"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946550">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t>Knowledge </a:t>
                      </a:r>
                      <a:endParaRPr sz="1200" u="none" strike="noStrike" cap="none"/>
                    </a:p>
                    <a:p>
                      <a:pPr marL="0" marR="0" lvl="0" indent="0" algn="just" rtl="0">
                        <a:lnSpc>
                          <a:spcPct val="107000"/>
                        </a:lnSpc>
                        <a:spcBef>
                          <a:spcPts val="400"/>
                        </a:spcBef>
                        <a:spcAft>
                          <a:spcPts val="0"/>
                        </a:spcAft>
                        <a:buClr>
                          <a:srgbClr val="000000"/>
                        </a:buClr>
                        <a:buSzPts val="1200"/>
                        <a:buFont typeface="Arial"/>
                        <a:buNone/>
                      </a:pPr>
                      <a:r>
                        <a:rPr lang="en-US" sz="1200" u="none" strike="noStrike" cap="none">
                          <a:highlight>
                            <a:srgbClr val="D3D3D3"/>
                          </a:highlight>
                        </a:rPr>
                        <a:t>Statements of what a learner knows:</a:t>
                      </a:r>
                      <a:endParaRPr sz="1200" u="none" strike="noStrike" cap="none">
                        <a:latin typeface="Arial"/>
                        <a:ea typeface="Arial"/>
                        <a:cs typeface="Arial"/>
                        <a:sym typeface="Arial"/>
                      </a:endParaRPr>
                    </a:p>
                  </a:txBody>
                  <a:tcPr marL="68575" marR="68575" marT="0" marB="0">
                    <a:solidFill>
                      <a:schemeClr val="accent1"/>
                    </a:solidFill>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t>Skills </a:t>
                      </a:r>
                      <a:endParaRPr sz="1200" u="none" strike="noStrike" cap="none"/>
                    </a:p>
                    <a:p>
                      <a:pPr marL="0" marR="0" lvl="0" indent="0" algn="just" rtl="0">
                        <a:lnSpc>
                          <a:spcPct val="107000"/>
                        </a:lnSpc>
                        <a:spcBef>
                          <a:spcPts val="400"/>
                        </a:spcBef>
                        <a:spcAft>
                          <a:spcPts val="0"/>
                        </a:spcAft>
                        <a:buClr>
                          <a:srgbClr val="000000"/>
                        </a:buClr>
                        <a:buSzPts val="1200"/>
                        <a:buFont typeface="Arial"/>
                        <a:buNone/>
                      </a:pPr>
                      <a:r>
                        <a:rPr lang="en-US" sz="1200" u="none" strike="noStrike" cap="none">
                          <a:highlight>
                            <a:srgbClr val="D3D3D3"/>
                          </a:highlight>
                        </a:rPr>
                        <a:t>Statements of what a learner understand:</a:t>
                      </a:r>
                      <a:endParaRPr sz="1200" u="none" strike="noStrike" cap="none">
                        <a:latin typeface="Arial"/>
                        <a:ea typeface="Arial"/>
                        <a:cs typeface="Arial"/>
                        <a:sym typeface="Arial"/>
                      </a:endParaRPr>
                    </a:p>
                  </a:txBody>
                  <a:tcPr marL="68575" marR="68575" marT="0" marB="0">
                    <a:solidFill>
                      <a:schemeClr val="accent1"/>
                    </a:solidFill>
                  </a:tcPr>
                </a:tc>
                <a:tc>
                  <a:txBody>
                    <a:bodyPr/>
                    <a:lstStyle/>
                    <a:p>
                      <a:pPr marL="0" marR="0" lvl="0" indent="0" algn="just" rtl="0">
                        <a:lnSpc>
                          <a:spcPct val="107000"/>
                        </a:lnSpc>
                        <a:spcBef>
                          <a:spcPts val="0"/>
                        </a:spcBef>
                        <a:spcAft>
                          <a:spcPts val="0"/>
                        </a:spcAft>
                        <a:buClr>
                          <a:srgbClr val="000000"/>
                        </a:buClr>
                        <a:buSzPts val="1200"/>
                        <a:buFont typeface="Arial"/>
                        <a:buNone/>
                      </a:pPr>
                      <a:r>
                        <a:rPr lang="en-US" sz="1200" b="1" u="none" strike="noStrike" cap="none"/>
                        <a:t>Competences</a:t>
                      </a:r>
                      <a:endParaRPr sz="1200" u="none" strike="noStrike" cap="none"/>
                    </a:p>
                    <a:p>
                      <a:pPr marL="0" marR="0" lvl="0" indent="0" algn="just" rtl="0">
                        <a:lnSpc>
                          <a:spcPct val="107000"/>
                        </a:lnSpc>
                        <a:spcBef>
                          <a:spcPts val="400"/>
                        </a:spcBef>
                        <a:spcAft>
                          <a:spcPts val="0"/>
                        </a:spcAft>
                        <a:buClr>
                          <a:srgbClr val="000000"/>
                        </a:buClr>
                        <a:buSzPts val="1200"/>
                        <a:buFont typeface="Arial"/>
                        <a:buNone/>
                      </a:pPr>
                      <a:r>
                        <a:rPr lang="en-US" sz="1200" u="none" strike="noStrike" cap="none">
                          <a:highlight>
                            <a:srgbClr val="D3D3D3"/>
                          </a:highlight>
                        </a:rPr>
                        <a:t>Statements of what a learner</a:t>
                      </a:r>
                      <a:r>
                        <a:rPr lang="en-US" sz="1200" u="none" strike="noStrike" cap="none">
                          <a:solidFill>
                            <a:srgbClr val="1C1E21"/>
                          </a:solidFill>
                          <a:highlight>
                            <a:srgbClr val="D3D3D3"/>
                          </a:highlight>
                        </a:rPr>
                        <a:t> is able to do on completion of a learning process:</a:t>
                      </a:r>
                      <a:endParaRPr sz="1200" u="none" strike="noStrike" cap="none">
                        <a:latin typeface="Arial"/>
                        <a:ea typeface="Arial"/>
                        <a:cs typeface="Arial"/>
                        <a:sym typeface="Arial"/>
                      </a:endParaRPr>
                    </a:p>
                  </a:txBody>
                  <a:tcPr marL="68575" marR="68575" marT="0" marB="0">
                    <a:solidFill>
                      <a:schemeClr val="accent1"/>
                    </a:solidFill>
                  </a:tcPr>
                </a:tc>
                <a:extLst>
                  <a:ext uri="{0D108BD9-81ED-4DB2-BD59-A6C34878D82A}">
                    <a16:rowId xmlns:a16="http://schemas.microsoft.com/office/drawing/2014/main" val="10002"/>
                  </a:ext>
                </a:extLst>
              </a:tr>
              <a:tr h="388450">
                <a:tc>
                  <a:txBody>
                    <a:bodyPr/>
                    <a:lstStyle/>
                    <a:p>
                      <a:pPr marL="0" marR="0" lvl="0" indent="0" algn="just" rtl="0">
                        <a:lnSpc>
                          <a:spcPct val="107000"/>
                        </a:lnSpc>
                        <a:spcBef>
                          <a:spcPts val="0"/>
                        </a:spcBef>
                        <a:spcAft>
                          <a:spcPts val="0"/>
                        </a:spcAft>
                        <a:buClr>
                          <a:srgbClr val="000000"/>
                        </a:buClr>
                        <a:buSzPts val="1200"/>
                        <a:buFont typeface="Arial"/>
                        <a:buNone/>
                      </a:pPr>
                      <a:r>
                        <a:rPr lang="en-US" sz="1100" u="none" strike="noStrike" cap="none"/>
                        <a:t>The learner knows how much powerful can be a crowdfunding campaigns.</a:t>
                      </a:r>
                      <a:endParaRPr sz="1100" u="none" strike="noStrike" cap="none">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u="none" strike="noStrike" cap="none" dirty="0"/>
                        <a:t>The learner understands that it could be a good mean to increase the income of its team/sport club.</a:t>
                      </a:r>
                      <a:endParaRPr sz="1100" u="none" strike="noStrike" cap="none" dirty="0">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u="none" strike="noStrike" cap="none" dirty="0"/>
                        <a:t>The learner will have an overview of existing crowdfunding platforms and strategies, their potential and how to use them for his/her work.</a:t>
                      </a:r>
                      <a:endParaRPr sz="11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388450">
                <a:tc>
                  <a:txBody>
                    <a:bodyPr/>
                    <a:lstStyle/>
                    <a:p>
                      <a:pPr marL="0" marR="0" lvl="0" indent="0" algn="just" rtl="0">
                        <a:lnSpc>
                          <a:spcPct val="107000"/>
                        </a:lnSpc>
                        <a:spcBef>
                          <a:spcPts val="0"/>
                        </a:spcBef>
                        <a:spcAft>
                          <a:spcPts val="0"/>
                        </a:spcAft>
                        <a:buClr>
                          <a:srgbClr val="000000"/>
                        </a:buClr>
                        <a:buSzPts val="1200"/>
                        <a:buFont typeface="Arial"/>
                        <a:buNone/>
                      </a:pPr>
                      <a:r>
                        <a:rPr lang="en-US" sz="1100" u="none" strike="noStrike" cap="none" dirty="0"/>
                        <a:t>The learner knows that crowdfunding implies the application of several strategies and tools.</a:t>
                      </a:r>
                      <a:endParaRPr sz="1100" u="none" strike="noStrike" cap="none" dirty="0">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u="none" strike="noStrike" cap="none" dirty="0"/>
                        <a:t>The learner understands that crowdfunding needs the development of knowledge and skills in communication, marketing and creativity.</a:t>
                      </a:r>
                      <a:endParaRPr sz="1100" u="none" strike="noStrike" cap="none" dirty="0">
                        <a:latin typeface="Arial"/>
                        <a:ea typeface="Arial"/>
                        <a:cs typeface="Arial"/>
                        <a:sym typeface="Arial"/>
                      </a:endParaRPr>
                    </a:p>
                  </a:txBody>
                  <a:tcPr marL="68575" marR="68575" marT="0" marB="0"/>
                </a:tc>
                <a:tc>
                  <a:txBody>
                    <a:bodyPr/>
                    <a:lstStyle/>
                    <a:p>
                      <a:pPr marL="0" marR="0" lvl="0" indent="0" algn="just" rtl="0">
                        <a:lnSpc>
                          <a:spcPct val="107000"/>
                        </a:lnSpc>
                        <a:spcBef>
                          <a:spcPts val="0"/>
                        </a:spcBef>
                        <a:spcAft>
                          <a:spcPts val="0"/>
                        </a:spcAft>
                        <a:buClr>
                          <a:srgbClr val="000000"/>
                        </a:buClr>
                        <a:buSzPts val="1200"/>
                        <a:buFont typeface="Arial"/>
                        <a:buNone/>
                      </a:pPr>
                      <a:r>
                        <a:rPr lang="en-US" sz="1100" u="none" strike="noStrike" cap="none" dirty="0"/>
                        <a:t>The learner will have a series of strategies, best practices as reference and materials to consult in order to improve its work on a daily basis.</a:t>
                      </a:r>
                      <a:endParaRPr sz="11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bl>
          </a:graphicData>
        </a:graphic>
      </p:graphicFrame>
      <p:pic>
        <p:nvPicPr>
          <p:cNvPr id="89" name="Google Shape;89;p6"/>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aphicFrame>
        <p:nvGraphicFramePr>
          <p:cNvPr id="417" name="Google Shape;417;p42"/>
          <p:cNvGraphicFramePr/>
          <p:nvPr>
            <p:extLst>
              <p:ext uri="{D42A27DB-BD31-4B8C-83A1-F6EECF244321}">
                <p14:modId xmlns:p14="http://schemas.microsoft.com/office/powerpoint/2010/main" val="512992168"/>
              </p:ext>
            </p:extLst>
          </p:nvPr>
        </p:nvGraphicFramePr>
        <p:xfrm>
          <a:off x="1278530" y="1184856"/>
          <a:ext cx="6586925" cy="3319375"/>
        </p:xfrm>
        <a:graphic>
          <a:graphicData uri="http://schemas.openxmlformats.org/drawingml/2006/table">
            <a:tbl>
              <a:tblPr firstRow="1" firstCol="1" bandRow="1">
                <a:noFill/>
                <a:tableStyleId>{FCCA8717-1395-4921-9DA7-61AF9C29E762}</a:tableStyleId>
              </a:tblPr>
              <a:tblGrid>
                <a:gridCol w="1298250">
                  <a:extLst>
                    <a:ext uri="{9D8B030D-6E8A-4147-A177-3AD203B41FA5}">
                      <a16:colId xmlns:a16="http://schemas.microsoft.com/office/drawing/2014/main" val="20000"/>
                    </a:ext>
                  </a:extLst>
                </a:gridCol>
                <a:gridCol w="1554675">
                  <a:extLst>
                    <a:ext uri="{9D8B030D-6E8A-4147-A177-3AD203B41FA5}">
                      <a16:colId xmlns:a16="http://schemas.microsoft.com/office/drawing/2014/main" val="20001"/>
                    </a:ext>
                  </a:extLst>
                </a:gridCol>
                <a:gridCol w="1900975">
                  <a:extLst>
                    <a:ext uri="{9D8B030D-6E8A-4147-A177-3AD203B41FA5}">
                      <a16:colId xmlns:a16="http://schemas.microsoft.com/office/drawing/2014/main" val="20002"/>
                    </a:ext>
                  </a:extLst>
                </a:gridCol>
                <a:gridCol w="1833025">
                  <a:extLst>
                    <a:ext uri="{9D8B030D-6E8A-4147-A177-3AD203B41FA5}">
                      <a16:colId xmlns:a16="http://schemas.microsoft.com/office/drawing/2014/main" val="20003"/>
                    </a:ext>
                  </a:extLst>
                </a:gridCol>
              </a:tblGrid>
              <a:tr h="624825">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Educational goal</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Type of activity</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Content</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Additional materials</a:t>
                      </a:r>
                      <a:endParaRPr sz="1100"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2694550">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Knowledge and skills related to Campaign success stories</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Individual exercise</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After revising this Unit 3 and considering the previous topics, analyze on your own the Retio Crowdfunding Campaign.</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t>Official website: </a:t>
                      </a:r>
                      <a:r>
                        <a:rPr lang="en-US" sz="1100" u="sng" strike="noStrike" cap="none" dirty="0">
                          <a:solidFill>
                            <a:schemeClr val="hlink"/>
                          </a:solidFill>
                          <a:hlinkClick r:id="rId3"/>
                        </a:rPr>
                        <a:t>https://retio.co/</a:t>
                      </a:r>
                      <a:endParaRPr sz="1100" u="none" strike="noStrike" cap="none" dirty="0"/>
                    </a:p>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t>Product and crowdfunding video presentation: </a:t>
                      </a:r>
                      <a:r>
                        <a:rPr lang="en-US" sz="1100" u="sng" strike="noStrike" cap="none" dirty="0">
                          <a:solidFill>
                            <a:schemeClr val="hlink"/>
                          </a:solidFill>
                          <a:hlinkClick r:id="rId4"/>
                        </a:rPr>
                        <a:t>https://www.youtube.com/watch?v=9AICXRl4u54</a:t>
                      </a:r>
                      <a:endParaRPr sz="1100" u="none" strike="noStrike" cap="none" dirty="0"/>
                    </a:p>
                    <a:p>
                      <a:pPr marL="0" marR="0" lvl="0" indent="0" algn="ctr" rtl="0">
                        <a:lnSpc>
                          <a:spcPct val="107000"/>
                        </a:lnSpc>
                        <a:spcBef>
                          <a:spcPts val="0"/>
                        </a:spcBef>
                        <a:spcAft>
                          <a:spcPts val="0"/>
                        </a:spcAft>
                        <a:buClr>
                          <a:srgbClr val="000000"/>
                        </a:buClr>
                        <a:buSzPts val="1100"/>
                        <a:buFont typeface="Arial"/>
                        <a:buNone/>
                      </a:pPr>
                      <a:r>
                        <a:rPr lang="en-US" sz="1100" u="none" strike="noStrike" cap="none" dirty="0"/>
                        <a:t>Official Kickstarter page: </a:t>
                      </a:r>
                      <a:r>
                        <a:rPr lang="en-US" sz="1100" u="sng" strike="noStrike" cap="none" dirty="0">
                          <a:solidFill>
                            <a:schemeClr val="hlink"/>
                          </a:solidFill>
                          <a:hlinkClick r:id="rId5"/>
                        </a:rPr>
                        <a:t>https://www.kickstarter.com/projects/retio/retio-the-moment-never-ends?lang=it</a:t>
                      </a:r>
                      <a:endParaRPr sz="1100" u="none" strike="noStrike" cap="none" dirty="0"/>
                    </a:p>
                  </a:txBody>
                  <a:tcPr marL="68575" marR="68575" marT="0" marB="0" anchor="ctr"/>
                </a:tc>
                <a:extLst>
                  <a:ext uri="{0D108BD9-81ED-4DB2-BD59-A6C34878D82A}">
                    <a16:rowId xmlns:a16="http://schemas.microsoft.com/office/drawing/2014/main" val="10001"/>
                  </a:ext>
                </a:extLst>
              </a:tr>
            </a:tbl>
          </a:graphicData>
        </a:graphic>
      </p:graphicFrame>
      <p:pic>
        <p:nvPicPr>
          <p:cNvPr id="418" name="Google Shape;418;p42"/>
          <p:cNvPicPr preferRelativeResize="0"/>
          <p:nvPr/>
        </p:nvPicPr>
        <p:blipFill rotWithShape="1">
          <a:blip r:embed="rId6">
            <a:alphaModFix/>
          </a:blip>
          <a:srcRect/>
          <a:stretch/>
        </p:blipFill>
        <p:spPr>
          <a:xfrm>
            <a:off x="8186217" y="0"/>
            <a:ext cx="957783" cy="957783"/>
          </a:xfrm>
          <a:prstGeom prst="rect">
            <a:avLst/>
          </a:prstGeom>
          <a:noFill/>
          <a:ln>
            <a:noFill/>
          </a:ln>
        </p:spPr>
      </p:pic>
      <p:sp>
        <p:nvSpPr>
          <p:cNvPr id="419" name="Google Shape;419;p42"/>
          <p:cNvSpPr txBox="1">
            <a:spLocks noGrp="1"/>
          </p:cNvSpPr>
          <p:nvPr>
            <p:ph type="title"/>
          </p:nvPr>
        </p:nvSpPr>
        <p:spPr>
          <a:xfrm>
            <a:off x="426763" y="385083"/>
            <a:ext cx="8238345"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Learning Activity 3: Retio crowdfunding campaign</a:t>
            </a:r>
            <a:br>
              <a:rPr lang="en-US"/>
            </a:br>
            <a:br>
              <a:rPr lang="en-US"/>
            </a:b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05"/>
          <p:cNvSpPr txBox="1">
            <a:spLocks noGrp="1"/>
          </p:cNvSpPr>
          <p:nvPr>
            <p:ph type="title"/>
          </p:nvPr>
        </p:nvSpPr>
        <p:spPr>
          <a:xfrm>
            <a:off x="3090577" y="2582466"/>
            <a:ext cx="2962844"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2"/>
                </a:solidFill>
              </a:rPr>
              <a:t>Unit 4: </a:t>
            </a:r>
            <a:r>
              <a:rPr lang="en-US" sz="1800">
                <a:solidFill>
                  <a:srgbClr val="48505A"/>
                </a:solidFill>
              </a:rPr>
              <a:t>BEST PRACTICES</a:t>
            </a:r>
            <a:endParaRPr sz="1800">
              <a:solidFill>
                <a:srgbClr val="48505A"/>
              </a:solidFill>
            </a:endParaRPr>
          </a:p>
          <a:p>
            <a:pPr marL="0" lvl="0" indent="0" algn="l" rtl="0">
              <a:lnSpc>
                <a:spcPct val="100000"/>
              </a:lnSpc>
              <a:spcBef>
                <a:spcPts val="1600"/>
              </a:spcBef>
              <a:spcAft>
                <a:spcPts val="0"/>
              </a:spcAft>
              <a:buSzPts val="2800"/>
              <a:buNone/>
            </a:pPr>
            <a:endParaRPr/>
          </a:p>
        </p:txBody>
      </p:sp>
      <p:pic>
        <p:nvPicPr>
          <p:cNvPr id="425" name="Google Shape;425;p105"/>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26" name="Google Shape;426;p105"/>
          <p:cNvSpPr/>
          <p:nvPr/>
        </p:nvSpPr>
        <p:spPr>
          <a:xfrm>
            <a:off x="4109776" y="1808702"/>
            <a:ext cx="723482" cy="663191"/>
          </a:xfrm>
          <a:prstGeom prst="star5">
            <a:avLst>
              <a:gd name="adj" fmla="val 19098"/>
              <a:gd name="hf" fmla="val 105146"/>
              <a:gd name="vf" fmla="val 110557"/>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9"/>
          <p:cNvSpPr txBox="1">
            <a:spLocks noGrp="1"/>
          </p:cNvSpPr>
          <p:nvPr>
            <p:ph type="title"/>
          </p:nvPr>
        </p:nvSpPr>
        <p:spPr>
          <a:xfrm>
            <a:off x="479125" y="5797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1: Definition</a:t>
            </a:r>
            <a:br>
              <a:rPr lang="en-US" sz="2400"/>
            </a:br>
            <a:endParaRPr sz="2400"/>
          </a:p>
        </p:txBody>
      </p:sp>
      <p:sp>
        <p:nvSpPr>
          <p:cNvPr id="432" name="Google Shape;432;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dirty="0">
                <a:solidFill>
                  <a:srgbClr val="FF6600"/>
                </a:solidFill>
                <a:latin typeface="Calibri"/>
                <a:ea typeface="Calibri"/>
                <a:cs typeface="Calibri"/>
                <a:sym typeface="Calibri"/>
              </a:rPr>
              <a:t>What is a best practice?</a:t>
            </a:r>
            <a:endParaRPr dirty="0"/>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The term ‘‘best practice’’ implies that “</a:t>
            </a:r>
            <a:r>
              <a:rPr lang="en-US" sz="2000" i="1" dirty="0">
                <a:solidFill>
                  <a:schemeClr val="dk1"/>
                </a:solidFill>
                <a:latin typeface="Calibri"/>
                <a:ea typeface="Calibri"/>
                <a:cs typeface="Calibri"/>
                <a:sym typeface="Calibri"/>
              </a:rPr>
              <a:t>it is best when compared to any alternative course of action and that it is a </a:t>
            </a:r>
            <a:r>
              <a:rPr lang="en-US" sz="2000" b="1" i="1" dirty="0">
                <a:solidFill>
                  <a:schemeClr val="dk1"/>
                </a:solidFill>
                <a:latin typeface="Calibri"/>
                <a:ea typeface="Calibri"/>
                <a:cs typeface="Calibri"/>
                <a:sym typeface="Calibri"/>
              </a:rPr>
              <a:t>practice designed to achieve some deliberative end</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Bretschneider</a:t>
            </a:r>
            <a:r>
              <a:rPr lang="en-US" sz="2000" dirty="0">
                <a:solidFill>
                  <a:schemeClr val="dk1"/>
                </a:solidFill>
                <a:latin typeface="Calibri"/>
                <a:ea typeface="Calibri"/>
                <a:cs typeface="Calibri"/>
                <a:sym typeface="Calibri"/>
              </a:rPr>
              <a:t> S., Marc-</a:t>
            </a:r>
            <a:r>
              <a:rPr lang="en-US" sz="2000" dirty="0" err="1">
                <a:solidFill>
                  <a:schemeClr val="dk1"/>
                </a:solidFill>
                <a:latin typeface="Calibri"/>
                <a:ea typeface="Calibri"/>
                <a:cs typeface="Calibri"/>
                <a:sym typeface="Calibri"/>
              </a:rPr>
              <a:t>Aurele</a:t>
            </a:r>
            <a:r>
              <a:rPr lang="en-US" sz="2000" dirty="0">
                <a:solidFill>
                  <a:schemeClr val="dk1"/>
                </a:solidFill>
                <a:latin typeface="Calibri"/>
                <a:ea typeface="Calibri"/>
                <a:cs typeface="Calibri"/>
                <a:sym typeface="Calibri"/>
              </a:rPr>
              <a:t> F., Wu J., 2004). Hence, there are 3 important characteristics that are associated with a best practice:</a:t>
            </a: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1. a comparative process;</a:t>
            </a: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2. an action;</a:t>
            </a: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3. a linkage between the action and some outcome or goal.</a:t>
            </a:r>
            <a:endParaRPr dirty="0"/>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For example, we might compare how several organizations conduct strategies planning and relate that to how successful each organization is at garnering economical resources from their application.</a:t>
            </a:r>
            <a:endParaRPr dirty="0"/>
          </a:p>
          <a:p>
            <a:pPr marL="114300" lvl="0" indent="0" algn="just" rtl="0">
              <a:lnSpc>
                <a:spcPct val="100000"/>
              </a:lnSpc>
              <a:spcBef>
                <a:spcPts val="0"/>
              </a:spcBef>
              <a:spcAft>
                <a:spcPts val="0"/>
              </a:spcAft>
              <a:buSzPts val="1800"/>
              <a:buNone/>
            </a:pPr>
            <a:endParaRPr sz="2000" b="0" i="0" dirty="0">
              <a:solidFill>
                <a:schemeClr val="dk1"/>
              </a:solidFill>
              <a:latin typeface="Calibri"/>
              <a:ea typeface="Calibri"/>
              <a:cs typeface="Calibri"/>
              <a:sym typeface="Calibri"/>
            </a:endParaRPr>
          </a:p>
        </p:txBody>
      </p:sp>
      <p:pic>
        <p:nvPicPr>
          <p:cNvPr id="433" name="Google Shape;433;p2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0"/>
          <p:cNvSpPr txBox="1">
            <a:spLocks noGrp="1"/>
          </p:cNvSpPr>
          <p:nvPr>
            <p:ph type="body" idx="1"/>
          </p:nvPr>
        </p:nvSpPr>
        <p:spPr>
          <a:xfrm>
            <a:off x="410090" y="1134224"/>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Considering the previous analyzed campaigns, there are several aspects that you can move on your crowdfunding activities since they have been demonstrated to be </a:t>
            </a:r>
            <a:r>
              <a:rPr lang="en-US" sz="2000" dirty="0" err="1">
                <a:solidFill>
                  <a:schemeClr val="dk1"/>
                </a:solidFill>
                <a:latin typeface="Calibri"/>
                <a:ea typeface="Calibri"/>
                <a:cs typeface="Calibri"/>
                <a:sym typeface="Calibri"/>
              </a:rPr>
              <a:t>successfull</a:t>
            </a:r>
            <a:r>
              <a:rPr lang="en-US" sz="2000" dirty="0">
                <a:solidFill>
                  <a:schemeClr val="dk1"/>
                </a:solidFill>
                <a:latin typeface="Calibri"/>
                <a:ea typeface="Calibri"/>
                <a:cs typeface="Calibri"/>
                <a:sym typeface="Calibri"/>
              </a:rPr>
              <a:t>. Namely:</a:t>
            </a:r>
          </a:p>
          <a:p>
            <a:pPr marL="114300" lvl="0" indent="0" algn="just" rtl="0">
              <a:lnSpc>
                <a:spcPct val="100000"/>
              </a:lnSpc>
              <a:spcBef>
                <a:spcPts val="0"/>
              </a:spcBef>
              <a:spcAft>
                <a:spcPts val="0"/>
              </a:spcAft>
              <a:buSzPts val="1800"/>
              <a:buNone/>
            </a:pPr>
            <a:endParaRPr dirty="0"/>
          </a:p>
          <a:p>
            <a:pPr marL="114300" lvl="0" indent="0" algn="just"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1) Develop awareness of your project and create a community</a:t>
            </a:r>
            <a:r>
              <a:rPr lang="en-US" sz="2000" dirty="0">
                <a:solidFill>
                  <a:schemeClr val="dk1"/>
                </a:solidFill>
                <a:latin typeface="Calibri"/>
                <a:ea typeface="Calibri"/>
                <a:cs typeface="Calibri"/>
                <a:sym typeface="Calibri"/>
              </a:rPr>
              <a:t>: the key to crowdfunding is about </a:t>
            </a:r>
            <a:r>
              <a:rPr lang="en-US" sz="2000" b="1" dirty="0">
                <a:solidFill>
                  <a:schemeClr val="dk1"/>
                </a:solidFill>
                <a:latin typeface="Calibri"/>
                <a:ea typeface="Calibri"/>
                <a:cs typeface="Calibri"/>
                <a:sym typeface="Calibri"/>
              </a:rPr>
              <a:t>building and engaging a community of supporters</a:t>
            </a:r>
            <a:r>
              <a:rPr lang="en-US" sz="2000" dirty="0">
                <a:solidFill>
                  <a:schemeClr val="dk1"/>
                </a:solidFill>
                <a:latin typeface="Calibri"/>
                <a:ea typeface="Calibri"/>
                <a:cs typeface="Calibri"/>
                <a:sym typeface="Calibri"/>
              </a:rPr>
              <a:t>. You have to engage and cultivate a community that believes in your idea, advertising the project and creating </a:t>
            </a:r>
            <a:r>
              <a:rPr lang="en-US" sz="2000" b="1" dirty="0">
                <a:solidFill>
                  <a:schemeClr val="dk1"/>
                </a:solidFill>
                <a:latin typeface="Calibri"/>
                <a:ea typeface="Calibri"/>
                <a:cs typeface="Calibri"/>
                <a:sym typeface="Calibri"/>
              </a:rPr>
              <a:t>pages on social media </a:t>
            </a:r>
            <a:r>
              <a:rPr lang="en-US" sz="2000" dirty="0">
                <a:solidFill>
                  <a:schemeClr val="dk1"/>
                </a:solidFill>
                <a:latin typeface="Calibri"/>
                <a:ea typeface="Calibri"/>
                <a:cs typeface="Calibri"/>
                <a:sym typeface="Calibri"/>
              </a:rPr>
              <a:t>or using other </a:t>
            </a:r>
            <a:r>
              <a:rPr lang="en-US" sz="2000" b="1" dirty="0">
                <a:solidFill>
                  <a:schemeClr val="dk1"/>
                </a:solidFill>
                <a:latin typeface="Calibri"/>
                <a:ea typeface="Calibri"/>
                <a:cs typeface="Calibri"/>
                <a:sym typeface="Calibri"/>
              </a:rPr>
              <a:t>digital tools </a:t>
            </a:r>
            <a:r>
              <a:rPr lang="en-US" sz="2000" dirty="0">
                <a:solidFill>
                  <a:schemeClr val="dk1"/>
                </a:solidFill>
                <a:latin typeface="Calibri"/>
                <a:ea typeface="Calibri"/>
                <a:cs typeface="Calibri"/>
                <a:sym typeface="Calibri"/>
              </a:rPr>
              <a:t>(for example, emails). Any </a:t>
            </a:r>
            <a:r>
              <a:rPr lang="en-US" sz="2000" dirty="0" err="1">
                <a:solidFill>
                  <a:schemeClr val="dk1"/>
                </a:solidFill>
                <a:latin typeface="Calibri"/>
                <a:ea typeface="Calibri"/>
                <a:cs typeface="Calibri"/>
                <a:sym typeface="Calibri"/>
              </a:rPr>
              <a:t>crowdfounder</a:t>
            </a:r>
            <a:r>
              <a:rPr lang="en-US" sz="2000" dirty="0">
                <a:solidFill>
                  <a:schemeClr val="dk1"/>
                </a:solidFill>
                <a:latin typeface="Calibri"/>
                <a:ea typeface="Calibri"/>
                <a:cs typeface="Calibri"/>
                <a:sym typeface="Calibri"/>
              </a:rPr>
              <a:t> should consistently exploit social media before and during the campaign to attract progressively interest and to signal commitment to the success of the project. </a:t>
            </a:r>
            <a:endParaRPr b="1" i="0" dirty="0">
              <a:solidFill>
                <a:schemeClr val="dk1"/>
              </a:solidFill>
              <a:latin typeface="Calibri"/>
              <a:ea typeface="Calibri"/>
              <a:cs typeface="Calibri"/>
              <a:sym typeface="Calibri"/>
            </a:endParaRPr>
          </a:p>
        </p:txBody>
      </p:sp>
      <p:pic>
        <p:nvPicPr>
          <p:cNvPr id="439" name="Google Shape;439;p30"/>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40" name="Google Shape;440;p30"/>
          <p:cNvSpPr txBox="1">
            <a:spLocks noGrp="1"/>
          </p:cNvSpPr>
          <p:nvPr>
            <p:ph type="title"/>
          </p:nvPr>
        </p:nvSpPr>
        <p:spPr>
          <a:xfrm>
            <a:off x="480428" y="56152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2: Best practices in crowdfunding</a:t>
            </a:r>
            <a:br>
              <a:rPr lang="en-US" sz="2400"/>
            </a:br>
            <a:br>
              <a:rPr lang="en-US" sz="2400"/>
            </a:br>
            <a:endParaRPr sz="2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6" name="Google Shape;446;p106"/>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 name="Google Shape;451;p107">
            <a:extLst>
              <a:ext uri="{FF2B5EF4-FFF2-40B4-BE49-F238E27FC236}">
                <a16:creationId xmlns:a16="http://schemas.microsoft.com/office/drawing/2014/main" id="{AF134ABF-FB11-4036-B2D5-170E5E777F24}"/>
              </a:ext>
            </a:extLst>
          </p:cNvPr>
          <p:cNvSpPr txBox="1">
            <a:spLocks/>
          </p:cNvSpPr>
          <p:nvPr/>
        </p:nvSpPr>
        <p:spPr>
          <a:xfrm>
            <a:off x="311700" y="2169810"/>
            <a:ext cx="85206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00000"/>
              </a:lnSpc>
              <a:buFont typeface="Arial"/>
              <a:buNone/>
            </a:pPr>
            <a:r>
              <a:rPr lang="en-US" sz="2000" i="1" dirty="0">
                <a:solidFill>
                  <a:schemeClr val="dk1"/>
                </a:solidFill>
                <a:latin typeface="Calibri"/>
                <a:ea typeface="Calibri"/>
                <a:cs typeface="Calibri"/>
                <a:sym typeface="Calibri"/>
              </a:rPr>
              <a:t>3) Crowdfunding platform choice: </a:t>
            </a:r>
            <a:r>
              <a:rPr lang="en-US" sz="2000" dirty="0">
                <a:solidFill>
                  <a:schemeClr val="dk1"/>
                </a:solidFill>
                <a:latin typeface="Calibri"/>
                <a:ea typeface="Calibri"/>
                <a:cs typeface="Calibri"/>
                <a:sym typeface="Calibri"/>
              </a:rPr>
              <a:t>closely related to your target amount will be the selection of the crowdfunding model that best suits your needs. The choice of crowdfunding type depends on your </a:t>
            </a:r>
            <a:r>
              <a:rPr lang="en-US" sz="2000" b="1" dirty="0">
                <a:solidFill>
                  <a:schemeClr val="dk1"/>
                </a:solidFill>
                <a:latin typeface="Calibri"/>
                <a:ea typeface="Calibri"/>
                <a:cs typeface="Calibri"/>
                <a:sym typeface="Calibri"/>
              </a:rPr>
              <a:t>target</a:t>
            </a:r>
            <a:r>
              <a:rPr lang="en-US" sz="2000" dirty="0">
                <a:solidFill>
                  <a:schemeClr val="dk1"/>
                </a:solidFill>
                <a:latin typeface="Calibri"/>
                <a:ea typeface="Calibri"/>
                <a:cs typeface="Calibri"/>
                <a:sym typeface="Calibri"/>
              </a:rPr>
              <a:t>. For example, if your project is not for profit, people do not need material rewards in exchange of donations, because, donating, in this case, is just a matter of being altruistic. In addition, you have to take into account the </a:t>
            </a:r>
            <a:r>
              <a:rPr lang="en-US" sz="2000" b="1" dirty="0">
                <a:solidFill>
                  <a:schemeClr val="dk1"/>
                </a:solidFill>
                <a:latin typeface="Calibri"/>
                <a:ea typeface="Calibri"/>
                <a:cs typeface="Calibri"/>
                <a:sym typeface="Calibri"/>
              </a:rPr>
              <a:t>characteristics of the platform</a:t>
            </a:r>
            <a:r>
              <a:rPr lang="en-US" sz="2000" dirty="0">
                <a:solidFill>
                  <a:schemeClr val="dk1"/>
                </a:solidFill>
                <a:latin typeface="Calibri"/>
                <a:ea typeface="Calibri"/>
                <a:cs typeface="Calibri"/>
                <a:sym typeface="Calibri"/>
              </a:rPr>
              <a:t>.</a:t>
            </a:r>
            <a:endParaRPr lang="en-US" sz="2000" b="1" dirty="0">
              <a:solidFill>
                <a:schemeClr val="dk1"/>
              </a:solidFill>
              <a:latin typeface="Calibri"/>
              <a:ea typeface="Calibri"/>
              <a:cs typeface="Calibri"/>
              <a:sym typeface="Calibri"/>
            </a:endParaRPr>
          </a:p>
        </p:txBody>
      </p:sp>
      <p:sp>
        <p:nvSpPr>
          <p:cNvPr id="445" name="Google Shape;445;p106"/>
          <p:cNvSpPr txBox="1">
            <a:spLocks noGrp="1"/>
          </p:cNvSpPr>
          <p:nvPr>
            <p:ph type="body" idx="1"/>
          </p:nvPr>
        </p:nvSpPr>
        <p:spPr>
          <a:xfrm>
            <a:off x="311700" y="638465"/>
            <a:ext cx="8520600" cy="1421689"/>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2) Campaign preparation: </a:t>
            </a:r>
            <a:r>
              <a:rPr lang="en-US" sz="2000" dirty="0">
                <a:solidFill>
                  <a:schemeClr val="dk1"/>
                </a:solidFill>
                <a:latin typeface="Calibri"/>
                <a:ea typeface="Calibri"/>
                <a:cs typeface="Calibri"/>
                <a:sym typeface="Calibri"/>
              </a:rPr>
              <a:t>every successful crowdfunding campaign has a </a:t>
            </a:r>
            <a:r>
              <a:rPr lang="en-US" sz="2000" b="1" dirty="0">
                <a:solidFill>
                  <a:schemeClr val="dk1"/>
                </a:solidFill>
                <a:latin typeface="Calibri"/>
                <a:ea typeface="Calibri"/>
                <a:cs typeface="Calibri"/>
                <a:sym typeface="Calibri"/>
              </a:rPr>
              <a:t>specific objective </a:t>
            </a:r>
            <a:r>
              <a:rPr lang="en-US" sz="2000" dirty="0">
                <a:solidFill>
                  <a:schemeClr val="dk1"/>
                </a:solidFill>
                <a:latin typeface="Calibri"/>
                <a:ea typeface="Calibri"/>
                <a:cs typeface="Calibri"/>
                <a:sym typeface="Calibri"/>
              </a:rPr>
              <a:t>to share with potential backers. In this way, not only you will be able to </a:t>
            </a:r>
            <a:r>
              <a:rPr lang="en-US" sz="2000" b="1" dirty="0">
                <a:solidFill>
                  <a:schemeClr val="dk1"/>
                </a:solidFill>
                <a:latin typeface="Calibri"/>
                <a:ea typeface="Calibri"/>
                <a:cs typeface="Calibri"/>
                <a:sym typeface="Calibri"/>
              </a:rPr>
              <a:t>reach and engage people</a:t>
            </a:r>
            <a:r>
              <a:rPr lang="en-US" sz="2000" dirty="0">
                <a:solidFill>
                  <a:schemeClr val="dk1"/>
                </a:solidFill>
                <a:latin typeface="Calibri"/>
                <a:ea typeface="Calibri"/>
                <a:cs typeface="Calibri"/>
                <a:sym typeface="Calibri"/>
              </a:rPr>
              <a:t>, but you </a:t>
            </a:r>
            <a:r>
              <a:rPr lang="en-US" sz="2000" b="1" dirty="0">
                <a:solidFill>
                  <a:schemeClr val="dk1"/>
                </a:solidFill>
                <a:latin typeface="Calibri"/>
                <a:ea typeface="Calibri"/>
                <a:cs typeface="Calibri"/>
                <a:sym typeface="Calibri"/>
              </a:rPr>
              <a:t>can calculate better your amount goal</a:t>
            </a:r>
            <a:r>
              <a:rPr lang="en-US" sz="2000" dirty="0">
                <a:solidFill>
                  <a:schemeClr val="dk1"/>
                </a:solidFill>
                <a:latin typeface="Calibri"/>
                <a:ea typeface="Calibri"/>
                <a:cs typeface="Calibri"/>
                <a:sym typeface="Calibri"/>
              </a:rPr>
              <a:t>. As seen at the beginning, the amount must be realistic.</a:t>
            </a:r>
            <a:endParaRPr b="1" i="0" dirty="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08"/>
          <p:cNvSpPr txBox="1">
            <a:spLocks noGrp="1"/>
          </p:cNvSpPr>
          <p:nvPr>
            <p:ph type="body" idx="1"/>
          </p:nvPr>
        </p:nvSpPr>
        <p:spPr>
          <a:xfrm>
            <a:off x="311700" y="1189137"/>
            <a:ext cx="8520600" cy="3151509"/>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4) Pay attention to visual contents and social media: </a:t>
            </a:r>
            <a:r>
              <a:rPr lang="en-US" sz="2000" dirty="0">
                <a:solidFill>
                  <a:schemeClr val="dk1"/>
                </a:solidFill>
                <a:latin typeface="Calibri"/>
                <a:ea typeface="Calibri"/>
                <a:cs typeface="Calibri"/>
                <a:sym typeface="Calibri"/>
              </a:rPr>
              <a:t>in the digital era, </a:t>
            </a:r>
            <a:r>
              <a:rPr lang="en-US" sz="2000" b="1" dirty="0">
                <a:solidFill>
                  <a:schemeClr val="dk1"/>
                </a:solidFill>
                <a:latin typeface="Calibri"/>
                <a:ea typeface="Calibri"/>
                <a:cs typeface="Calibri"/>
                <a:sym typeface="Calibri"/>
              </a:rPr>
              <a:t>visual content and social media dissemination help to grab targeted audience</a:t>
            </a:r>
            <a:r>
              <a:rPr lang="en-US" sz="2000" dirty="0">
                <a:solidFill>
                  <a:schemeClr val="dk1"/>
                </a:solidFill>
                <a:latin typeface="Calibri"/>
                <a:ea typeface="Calibri"/>
                <a:cs typeface="Calibri"/>
                <a:sym typeface="Calibri"/>
              </a:rPr>
              <a:t> and </a:t>
            </a:r>
            <a:r>
              <a:rPr lang="en-US" sz="2000" b="1" dirty="0">
                <a:solidFill>
                  <a:schemeClr val="dk1"/>
                </a:solidFill>
                <a:latin typeface="Calibri"/>
                <a:ea typeface="Calibri"/>
                <a:cs typeface="Calibri"/>
                <a:sym typeface="Calibri"/>
              </a:rPr>
              <a:t>makes the complex messages clearer, consuming less time and effort</a:t>
            </a:r>
            <a:r>
              <a:rPr lang="en-US" sz="2000" dirty="0">
                <a:solidFill>
                  <a:schemeClr val="dk1"/>
                </a:solidFill>
                <a:latin typeface="Calibri"/>
                <a:ea typeface="Calibri"/>
                <a:cs typeface="Calibri"/>
                <a:sym typeface="Calibri"/>
              </a:rPr>
              <a:t>. Through pixels and virtual words, talk about your team, the production process of your product, service or about the implementation of your activity. They can give a </a:t>
            </a:r>
            <a:r>
              <a:rPr lang="en-US" sz="2000" b="1" dirty="0">
                <a:solidFill>
                  <a:schemeClr val="dk1"/>
                </a:solidFill>
                <a:latin typeface="Calibri"/>
                <a:ea typeface="Calibri"/>
                <a:cs typeface="Calibri"/>
                <a:sym typeface="Calibri"/>
              </a:rPr>
              <a:t>true image of what you are asking for a donation</a:t>
            </a:r>
            <a:r>
              <a:rPr lang="en-US" sz="2000" dirty="0">
                <a:solidFill>
                  <a:schemeClr val="dk1"/>
                </a:solidFill>
                <a:latin typeface="Calibri"/>
                <a:ea typeface="Calibri"/>
                <a:cs typeface="Calibri"/>
                <a:sym typeface="Calibri"/>
              </a:rPr>
              <a:t>, it is something real which can satisfy needs, solve problems or give some personal gratification. Spread all these materials online in order to reach a wider audience and visibility.</a:t>
            </a:r>
            <a:endParaRPr sz="2000" dirty="0">
              <a:solidFill>
                <a:schemeClr val="dk1"/>
              </a:solidFill>
              <a:latin typeface="Calibri"/>
              <a:ea typeface="Calibri"/>
              <a:cs typeface="Calibri"/>
              <a:sym typeface="Calibri"/>
            </a:endParaRPr>
          </a:p>
        </p:txBody>
      </p:sp>
      <p:pic>
        <p:nvPicPr>
          <p:cNvPr id="458" name="Google Shape;458;p108"/>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09"/>
          <p:cNvSpPr txBox="1">
            <a:spLocks noGrp="1"/>
          </p:cNvSpPr>
          <p:nvPr>
            <p:ph type="body" idx="1"/>
          </p:nvPr>
        </p:nvSpPr>
        <p:spPr>
          <a:xfrm>
            <a:off x="517793" y="654229"/>
            <a:ext cx="6213513"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Basing on </a:t>
            </a:r>
            <a:r>
              <a:rPr lang="en-US" sz="2000" dirty="0" err="1">
                <a:solidFill>
                  <a:schemeClr val="dk1"/>
                </a:solidFill>
                <a:latin typeface="Calibri"/>
                <a:ea typeface="Calibri"/>
                <a:cs typeface="Calibri"/>
                <a:sym typeface="Calibri"/>
              </a:rPr>
              <a:t>Venngage</a:t>
            </a:r>
            <a:r>
              <a:rPr lang="en-US" sz="2000" dirty="0">
                <a:solidFill>
                  <a:schemeClr val="dk1"/>
                </a:solidFill>
                <a:latin typeface="Calibri"/>
                <a:ea typeface="Calibri"/>
                <a:cs typeface="Calibri"/>
                <a:sym typeface="Calibri"/>
              </a:rPr>
              <a:t> statistics: </a:t>
            </a:r>
            <a:endParaRPr sz="2000" dirty="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32% of marketers say visual images are the most important form of content for their business.</a:t>
            </a:r>
            <a:endParaRPr sz="2000" dirty="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88% of marketers stated that that they incorporated visual content in more than 50% of all the articles they published.</a:t>
            </a:r>
            <a:endParaRPr dirty="0"/>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In addition, as unlighted before, crowdfunding campaigns with videos earn 105% more than those without videos (</a:t>
            </a:r>
            <a:r>
              <a:rPr lang="en-US" sz="2000" dirty="0" err="1">
                <a:solidFill>
                  <a:schemeClr val="dk1"/>
                </a:solidFill>
                <a:latin typeface="Calibri"/>
                <a:ea typeface="Calibri"/>
                <a:cs typeface="Calibri"/>
                <a:sym typeface="Calibri"/>
              </a:rPr>
              <a:t>Fundera</a:t>
            </a:r>
            <a:r>
              <a:rPr lang="en-US" sz="2000" dirty="0">
                <a:solidFill>
                  <a:schemeClr val="dk1"/>
                </a:solidFill>
                <a:latin typeface="Calibri"/>
                <a:ea typeface="Calibri"/>
                <a:cs typeface="Calibri"/>
                <a:sym typeface="Calibri"/>
              </a:rPr>
              <a:t>, 2021).</a:t>
            </a:r>
            <a:endParaRPr dirty="0"/>
          </a:p>
          <a:p>
            <a:pPr marL="114300" lvl="0" indent="0" algn="just" rtl="0">
              <a:lnSpc>
                <a:spcPct val="100000"/>
              </a:lnSpc>
              <a:spcBef>
                <a:spcPts val="0"/>
              </a:spcBef>
              <a:spcAft>
                <a:spcPts val="0"/>
              </a:spcAft>
              <a:buSzPts val="1800"/>
              <a:buNone/>
            </a:pPr>
            <a:endParaRPr lang="en-US"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In conclusion, </a:t>
            </a:r>
            <a:r>
              <a:rPr lang="en-US" sz="2000" b="1" dirty="0">
                <a:solidFill>
                  <a:schemeClr val="dk1"/>
                </a:solidFill>
                <a:latin typeface="Calibri"/>
                <a:ea typeface="Calibri"/>
                <a:cs typeface="Calibri"/>
                <a:sym typeface="Calibri"/>
              </a:rPr>
              <a:t>visual contents are a very useful marketing tool </a:t>
            </a:r>
            <a:r>
              <a:rPr lang="en-US" sz="2000" dirty="0">
                <a:solidFill>
                  <a:schemeClr val="dk1"/>
                </a:solidFill>
                <a:latin typeface="Calibri"/>
                <a:ea typeface="Calibri"/>
                <a:cs typeface="Calibri"/>
                <a:sym typeface="Calibri"/>
              </a:rPr>
              <a:t>for any crowdfunding campaigns.</a:t>
            </a:r>
            <a:endParaRPr sz="2000" dirty="0">
              <a:solidFill>
                <a:schemeClr val="dk1"/>
              </a:solidFill>
              <a:latin typeface="Calibri"/>
              <a:ea typeface="Calibri"/>
              <a:cs typeface="Calibri"/>
              <a:sym typeface="Calibri"/>
            </a:endParaRPr>
          </a:p>
        </p:txBody>
      </p:sp>
      <p:pic>
        <p:nvPicPr>
          <p:cNvPr id="464" name="Google Shape;464;p109"/>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 name="Elemento grafico 2" descr="Grafico a barre con riempimento a tinta unita">
            <a:extLst>
              <a:ext uri="{FF2B5EF4-FFF2-40B4-BE49-F238E27FC236}">
                <a16:creationId xmlns:a16="http://schemas.microsoft.com/office/drawing/2014/main" id="{2005C911-5B57-47B6-921F-F424319DEB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9951" y="1704171"/>
            <a:ext cx="1735157" cy="173515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10"/>
          <p:cNvSpPr txBox="1">
            <a:spLocks noGrp="1"/>
          </p:cNvSpPr>
          <p:nvPr>
            <p:ph type="body" idx="1"/>
          </p:nvPr>
        </p:nvSpPr>
        <p:spPr>
          <a:xfrm>
            <a:off x="319655" y="957783"/>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5) Use a wise copywriting to provide a deep description of your product, service or activity to be supported by donations: </a:t>
            </a:r>
            <a:r>
              <a:rPr lang="en-US" sz="2000" dirty="0">
                <a:solidFill>
                  <a:schemeClr val="dk1"/>
                </a:solidFill>
                <a:latin typeface="Calibri"/>
                <a:ea typeface="Calibri"/>
                <a:cs typeface="Calibri"/>
                <a:sym typeface="Calibri"/>
              </a:rPr>
              <a:t>the visual contents should be </a:t>
            </a:r>
            <a:r>
              <a:rPr lang="en-US" sz="2000" dirty="0" err="1">
                <a:solidFill>
                  <a:schemeClr val="dk1"/>
                </a:solidFill>
                <a:latin typeface="Calibri"/>
                <a:ea typeface="Calibri"/>
                <a:cs typeface="Calibri"/>
                <a:sym typeface="Calibri"/>
              </a:rPr>
              <a:t>accompained</a:t>
            </a:r>
            <a:r>
              <a:rPr lang="en-US" sz="2000" dirty="0">
                <a:solidFill>
                  <a:schemeClr val="dk1"/>
                </a:solidFill>
                <a:latin typeface="Calibri"/>
                <a:ea typeface="Calibri"/>
                <a:cs typeface="Calibri"/>
                <a:sym typeface="Calibri"/>
              </a:rPr>
              <a:t> by the </a:t>
            </a:r>
            <a:r>
              <a:rPr lang="en-US" sz="2000" b="1" dirty="0">
                <a:solidFill>
                  <a:schemeClr val="dk1"/>
                </a:solidFill>
                <a:latin typeface="Calibri"/>
                <a:ea typeface="Calibri"/>
                <a:cs typeface="Calibri"/>
                <a:sym typeface="Calibri"/>
              </a:rPr>
              <a:t>description of the features </a:t>
            </a:r>
            <a:r>
              <a:rPr lang="en-US" sz="2000" dirty="0">
                <a:solidFill>
                  <a:schemeClr val="dk1"/>
                </a:solidFill>
                <a:latin typeface="Calibri"/>
                <a:ea typeface="Calibri"/>
                <a:cs typeface="Calibri"/>
                <a:sym typeface="Calibri"/>
              </a:rPr>
              <a:t>of product, service or activity you are crowdfunding. The descriptions are highly recommended to include the following </a:t>
            </a:r>
            <a:r>
              <a:rPr lang="en-US" sz="2000" b="1" dirty="0">
                <a:solidFill>
                  <a:schemeClr val="dk1"/>
                </a:solidFill>
                <a:latin typeface="Calibri"/>
                <a:ea typeface="Calibri"/>
                <a:cs typeface="Calibri"/>
                <a:sym typeface="Calibri"/>
              </a:rPr>
              <a:t>information: </a:t>
            </a:r>
            <a:endParaRPr sz="2000" b="1" dirty="0">
              <a:solidFill>
                <a:schemeClr val="dk1"/>
              </a:solidFill>
              <a:latin typeface="Calibri"/>
              <a:ea typeface="Calibri"/>
              <a:cs typeface="Calibri"/>
              <a:sym typeface="Calibri"/>
            </a:endParaRPr>
          </a:p>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what you are trying to do;</a:t>
            </a:r>
            <a:endParaRPr b="1" dirty="0"/>
          </a:p>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how you will do it, how the funds will be used;</a:t>
            </a:r>
            <a:endParaRPr b="1" dirty="0"/>
          </a:p>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qualifications to complete this project;</a:t>
            </a:r>
            <a:endParaRPr b="1" dirty="0"/>
          </a:p>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people on the team;</a:t>
            </a:r>
            <a:endParaRPr b="1" dirty="0"/>
          </a:p>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how far along your project is.</a:t>
            </a:r>
            <a:endParaRPr b="1" dirty="0"/>
          </a:p>
          <a:p>
            <a:pPr marL="114300" lvl="0" indent="0" algn="just" rtl="0">
              <a:lnSpc>
                <a:spcPct val="100000"/>
              </a:lnSpc>
              <a:spcBef>
                <a:spcPts val="0"/>
              </a:spcBef>
              <a:spcAft>
                <a:spcPts val="0"/>
              </a:spcAft>
              <a:buSzPts val="1800"/>
              <a:buNone/>
            </a:pPr>
            <a:endParaRPr sz="2000" dirty="0">
              <a:solidFill>
                <a:schemeClr val="dk1"/>
              </a:solidFill>
              <a:latin typeface="Calibri"/>
              <a:ea typeface="Calibri"/>
              <a:cs typeface="Calibri"/>
              <a:sym typeface="Calibri"/>
            </a:endParaRPr>
          </a:p>
        </p:txBody>
      </p:sp>
      <p:pic>
        <p:nvPicPr>
          <p:cNvPr id="470" name="Google Shape;470;p110"/>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11"/>
          <p:cNvSpPr txBox="1">
            <a:spLocks noGrp="1"/>
          </p:cNvSpPr>
          <p:nvPr>
            <p:ph type="body" idx="1"/>
          </p:nvPr>
        </p:nvSpPr>
        <p:spPr>
          <a:xfrm>
            <a:off x="311700" y="257175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Font typeface="Noto Sans Symbols"/>
              <a:buChar char="✔"/>
            </a:pPr>
            <a:r>
              <a:rPr lang="en-US" sz="2000" dirty="0">
                <a:solidFill>
                  <a:schemeClr val="dk1"/>
                </a:solidFill>
                <a:latin typeface="Calibri"/>
                <a:ea typeface="Calibri"/>
                <a:cs typeface="Calibri"/>
                <a:sym typeface="Calibri"/>
              </a:rPr>
              <a:t>On the one hand, “</a:t>
            </a:r>
            <a:r>
              <a:rPr lang="en-US" sz="2000" i="1" dirty="0">
                <a:solidFill>
                  <a:schemeClr val="dk1"/>
                </a:solidFill>
                <a:latin typeface="Calibri"/>
                <a:ea typeface="Calibri"/>
                <a:cs typeface="Calibri"/>
                <a:sym typeface="Calibri"/>
              </a:rPr>
              <a:t>the description is one of the most important information sources for backers to evaluate a project and make their funding decisions</a:t>
            </a:r>
            <a:r>
              <a:rPr lang="en-US" sz="2000" dirty="0">
                <a:solidFill>
                  <a:schemeClr val="dk1"/>
                </a:solidFill>
                <a:latin typeface="Calibri"/>
                <a:ea typeface="Calibri"/>
                <a:cs typeface="Calibri"/>
                <a:sym typeface="Calibri"/>
              </a:rPr>
              <a:t>”.</a:t>
            </a:r>
            <a:endParaRPr dirty="0"/>
          </a:p>
          <a:p>
            <a:pPr marL="457200" lvl="0" indent="-342900" algn="just" rtl="0">
              <a:lnSpc>
                <a:spcPct val="100000"/>
              </a:lnSpc>
              <a:spcBef>
                <a:spcPts val="0"/>
              </a:spcBef>
              <a:spcAft>
                <a:spcPts val="0"/>
              </a:spcAft>
              <a:buSzPts val="1800"/>
              <a:buFont typeface="Noto Sans Symbols"/>
              <a:buChar char="✔"/>
            </a:pPr>
            <a:r>
              <a:rPr lang="en-US" sz="2000" dirty="0">
                <a:solidFill>
                  <a:schemeClr val="dk1"/>
                </a:solidFill>
                <a:latin typeface="Calibri"/>
                <a:ea typeface="Calibri"/>
                <a:cs typeface="Calibri"/>
                <a:sym typeface="Calibri"/>
              </a:rPr>
              <a:t>On the other hand, “</a:t>
            </a:r>
            <a:r>
              <a:rPr lang="en-US" sz="2000" i="1" dirty="0">
                <a:solidFill>
                  <a:schemeClr val="dk1"/>
                </a:solidFill>
                <a:latin typeface="Calibri"/>
                <a:ea typeface="Calibri"/>
                <a:cs typeface="Calibri"/>
                <a:sym typeface="Calibri"/>
              </a:rPr>
              <a:t>project description is one of the few available tools for project owners to communicate with potential backers and promote their projects</a:t>
            </a:r>
            <a:r>
              <a:rPr lang="en-US" sz="2000" dirty="0">
                <a:solidFill>
                  <a:schemeClr val="dk1"/>
                </a:solidFill>
                <a:latin typeface="Calibri"/>
                <a:ea typeface="Calibri"/>
                <a:cs typeface="Calibri"/>
                <a:sym typeface="Calibri"/>
              </a:rPr>
              <a:t>”.</a:t>
            </a:r>
            <a:endParaRPr dirty="0"/>
          </a:p>
          <a:p>
            <a:pPr marL="114300" lvl="0" indent="0" algn="just" rtl="0">
              <a:lnSpc>
                <a:spcPct val="100000"/>
              </a:lnSpc>
              <a:spcBef>
                <a:spcPts val="0"/>
              </a:spcBef>
              <a:spcAft>
                <a:spcPts val="0"/>
              </a:spcAft>
              <a:buSzPts val="1800"/>
              <a:buNone/>
            </a:pPr>
            <a:r>
              <a:rPr lang="en-US" sz="2000" dirty="0">
                <a:solidFill>
                  <a:schemeClr val="dk1"/>
                </a:solidFill>
                <a:latin typeface="Calibri"/>
                <a:ea typeface="Calibri"/>
                <a:cs typeface="Calibri"/>
                <a:sym typeface="Calibri"/>
              </a:rPr>
              <a:t>    (Mi Z., </a:t>
            </a:r>
            <a:r>
              <a:rPr lang="en-US" sz="2000" dirty="0" err="1">
                <a:solidFill>
                  <a:schemeClr val="dk1"/>
                </a:solidFill>
                <a:latin typeface="Calibri"/>
                <a:ea typeface="Calibri"/>
                <a:cs typeface="Calibri"/>
                <a:sym typeface="Calibri"/>
              </a:rPr>
              <a:t>Baozhou</a:t>
            </a:r>
            <a:r>
              <a:rPr lang="en-US" sz="2000" dirty="0">
                <a:solidFill>
                  <a:schemeClr val="dk1"/>
                </a:solidFill>
                <a:latin typeface="Calibri"/>
                <a:ea typeface="Calibri"/>
                <a:cs typeface="Calibri"/>
                <a:sym typeface="Calibri"/>
              </a:rPr>
              <a:t> L., </a:t>
            </a:r>
            <a:r>
              <a:rPr lang="en-US" sz="2000" dirty="0" err="1">
                <a:solidFill>
                  <a:schemeClr val="dk1"/>
                </a:solidFill>
                <a:latin typeface="Calibri"/>
                <a:ea typeface="Calibri"/>
                <a:cs typeface="Calibri"/>
                <a:sym typeface="Calibri"/>
              </a:rPr>
              <a:t>Weiguo</a:t>
            </a:r>
            <a:r>
              <a:rPr lang="en-US" sz="2000" dirty="0">
                <a:solidFill>
                  <a:schemeClr val="dk1"/>
                </a:solidFill>
                <a:latin typeface="Calibri"/>
                <a:ea typeface="Calibri"/>
                <a:cs typeface="Calibri"/>
                <a:sym typeface="Calibri"/>
              </a:rPr>
              <a:t> F., Alan W., 2016)</a:t>
            </a:r>
            <a:endParaRPr sz="2000" dirty="0">
              <a:solidFill>
                <a:schemeClr val="dk1"/>
              </a:solidFill>
              <a:latin typeface="Calibri"/>
              <a:ea typeface="Calibri"/>
              <a:cs typeface="Calibri"/>
              <a:sym typeface="Calibri"/>
            </a:endParaRPr>
          </a:p>
          <a:p>
            <a:pPr marL="114300" lvl="0" indent="0" algn="just" rtl="0">
              <a:lnSpc>
                <a:spcPct val="100000"/>
              </a:lnSpc>
              <a:spcBef>
                <a:spcPts val="0"/>
              </a:spcBef>
              <a:spcAft>
                <a:spcPts val="0"/>
              </a:spcAft>
              <a:buSzPts val="1800"/>
              <a:buNone/>
            </a:pPr>
            <a:endParaRPr sz="2000" dirty="0">
              <a:solidFill>
                <a:schemeClr val="dk1"/>
              </a:solidFill>
              <a:latin typeface="Calibri"/>
              <a:ea typeface="Calibri"/>
              <a:cs typeface="Calibri"/>
              <a:sym typeface="Calibri"/>
            </a:endParaRPr>
          </a:p>
        </p:txBody>
      </p:sp>
      <p:pic>
        <p:nvPicPr>
          <p:cNvPr id="476" name="Google Shape;476;p111"/>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3" name="Immagine 2" descr="Immagine che contiene testo&#10;&#10;Descrizione generata automaticamente">
            <a:extLst>
              <a:ext uri="{FF2B5EF4-FFF2-40B4-BE49-F238E27FC236}">
                <a16:creationId xmlns:a16="http://schemas.microsoft.com/office/drawing/2014/main" id="{032A7CD8-7FE3-4575-BD5A-BC76EDB93B5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67864" y="331189"/>
            <a:ext cx="4408272" cy="213039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12"/>
          <p:cNvSpPr txBox="1">
            <a:spLocks noGrp="1"/>
          </p:cNvSpPr>
          <p:nvPr>
            <p:ph type="body" idx="1"/>
          </p:nvPr>
        </p:nvSpPr>
        <p:spPr>
          <a:xfrm>
            <a:off x="311700" y="759479"/>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dirty="0">
                <a:solidFill>
                  <a:schemeClr val="dk1"/>
                </a:solidFill>
                <a:latin typeface="Calibri"/>
                <a:ea typeface="Calibri"/>
                <a:cs typeface="Calibri"/>
                <a:sym typeface="Calibri"/>
              </a:rPr>
              <a:t>6) Keep the connection with your audience: </a:t>
            </a:r>
            <a:endParaRPr dirty="0"/>
          </a:p>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updates your target </a:t>
            </a:r>
            <a:r>
              <a:rPr lang="en-US" sz="2000" dirty="0">
                <a:solidFill>
                  <a:schemeClr val="dk1"/>
                </a:solidFill>
                <a:latin typeface="Calibri"/>
                <a:ea typeface="Calibri"/>
                <a:cs typeface="Calibri"/>
                <a:sym typeface="Calibri"/>
              </a:rPr>
              <a:t>once or twice per week about your campaign’s progress (example: Celebrate when you have reached 50% of your funding goal) or any other compelling content your audience might be interested in. Campaigns that send out at least three updates raise about 115% more money than those that don’t (Indiegogo, 2014).</a:t>
            </a:r>
            <a:endParaRPr dirty="0"/>
          </a:p>
          <a:p>
            <a:pPr marL="457200" lvl="0" indent="-342900" algn="just" rtl="0">
              <a:lnSpc>
                <a:spcPct val="100000"/>
              </a:lnSpc>
              <a:spcBef>
                <a:spcPts val="0"/>
              </a:spcBef>
              <a:spcAft>
                <a:spcPts val="0"/>
              </a:spcAft>
              <a:buSzPts val="1800"/>
              <a:buChar char="●"/>
            </a:pPr>
            <a:r>
              <a:rPr lang="en-US" sz="2000" dirty="0">
                <a:solidFill>
                  <a:schemeClr val="dk1"/>
                </a:solidFill>
                <a:latin typeface="Calibri"/>
                <a:ea typeface="Calibri"/>
                <a:cs typeface="Calibri"/>
                <a:sym typeface="Calibri"/>
              </a:rPr>
              <a:t>Think of </a:t>
            </a:r>
            <a:r>
              <a:rPr lang="en-US" sz="2000" b="1" dirty="0">
                <a:solidFill>
                  <a:schemeClr val="dk1"/>
                </a:solidFill>
                <a:latin typeface="Calibri"/>
                <a:ea typeface="Calibri"/>
                <a:cs typeface="Calibri"/>
                <a:sym typeface="Calibri"/>
              </a:rPr>
              <a:t>rewards</a:t>
            </a:r>
            <a:r>
              <a:rPr lang="en-US" sz="2000" dirty="0">
                <a:solidFill>
                  <a:schemeClr val="dk1"/>
                </a:solidFill>
                <a:latin typeface="Calibri"/>
                <a:ea typeface="Calibri"/>
                <a:cs typeface="Calibri"/>
                <a:sym typeface="Calibri"/>
              </a:rPr>
              <a:t> that you can add throughout your campaign </a:t>
            </a:r>
            <a:r>
              <a:rPr lang="en-US" sz="2000" b="1" dirty="0">
                <a:solidFill>
                  <a:schemeClr val="dk1"/>
                </a:solidFill>
                <a:latin typeface="Calibri"/>
                <a:ea typeface="Calibri"/>
                <a:cs typeface="Calibri"/>
                <a:sym typeface="Calibri"/>
              </a:rPr>
              <a:t>to re-energize your community</a:t>
            </a:r>
            <a:r>
              <a:rPr lang="en-US" sz="2000" dirty="0">
                <a:solidFill>
                  <a:schemeClr val="dk1"/>
                </a:solidFill>
                <a:latin typeface="Calibri"/>
                <a:ea typeface="Calibri"/>
                <a:cs typeface="Calibri"/>
                <a:sym typeface="Calibri"/>
              </a:rPr>
              <a:t>. For instance, you could post a special thank-you video to make sure you understand know exactly how much money you’ll need for creation of your product, services or for the implementation of your activity.</a:t>
            </a:r>
            <a:endParaRPr sz="2000" dirty="0">
              <a:solidFill>
                <a:schemeClr val="dk1"/>
              </a:solidFill>
              <a:latin typeface="Calibri"/>
              <a:ea typeface="Calibri"/>
              <a:cs typeface="Calibri"/>
              <a:sym typeface="Calibri"/>
            </a:endParaRPr>
          </a:p>
        </p:txBody>
      </p:sp>
      <p:pic>
        <p:nvPicPr>
          <p:cNvPr id="482" name="Google Shape;482;p112"/>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Introductory video </a:t>
            </a:r>
            <a:endParaRPr/>
          </a:p>
        </p:txBody>
      </p:sp>
      <p:sp>
        <p:nvSpPr>
          <p:cNvPr id="95" name="Google Shape;95;p7"/>
          <p:cNvSpPr txBox="1">
            <a:spLocks noGrp="1"/>
          </p:cNvSpPr>
          <p:nvPr>
            <p:ph type="body" idx="1"/>
          </p:nvPr>
        </p:nvSpPr>
        <p:spPr>
          <a:xfrm>
            <a:off x="311700" y="1158730"/>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b="0" i="0" dirty="0">
              <a:latin typeface="Roboto"/>
              <a:ea typeface="Roboto"/>
              <a:cs typeface="Roboto"/>
              <a:sym typeface="Roboto"/>
            </a:endParaRPr>
          </a:p>
          <a:p>
            <a:pPr marL="114300" lvl="0" indent="0" algn="l" rtl="0">
              <a:lnSpc>
                <a:spcPct val="115000"/>
              </a:lnSpc>
              <a:spcBef>
                <a:spcPts val="0"/>
              </a:spcBef>
              <a:spcAft>
                <a:spcPts val="0"/>
              </a:spcAft>
              <a:buSzPts val="1800"/>
              <a:buNone/>
            </a:pPr>
            <a:endParaRPr sz="1400" dirty="0">
              <a:latin typeface="Roboto"/>
              <a:ea typeface="Roboto"/>
              <a:cs typeface="Roboto"/>
              <a:sym typeface="Roboto"/>
            </a:endParaRPr>
          </a:p>
        </p:txBody>
      </p:sp>
      <p:pic>
        <p:nvPicPr>
          <p:cNvPr id="96" name="Google Shape;96;p7"/>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13"/>
          <p:cNvSpPr txBox="1">
            <a:spLocks noGrp="1"/>
          </p:cNvSpPr>
          <p:nvPr>
            <p:ph type="body" idx="1"/>
          </p:nvPr>
        </p:nvSpPr>
        <p:spPr>
          <a:xfrm>
            <a:off x="219172" y="1914387"/>
            <a:ext cx="8520600" cy="175423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sz="2000" b="1" dirty="0">
                <a:solidFill>
                  <a:schemeClr val="dk1"/>
                </a:solidFill>
                <a:latin typeface="Calibri"/>
                <a:ea typeface="Calibri"/>
                <a:cs typeface="Calibri"/>
                <a:sym typeface="Calibri"/>
              </a:rPr>
              <a:t>Stay informative after your campaign ends</a:t>
            </a:r>
            <a:r>
              <a:rPr lang="en-US" sz="2000" dirty="0">
                <a:solidFill>
                  <a:schemeClr val="dk1"/>
                </a:solidFill>
                <a:latin typeface="Calibri"/>
                <a:ea typeface="Calibri"/>
                <a:cs typeface="Calibri"/>
                <a:sym typeface="Calibri"/>
              </a:rPr>
              <a:t>: especially for </a:t>
            </a:r>
            <a:r>
              <a:rPr lang="en-US" sz="2000" dirty="0" err="1">
                <a:solidFill>
                  <a:schemeClr val="dk1"/>
                </a:solidFill>
                <a:latin typeface="Calibri"/>
                <a:ea typeface="Calibri"/>
                <a:cs typeface="Calibri"/>
                <a:sym typeface="Calibri"/>
              </a:rPr>
              <a:t>crowdfunding</a:t>
            </a:r>
            <a:r>
              <a:rPr lang="en-US" sz="2000" dirty="0">
                <a:solidFill>
                  <a:schemeClr val="dk1"/>
                </a:solidFill>
                <a:latin typeface="Calibri"/>
                <a:ea typeface="Calibri"/>
                <a:cs typeface="Calibri"/>
                <a:sym typeface="Calibri"/>
              </a:rPr>
              <a:t> campaigns with a social cause it is vital to keep your backers and your wider community informed about the progress you are making with your project. </a:t>
            </a:r>
            <a:r>
              <a:rPr lang="en-US" sz="2000" b="1" dirty="0">
                <a:solidFill>
                  <a:schemeClr val="dk1"/>
                </a:solidFill>
                <a:latin typeface="Calibri"/>
                <a:ea typeface="Calibri"/>
                <a:cs typeface="Calibri"/>
                <a:sym typeface="Calibri"/>
              </a:rPr>
              <a:t>Be transparent about the usage of the funds raised and about the course of your project</a:t>
            </a: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pic>
        <p:nvPicPr>
          <p:cNvPr id="488" name="Google Shape;488;p11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graphicFrame>
        <p:nvGraphicFramePr>
          <p:cNvPr id="493" name="Google Shape;493;p59"/>
          <p:cNvGraphicFramePr/>
          <p:nvPr/>
        </p:nvGraphicFramePr>
        <p:xfrm>
          <a:off x="1286789" y="1426865"/>
          <a:ext cx="6449825" cy="3136800"/>
        </p:xfrm>
        <a:graphic>
          <a:graphicData uri="http://schemas.openxmlformats.org/drawingml/2006/table">
            <a:tbl>
              <a:tblPr firstRow="1" firstCol="1" bandRow="1">
                <a:noFill/>
                <a:tableStyleId>{FCCA8717-1395-4921-9DA7-61AF9C29E762}</a:tableStyleId>
              </a:tblPr>
              <a:tblGrid>
                <a:gridCol w="1271225">
                  <a:extLst>
                    <a:ext uri="{9D8B030D-6E8A-4147-A177-3AD203B41FA5}">
                      <a16:colId xmlns:a16="http://schemas.microsoft.com/office/drawing/2014/main" val="20000"/>
                    </a:ext>
                  </a:extLst>
                </a:gridCol>
                <a:gridCol w="1522325">
                  <a:extLst>
                    <a:ext uri="{9D8B030D-6E8A-4147-A177-3AD203B41FA5}">
                      <a16:colId xmlns:a16="http://schemas.microsoft.com/office/drawing/2014/main" val="20001"/>
                    </a:ext>
                  </a:extLst>
                </a:gridCol>
                <a:gridCol w="1861400">
                  <a:extLst>
                    <a:ext uri="{9D8B030D-6E8A-4147-A177-3AD203B41FA5}">
                      <a16:colId xmlns:a16="http://schemas.microsoft.com/office/drawing/2014/main" val="20002"/>
                    </a:ext>
                  </a:extLst>
                </a:gridCol>
                <a:gridCol w="1794875">
                  <a:extLst>
                    <a:ext uri="{9D8B030D-6E8A-4147-A177-3AD203B41FA5}">
                      <a16:colId xmlns:a16="http://schemas.microsoft.com/office/drawing/2014/main" val="20003"/>
                    </a:ext>
                  </a:extLst>
                </a:gridCol>
              </a:tblGrid>
              <a:tr h="499600">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Educational goal</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Type of activity</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Content</a:t>
                      </a:r>
                      <a:endParaRPr sz="1100" u="none" strike="noStrike" cap="none">
                        <a:latin typeface="Calibri"/>
                        <a:ea typeface="Calibri"/>
                        <a:cs typeface="Calibri"/>
                        <a:sym typeface="Calibri"/>
                      </a:endParaRPr>
                    </a:p>
                  </a:txBody>
                  <a:tcPr marL="68575" marR="68575" marT="0" marB="0" anchor="ctr">
                    <a:solidFill>
                      <a:schemeClr val="accent1"/>
                    </a:solidFill>
                  </a:tcP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Additional materials</a:t>
                      </a:r>
                      <a:endParaRPr sz="1100" u="none" strike="noStrike" cap="none">
                        <a:latin typeface="Calibri"/>
                        <a:ea typeface="Calibri"/>
                        <a:cs typeface="Calibri"/>
                        <a:sym typeface="Calibri"/>
                      </a:endParaRPr>
                    </a:p>
                  </a:txBody>
                  <a:tcPr marL="68575" marR="68575" marT="0" marB="0" anchor="ctr">
                    <a:solidFill>
                      <a:schemeClr val="accent1"/>
                    </a:solidFill>
                  </a:tcPr>
                </a:tc>
                <a:extLst>
                  <a:ext uri="{0D108BD9-81ED-4DB2-BD59-A6C34878D82A}">
                    <a16:rowId xmlns:a16="http://schemas.microsoft.com/office/drawing/2014/main" val="10000"/>
                  </a:ext>
                </a:extLst>
              </a:tr>
              <a:tr h="2637200">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Knowledge and skills related Crowdfunding best practices</a:t>
                      </a:r>
                      <a:endParaRPr sz="11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Individual exercise</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After revising the all the units, with a particular focus on this last one, design a crowdfunding campaign for the organization of a sport event. Remember to define who your target audience is, explain how you want to prepare the campaign, what kind of graphic elements you want to use, what would be the amount you would like to reach and so on. </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100"/>
                        <a:buFont typeface="Arial"/>
                        <a:buNone/>
                      </a:pPr>
                      <a:r>
                        <a:rPr lang="en-US" sz="1100" u="none" strike="noStrike" cap="none"/>
                        <a:t> -</a:t>
                      </a:r>
                      <a:endParaRPr sz="1400" u="none" strike="noStrike" cap="none"/>
                    </a:p>
                  </a:txBody>
                  <a:tcPr marL="68575" marR="68575" marT="0" marB="0" anchor="ctr"/>
                </a:tc>
                <a:extLst>
                  <a:ext uri="{0D108BD9-81ED-4DB2-BD59-A6C34878D82A}">
                    <a16:rowId xmlns:a16="http://schemas.microsoft.com/office/drawing/2014/main" val="10001"/>
                  </a:ext>
                </a:extLst>
              </a:tr>
            </a:tbl>
          </a:graphicData>
        </a:graphic>
      </p:graphicFrame>
      <p:pic>
        <p:nvPicPr>
          <p:cNvPr id="494" name="Google Shape;494;p59"/>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495" name="Google Shape;495;p59"/>
          <p:cNvSpPr txBox="1">
            <a:spLocks noGrp="1"/>
          </p:cNvSpPr>
          <p:nvPr>
            <p:ph type="title"/>
          </p:nvPr>
        </p:nvSpPr>
        <p:spPr>
          <a:xfrm>
            <a:off x="924449" y="385083"/>
            <a:ext cx="7174523"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Learning Activity 4: The best crowdfunding practices for my sport event</a:t>
            </a:r>
            <a:br>
              <a:rPr lang="en-US"/>
            </a:br>
            <a:br>
              <a:rPr lang="en-US"/>
            </a:b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0"/>
          <p:cNvSpPr txBox="1">
            <a:spLocks noGrp="1"/>
          </p:cNvSpPr>
          <p:nvPr>
            <p:ph type="title"/>
          </p:nvPr>
        </p:nvSpPr>
        <p:spPr>
          <a:xfrm>
            <a:off x="2405859" y="212783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b="1">
                <a:solidFill>
                  <a:srgbClr val="FF6600"/>
                </a:solidFill>
              </a:rPr>
              <a:t>EVALUATION</a:t>
            </a:r>
            <a:endParaRPr sz="4800" b="1">
              <a:solidFill>
                <a:srgbClr val="FF6600"/>
              </a:solidFill>
            </a:endParaRPr>
          </a:p>
        </p:txBody>
      </p:sp>
      <p:pic>
        <p:nvPicPr>
          <p:cNvPr id="501" name="Google Shape;501;p70"/>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1 </a:t>
            </a:r>
            <a:endParaRPr/>
          </a:p>
        </p:txBody>
      </p:sp>
      <p:sp>
        <p:nvSpPr>
          <p:cNvPr id="507" name="Google Shape;507;p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en-US" dirty="0"/>
              <a:t>Type : Free Text</a:t>
            </a:r>
            <a:endParaRPr dirty="0"/>
          </a:p>
          <a:p>
            <a:pPr marL="0" lvl="0" indent="0" algn="just" rtl="0">
              <a:lnSpc>
                <a:spcPct val="115000"/>
              </a:lnSpc>
              <a:spcBef>
                <a:spcPts val="1600"/>
              </a:spcBef>
              <a:spcAft>
                <a:spcPts val="1600"/>
              </a:spcAft>
              <a:buSzPts val="1800"/>
              <a:buNone/>
            </a:pPr>
            <a:r>
              <a:rPr lang="en-US" dirty="0"/>
              <a:t>Question : How can the use of social media and digital tools improve your crowdfunding campaign?</a:t>
            </a:r>
            <a:endParaRPr dirty="0"/>
          </a:p>
        </p:txBody>
      </p:sp>
      <p:pic>
        <p:nvPicPr>
          <p:cNvPr id="508" name="Google Shape;508;p71"/>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2"/>
          <p:cNvSpPr txBox="1">
            <a:spLocks noGrp="1"/>
          </p:cNvSpPr>
          <p:nvPr>
            <p:ph type="title"/>
          </p:nvPr>
        </p:nvSpPr>
        <p:spPr>
          <a:xfrm>
            <a:off x="311700" y="397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2 </a:t>
            </a:r>
            <a:endParaRPr/>
          </a:p>
        </p:txBody>
      </p:sp>
      <p:sp>
        <p:nvSpPr>
          <p:cNvPr id="514" name="Google Shape;514;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dirty="0"/>
              <a:t>Type : Multiple choice (Single answer)</a:t>
            </a:r>
            <a:endParaRPr dirty="0"/>
          </a:p>
          <a:p>
            <a:pPr marL="0" lvl="0" indent="0" algn="l" rtl="0">
              <a:lnSpc>
                <a:spcPct val="115000"/>
              </a:lnSpc>
              <a:spcBef>
                <a:spcPts val="1600"/>
              </a:spcBef>
              <a:spcAft>
                <a:spcPts val="0"/>
              </a:spcAft>
              <a:buSzPts val="1800"/>
              <a:buNone/>
            </a:pPr>
            <a:r>
              <a:rPr lang="en-US" dirty="0"/>
              <a:t>Question : Before to produce a crowdfunding campaign, you should:</a:t>
            </a:r>
            <a:endParaRPr dirty="0"/>
          </a:p>
          <a:p>
            <a:pPr marL="0" lvl="0" indent="0" algn="l" rtl="0">
              <a:lnSpc>
                <a:spcPct val="115000"/>
              </a:lnSpc>
              <a:spcBef>
                <a:spcPts val="1600"/>
              </a:spcBef>
              <a:spcAft>
                <a:spcPts val="0"/>
              </a:spcAft>
              <a:buSzPts val="1800"/>
              <a:buNone/>
            </a:pPr>
            <a:r>
              <a:rPr lang="en-US" dirty="0"/>
              <a:t>Answers: </a:t>
            </a:r>
            <a:endParaRPr dirty="0"/>
          </a:p>
          <a:p>
            <a:pPr marL="457200" lvl="0" indent="-342900" algn="l" rtl="0">
              <a:lnSpc>
                <a:spcPct val="115000"/>
              </a:lnSpc>
              <a:spcBef>
                <a:spcPts val="1600"/>
              </a:spcBef>
              <a:spcAft>
                <a:spcPts val="0"/>
              </a:spcAft>
              <a:buSzPts val="1800"/>
              <a:buAutoNum type="arabicPeriod"/>
            </a:pPr>
            <a:r>
              <a:rPr lang="en-US" dirty="0"/>
              <a:t>Engage your audience</a:t>
            </a:r>
            <a:endParaRPr dirty="0"/>
          </a:p>
          <a:p>
            <a:pPr marL="457200" lvl="0" indent="-342900" algn="l" rtl="0">
              <a:lnSpc>
                <a:spcPct val="115000"/>
              </a:lnSpc>
              <a:spcBef>
                <a:spcPts val="0"/>
              </a:spcBef>
              <a:spcAft>
                <a:spcPts val="0"/>
              </a:spcAft>
              <a:buSzPts val="1800"/>
              <a:buAutoNum type="arabicPeriod"/>
            </a:pPr>
            <a:r>
              <a:rPr lang="en-US" dirty="0"/>
              <a:t>Prepare a crowdfunding strategy </a:t>
            </a:r>
          </a:p>
          <a:p>
            <a:pPr marL="457200" lvl="0" indent="-342900" algn="l" rtl="0">
              <a:lnSpc>
                <a:spcPct val="115000"/>
              </a:lnSpc>
              <a:spcBef>
                <a:spcPts val="0"/>
              </a:spcBef>
              <a:spcAft>
                <a:spcPts val="0"/>
              </a:spcAft>
              <a:buSzPts val="1800"/>
              <a:buAutoNum type="arabicPeriod"/>
            </a:pPr>
            <a:r>
              <a:rPr lang="en-US" dirty="0"/>
              <a:t>Produce the product/service or plan the activity to be crowdfunded</a:t>
            </a:r>
            <a:endParaRPr dirty="0"/>
          </a:p>
        </p:txBody>
      </p:sp>
      <p:pic>
        <p:nvPicPr>
          <p:cNvPr id="515" name="Google Shape;515;p72"/>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3"/>
          <p:cNvSpPr txBox="1">
            <a:spLocks noGrp="1"/>
          </p:cNvSpPr>
          <p:nvPr>
            <p:ph type="title"/>
          </p:nvPr>
        </p:nvSpPr>
        <p:spPr>
          <a:xfrm>
            <a:off x="311700" y="20344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3 </a:t>
            </a:r>
            <a:endParaRPr/>
          </a:p>
        </p:txBody>
      </p:sp>
      <p:sp>
        <p:nvSpPr>
          <p:cNvPr id="521" name="Google Shape;521;p73"/>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dirty="0"/>
              <a:t>Type : Multiple choice (Multiple answers)</a:t>
            </a:r>
            <a:endParaRPr dirty="0"/>
          </a:p>
          <a:p>
            <a:pPr marL="0" lvl="0" indent="0" algn="just" rtl="0">
              <a:lnSpc>
                <a:spcPct val="100000"/>
              </a:lnSpc>
              <a:spcBef>
                <a:spcPts val="1400"/>
              </a:spcBef>
              <a:spcAft>
                <a:spcPts val="0"/>
              </a:spcAft>
              <a:buSzPts val="1100"/>
              <a:buNone/>
            </a:pPr>
            <a:r>
              <a:rPr lang="en-US" dirty="0"/>
              <a:t>Question : Kickstarter is a crowdfunding platform:</a:t>
            </a:r>
            <a:endParaRPr dirty="0"/>
          </a:p>
          <a:p>
            <a:pPr marL="0" lvl="0" indent="0" algn="just" rtl="0">
              <a:lnSpc>
                <a:spcPct val="100000"/>
              </a:lnSpc>
              <a:spcBef>
                <a:spcPts val="1400"/>
              </a:spcBef>
              <a:spcAft>
                <a:spcPts val="0"/>
              </a:spcAft>
              <a:buSzPts val="1100"/>
              <a:buNone/>
            </a:pPr>
            <a:r>
              <a:rPr lang="en-US" dirty="0"/>
              <a:t>Answers: </a:t>
            </a:r>
            <a:endParaRPr dirty="0"/>
          </a:p>
          <a:p>
            <a:pPr marL="342900" lvl="0" indent="-342900" algn="just" rtl="0">
              <a:lnSpc>
                <a:spcPct val="100000"/>
              </a:lnSpc>
              <a:spcBef>
                <a:spcPts val="1400"/>
              </a:spcBef>
              <a:spcAft>
                <a:spcPts val="0"/>
              </a:spcAft>
              <a:buSzPts val="1100"/>
              <a:buFont typeface="Arial"/>
              <a:buAutoNum type="arabicPeriod"/>
            </a:pPr>
            <a:r>
              <a:rPr lang="en-US" dirty="0"/>
              <a:t>Designed for specific categories </a:t>
            </a:r>
            <a:endParaRPr dirty="0"/>
          </a:p>
          <a:p>
            <a:pPr marL="342900" lvl="0" indent="-342900" algn="just" rtl="0">
              <a:lnSpc>
                <a:spcPct val="100000"/>
              </a:lnSpc>
              <a:spcBef>
                <a:spcPts val="1400"/>
              </a:spcBef>
              <a:spcAft>
                <a:spcPts val="0"/>
              </a:spcAft>
              <a:buSzPts val="1100"/>
              <a:buFont typeface="Arial"/>
              <a:buAutoNum type="arabicPeriod"/>
            </a:pPr>
            <a:r>
              <a:rPr lang="en-US" dirty="0"/>
              <a:t>Rewards-based crowdfunding model</a:t>
            </a:r>
            <a:endParaRPr dirty="0"/>
          </a:p>
          <a:p>
            <a:pPr marL="342900" lvl="0" indent="-342900" algn="just" rtl="0">
              <a:lnSpc>
                <a:spcPct val="100000"/>
              </a:lnSpc>
              <a:spcBef>
                <a:spcPts val="1400"/>
              </a:spcBef>
              <a:spcAft>
                <a:spcPts val="0"/>
              </a:spcAft>
              <a:buSzPts val="1100"/>
              <a:buFont typeface="Arial"/>
              <a:buAutoNum type="arabicPeriod"/>
            </a:pPr>
            <a:r>
              <a:rPr lang="en-US" dirty="0"/>
              <a:t>Where donors will be charged for their contribution in exchange for the final product. If the project falls short of its funding goal, the donations are returned to their rightful investors, and the entrepreneur is not charged a fee.</a:t>
            </a:r>
            <a:endParaRPr dirty="0"/>
          </a:p>
          <a:p>
            <a:pPr marL="342900" lvl="0" indent="-342900" algn="just" rtl="0">
              <a:lnSpc>
                <a:spcPct val="100000"/>
              </a:lnSpc>
              <a:spcBef>
                <a:spcPts val="1400"/>
              </a:spcBef>
              <a:spcAft>
                <a:spcPts val="0"/>
              </a:spcAft>
              <a:buSzPts val="1100"/>
              <a:buFont typeface="Arial"/>
              <a:buAutoNum type="arabicPeriod"/>
            </a:pPr>
            <a:r>
              <a:rPr lang="en-US" dirty="0"/>
              <a:t>All of them</a:t>
            </a:r>
            <a:endParaRPr dirty="0"/>
          </a:p>
          <a:p>
            <a:pPr marL="457200" lvl="0" indent="-228600" algn="l" rtl="0">
              <a:lnSpc>
                <a:spcPct val="100000"/>
              </a:lnSpc>
              <a:spcBef>
                <a:spcPts val="1600"/>
              </a:spcBef>
              <a:spcAft>
                <a:spcPts val="0"/>
              </a:spcAft>
              <a:buSzPts val="1800"/>
              <a:buNone/>
            </a:pPr>
            <a:endParaRPr dirty="0"/>
          </a:p>
        </p:txBody>
      </p:sp>
      <p:pic>
        <p:nvPicPr>
          <p:cNvPr id="522" name="Google Shape;522;p7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4 </a:t>
            </a:r>
            <a:endParaRPr/>
          </a:p>
        </p:txBody>
      </p:sp>
      <p:sp>
        <p:nvSpPr>
          <p:cNvPr id="528" name="Google Shape;528;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dirty="0"/>
              <a:t>Type : Free choice</a:t>
            </a:r>
            <a:endParaRPr dirty="0"/>
          </a:p>
          <a:p>
            <a:pPr marL="0" lvl="0" indent="0" algn="l" rtl="0">
              <a:lnSpc>
                <a:spcPct val="115000"/>
              </a:lnSpc>
              <a:spcBef>
                <a:spcPts val="1600"/>
              </a:spcBef>
              <a:spcAft>
                <a:spcPts val="0"/>
              </a:spcAft>
              <a:buSzPts val="1800"/>
              <a:buNone/>
            </a:pPr>
            <a:r>
              <a:rPr lang="en-US" dirty="0"/>
              <a:t>Question : What do we mean for “Reward options”?</a:t>
            </a:r>
            <a:endParaRPr dirty="0"/>
          </a:p>
          <a:p>
            <a:pPr marL="0" lvl="0" indent="0" algn="l" rtl="0">
              <a:lnSpc>
                <a:spcPct val="115000"/>
              </a:lnSpc>
              <a:spcBef>
                <a:spcPts val="1600"/>
              </a:spcBef>
              <a:spcAft>
                <a:spcPts val="0"/>
              </a:spcAft>
              <a:buSzPts val="1800"/>
              <a:buNone/>
            </a:pPr>
            <a:r>
              <a:rPr lang="en-US" dirty="0"/>
              <a:t>Possible answers: </a:t>
            </a:r>
            <a:endParaRPr dirty="0"/>
          </a:p>
          <a:p>
            <a:pPr marL="457200" lvl="0" indent="-342900" algn="l" rtl="0">
              <a:lnSpc>
                <a:spcPct val="115000"/>
              </a:lnSpc>
              <a:spcBef>
                <a:spcPts val="1600"/>
              </a:spcBef>
              <a:spcAft>
                <a:spcPts val="0"/>
              </a:spcAft>
              <a:buSzPts val="1800"/>
              <a:buAutoNum type="arabicPeriod"/>
            </a:pPr>
            <a:r>
              <a:rPr lang="en-US" dirty="0"/>
              <a:t>Something given by </a:t>
            </a:r>
            <a:r>
              <a:rPr lang="en-US" dirty="0" err="1"/>
              <a:t>crowdfunder</a:t>
            </a:r>
            <a:r>
              <a:rPr lang="en-US" dirty="0"/>
              <a:t> in exchange for a donation;</a:t>
            </a:r>
            <a:endParaRPr dirty="0"/>
          </a:p>
          <a:p>
            <a:pPr marL="457200" lvl="0" indent="-342900" algn="l" rtl="0">
              <a:lnSpc>
                <a:spcPct val="115000"/>
              </a:lnSpc>
              <a:spcBef>
                <a:spcPts val="1600"/>
              </a:spcBef>
              <a:spcAft>
                <a:spcPts val="0"/>
              </a:spcAft>
              <a:buSzPts val="1800"/>
              <a:buAutoNum type="arabicPeriod"/>
            </a:pPr>
            <a:r>
              <a:rPr lang="en-US" dirty="0"/>
              <a:t>A donation;</a:t>
            </a:r>
            <a:endParaRPr dirty="0"/>
          </a:p>
          <a:p>
            <a:pPr marL="457200" lvl="0" indent="-342900" algn="l" rtl="0">
              <a:lnSpc>
                <a:spcPct val="115000"/>
              </a:lnSpc>
              <a:spcBef>
                <a:spcPts val="1600"/>
              </a:spcBef>
              <a:spcAft>
                <a:spcPts val="0"/>
              </a:spcAft>
              <a:buSzPts val="1800"/>
              <a:buAutoNum type="arabicPeriod"/>
            </a:pPr>
            <a:r>
              <a:rPr lang="en-US" dirty="0"/>
              <a:t>Neither of these option.</a:t>
            </a:r>
            <a:endParaRPr dirty="0"/>
          </a:p>
        </p:txBody>
      </p:sp>
      <p:pic>
        <p:nvPicPr>
          <p:cNvPr id="529" name="Google Shape;529;p7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5"/>
          <p:cNvSpPr txBox="1">
            <a:spLocks noGrp="1"/>
          </p:cNvSpPr>
          <p:nvPr>
            <p:ph type="title"/>
          </p:nvPr>
        </p:nvSpPr>
        <p:spPr>
          <a:xfrm>
            <a:off x="311700" y="3974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rgbClr val="0C0C0C"/>
                </a:solidFill>
              </a:rPr>
              <a:t>Question 5 </a:t>
            </a:r>
            <a:endParaRPr>
              <a:solidFill>
                <a:srgbClr val="0C0C0C"/>
              </a:solidFill>
            </a:endParaRPr>
          </a:p>
        </p:txBody>
      </p:sp>
      <p:sp>
        <p:nvSpPr>
          <p:cNvPr id="535" name="Google Shape;535;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en-US" dirty="0"/>
              <a:t>Type : Sorting choice</a:t>
            </a:r>
            <a:endParaRPr dirty="0"/>
          </a:p>
          <a:p>
            <a:pPr marL="0" lvl="0" indent="0" algn="just" rtl="0">
              <a:lnSpc>
                <a:spcPct val="115000"/>
              </a:lnSpc>
              <a:spcBef>
                <a:spcPts val="1600"/>
              </a:spcBef>
              <a:spcAft>
                <a:spcPts val="0"/>
              </a:spcAft>
              <a:buSzPts val="1800"/>
              <a:buNone/>
            </a:pPr>
            <a:r>
              <a:rPr lang="en-US" dirty="0"/>
              <a:t>Question : Considering the </a:t>
            </a:r>
            <a:r>
              <a:rPr lang="en-US" dirty="0" err="1"/>
              <a:t>Massolution</a:t>
            </a:r>
            <a:r>
              <a:rPr lang="en-US" dirty="0"/>
              <a:t> 2015 Report, select the first 2 most important </a:t>
            </a:r>
            <a:r>
              <a:rPr lang="en-US" dirty="0" err="1"/>
              <a:t>crowdfunding</a:t>
            </a:r>
            <a:r>
              <a:rPr lang="en-US" dirty="0"/>
              <a:t> platforms:</a:t>
            </a:r>
            <a:endParaRPr dirty="0"/>
          </a:p>
          <a:p>
            <a:pPr marL="0" lvl="0" indent="0" algn="just" rtl="0">
              <a:lnSpc>
                <a:spcPct val="115000"/>
              </a:lnSpc>
              <a:spcBef>
                <a:spcPts val="1600"/>
              </a:spcBef>
              <a:spcAft>
                <a:spcPts val="0"/>
              </a:spcAft>
              <a:buSzPts val="1800"/>
              <a:buNone/>
            </a:pPr>
            <a:r>
              <a:rPr lang="en-US" dirty="0"/>
              <a:t>Answer with the </a:t>
            </a:r>
            <a:r>
              <a:rPr lang="en-US" b="1" dirty="0"/>
              <a:t>right </a:t>
            </a:r>
            <a:r>
              <a:rPr lang="en-US" dirty="0"/>
              <a:t>order: </a:t>
            </a:r>
            <a:endParaRPr dirty="0"/>
          </a:p>
          <a:p>
            <a:pPr marL="457200" lvl="0" indent="-342900" algn="just" rtl="0">
              <a:lnSpc>
                <a:spcPct val="100000"/>
              </a:lnSpc>
              <a:spcBef>
                <a:spcPts val="1600"/>
              </a:spcBef>
              <a:spcAft>
                <a:spcPts val="0"/>
              </a:spcAft>
              <a:buSzPts val="1800"/>
              <a:buAutoNum type="arabicPeriod"/>
            </a:pPr>
            <a:r>
              <a:rPr lang="en-US" dirty="0" err="1"/>
              <a:t>Patreon</a:t>
            </a:r>
            <a:r>
              <a:rPr lang="en-US" dirty="0"/>
              <a:t>		4. </a:t>
            </a:r>
            <a:r>
              <a:rPr lang="en-US" dirty="0" err="1"/>
              <a:t>Mightycause</a:t>
            </a:r>
            <a:endParaRPr dirty="0"/>
          </a:p>
          <a:p>
            <a:pPr marL="457200" lvl="0" indent="-342900" algn="just" rtl="0">
              <a:lnSpc>
                <a:spcPct val="100000"/>
              </a:lnSpc>
              <a:spcBef>
                <a:spcPts val="1600"/>
              </a:spcBef>
              <a:spcAft>
                <a:spcPts val="0"/>
              </a:spcAft>
              <a:buSzPts val="1800"/>
              <a:buAutoNum type="arabicPeriod"/>
            </a:pPr>
            <a:r>
              <a:rPr lang="en-US" dirty="0" err="1"/>
              <a:t>GoFundMe</a:t>
            </a:r>
            <a:r>
              <a:rPr lang="en-US" dirty="0"/>
              <a:t>		5. </a:t>
            </a:r>
            <a:r>
              <a:rPr lang="en-US" dirty="0" err="1"/>
              <a:t>WeFunder</a:t>
            </a:r>
            <a:endParaRPr dirty="0"/>
          </a:p>
          <a:p>
            <a:pPr marL="457200" lvl="0" indent="-342900" algn="just" rtl="0">
              <a:lnSpc>
                <a:spcPct val="100000"/>
              </a:lnSpc>
              <a:spcBef>
                <a:spcPts val="1600"/>
              </a:spcBef>
              <a:spcAft>
                <a:spcPts val="0"/>
              </a:spcAft>
              <a:buSzPts val="1800"/>
              <a:buAutoNum type="arabicPeriod"/>
            </a:pPr>
            <a:r>
              <a:rPr lang="en-US" dirty="0" err="1"/>
              <a:t>IndieGoGo</a:t>
            </a:r>
            <a:r>
              <a:rPr lang="en-US" dirty="0"/>
              <a:t>		6. </a:t>
            </a:r>
            <a:r>
              <a:rPr lang="en-US" dirty="0" err="1"/>
              <a:t>Kickstarter</a:t>
            </a:r>
            <a:endParaRPr dirty="0"/>
          </a:p>
        </p:txBody>
      </p:sp>
      <p:pic>
        <p:nvPicPr>
          <p:cNvPr id="536" name="Google Shape;536;p75"/>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6 </a:t>
            </a:r>
            <a:endParaRPr/>
          </a:p>
        </p:txBody>
      </p:sp>
      <p:sp>
        <p:nvSpPr>
          <p:cNvPr id="542" name="Google Shape;542;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Matrix Sorting </a:t>
            </a:r>
            <a:endParaRPr/>
          </a:p>
          <a:p>
            <a:pPr marL="0" lvl="0" indent="0" algn="l" rtl="0">
              <a:lnSpc>
                <a:spcPct val="115000"/>
              </a:lnSpc>
              <a:spcBef>
                <a:spcPts val="1600"/>
              </a:spcBef>
              <a:spcAft>
                <a:spcPts val="0"/>
              </a:spcAft>
              <a:buSzPts val="1800"/>
              <a:buNone/>
            </a:pPr>
            <a:r>
              <a:rPr lang="en-US"/>
              <a:t>Question : Match the platform with its typology</a:t>
            </a:r>
            <a:endParaRPr/>
          </a:p>
          <a:p>
            <a:pPr marL="0" lvl="0" indent="0" algn="l" rtl="0">
              <a:lnSpc>
                <a:spcPct val="115000"/>
              </a:lnSpc>
              <a:spcBef>
                <a:spcPts val="1600"/>
              </a:spcBef>
              <a:spcAft>
                <a:spcPts val="1600"/>
              </a:spcAft>
              <a:buSzPts val="1800"/>
              <a:buNone/>
            </a:pPr>
            <a:r>
              <a:rPr lang="en-US"/>
              <a:t>Right Answers: </a:t>
            </a:r>
            <a:endParaRPr/>
          </a:p>
        </p:txBody>
      </p:sp>
      <p:graphicFrame>
        <p:nvGraphicFramePr>
          <p:cNvPr id="543" name="Google Shape;543;p76"/>
          <p:cNvGraphicFramePr/>
          <p:nvPr/>
        </p:nvGraphicFramePr>
        <p:xfrm>
          <a:off x="832225" y="2765550"/>
          <a:ext cx="7239000" cy="1414563"/>
        </p:xfrm>
        <a:graphic>
          <a:graphicData uri="http://schemas.openxmlformats.org/drawingml/2006/table">
            <a:tbl>
              <a:tblPr>
                <a:noFill/>
                <a:tableStyleId>{FCCA8717-1395-4921-9DA7-61AF9C29E762}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2"/>
                          </a:solidFill>
                        </a:rPr>
                        <a:t>IndieGoGo</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solidFill>
                            <a:schemeClr val="dk2"/>
                          </a:solidFill>
                        </a:rPr>
                        <a:t>Reward-based platform</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chemeClr val="dk2"/>
                          </a:solidFill>
                          <a:latin typeface="Arial"/>
                          <a:ea typeface="Arial"/>
                          <a:cs typeface="Arial"/>
                          <a:sym typeface="Arial"/>
                        </a:rPr>
                        <a:t>WeFunder</a:t>
                      </a:r>
                      <a:endParaRPr sz="1800" b="0" i="0" u="none" strike="noStrike" cap="none">
                        <a:solidFill>
                          <a:schemeClr val="dk2"/>
                        </a:solidFill>
                        <a:latin typeface="Arial"/>
                        <a:ea typeface="Arial"/>
                        <a:cs typeface="Arial"/>
                        <a:sym typeface="Arial"/>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2"/>
                          </a:solidFill>
                        </a:rPr>
                        <a:t>Equity-based platform</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2"/>
                          </a:solidFill>
                        </a:rPr>
                        <a:t>Patreon</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800" u="none" strike="noStrike" cap="none">
                          <a:solidFill>
                            <a:schemeClr val="dk2"/>
                          </a:solidFill>
                        </a:rPr>
                        <a:t>Donation-based platform</a:t>
                      </a:r>
                      <a:endParaRPr sz="1400" u="none" strike="noStrike" cap="none"/>
                    </a:p>
                  </a:txBody>
                  <a:tcPr marL="91425" marR="91425" marT="91425" marB="91425"/>
                </a:tc>
                <a:extLst>
                  <a:ext uri="{0D108BD9-81ED-4DB2-BD59-A6C34878D82A}">
                    <a16:rowId xmlns:a16="http://schemas.microsoft.com/office/drawing/2014/main" val="10002"/>
                  </a:ext>
                </a:extLst>
              </a:tr>
            </a:tbl>
          </a:graphicData>
        </a:graphic>
      </p:graphicFrame>
      <p:pic>
        <p:nvPicPr>
          <p:cNvPr id="544" name="Google Shape;544;p76"/>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7 </a:t>
            </a:r>
            <a:endParaRPr/>
          </a:p>
        </p:txBody>
      </p:sp>
      <p:sp>
        <p:nvSpPr>
          <p:cNvPr id="550" name="Google Shape;550;p77"/>
          <p:cNvSpPr txBox="1">
            <a:spLocks noGrp="1"/>
          </p:cNvSpPr>
          <p:nvPr>
            <p:ph type="body" idx="1"/>
          </p:nvPr>
        </p:nvSpPr>
        <p:spPr>
          <a:xfrm>
            <a:off x="311700" y="1105563"/>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dirty="0"/>
              <a:t>Type : Fill in the blank (Select from the list)</a:t>
            </a:r>
            <a:endParaRPr dirty="0"/>
          </a:p>
          <a:p>
            <a:pPr marL="0" lvl="0" indent="0" algn="l" rtl="0">
              <a:lnSpc>
                <a:spcPct val="115000"/>
              </a:lnSpc>
              <a:spcBef>
                <a:spcPts val="1600"/>
              </a:spcBef>
              <a:spcAft>
                <a:spcPts val="0"/>
              </a:spcAft>
              <a:buSzPts val="1800"/>
              <a:buNone/>
            </a:pPr>
            <a:r>
              <a:rPr lang="en-US" dirty="0"/>
              <a:t>Question : Fill in the blanks</a:t>
            </a:r>
            <a:endParaRPr dirty="0"/>
          </a:p>
          <a:p>
            <a:pPr marL="0" lvl="0" indent="0" algn="l" rtl="0">
              <a:lnSpc>
                <a:spcPct val="115000"/>
              </a:lnSpc>
              <a:spcBef>
                <a:spcPts val="1600"/>
              </a:spcBef>
              <a:spcAft>
                <a:spcPts val="0"/>
              </a:spcAft>
              <a:buSzPts val="1800"/>
              <a:buNone/>
            </a:pPr>
            <a:r>
              <a:rPr lang="en-US" dirty="0"/>
              <a:t>Right Answers: </a:t>
            </a:r>
            <a:endParaRPr dirty="0"/>
          </a:p>
          <a:p>
            <a:pPr marL="0" lvl="0" indent="0" algn="l" rtl="0">
              <a:lnSpc>
                <a:spcPct val="115000"/>
              </a:lnSpc>
              <a:spcBef>
                <a:spcPts val="1600"/>
              </a:spcBef>
              <a:spcAft>
                <a:spcPts val="0"/>
              </a:spcAft>
              <a:buSzPts val="1800"/>
              <a:buNone/>
            </a:pPr>
            <a:r>
              <a:rPr lang="en-US" dirty="0"/>
              <a:t>A campaign should:</a:t>
            </a:r>
            <a:endParaRPr dirty="0"/>
          </a:p>
          <a:p>
            <a:pPr marL="285750" lvl="0" indent="-285750" algn="l" rtl="0">
              <a:lnSpc>
                <a:spcPct val="115000"/>
              </a:lnSpc>
              <a:spcBef>
                <a:spcPts val="1600"/>
              </a:spcBef>
              <a:spcAft>
                <a:spcPts val="0"/>
              </a:spcAft>
              <a:buSzPts val="1800"/>
              <a:buFont typeface="Arial"/>
              <a:buChar char="-"/>
            </a:pPr>
            <a:r>
              <a:rPr lang="en-US" dirty="0"/>
              <a:t>last no more than [10/30/40 days]</a:t>
            </a:r>
            <a:endParaRPr dirty="0"/>
          </a:p>
          <a:p>
            <a:pPr marL="285750" lvl="0" indent="-285750" algn="l" rtl="0">
              <a:lnSpc>
                <a:spcPct val="115000"/>
              </a:lnSpc>
              <a:spcBef>
                <a:spcPts val="1600"/>
              </a:spcBef>
              <a:spcAft>
                <a:spcPts val="0"/>
              </a:spcAft>
              <a:buSzPts val="1800"/>
              <a:buFont typeface="Arial"/>
              <a:buChar char="-"/>
            </a:pPr>
            <a:r>
              <a:rPr lang="en-US" dirty="0"/>
              <a:t>Involve [policy makers/influencers/religious institutions]</a:t>
            </a:r>
            <a:endParaRPr dirty="0"/>
          </a:p>
          <a:p>
            <a:pPr marL="285750" lvl="0" indent="-285750" algn="l" rtl="0">
              <a:lnSpc>
                <a:spcPct val="115000"/>
              </a:lnSpc>
              <a:spcBef>
                <a:spcPts val="1600"/>
              </a:spcBef>
              <a:spcAft>
                <a:spcPts val="0"/>
              </a:spcAft>
              <a:buSzPts val="1800"/>
              <a:buFont typeface="Arial"/>
              <a:buChar char="-"/>
            </a:pPr>
            <a:r>
              <a:rPr lang="en-US" dirty="0"/>
              <a:t>spread mainly through [social media/press/tv channels]</a:t>
            </a:r>
            <a:endParaRPr dirty="0"/>
          </a:p>
        </p:txBody>
      </p:sp>
      <p:pic>
        <p:nvPicPr>
          <p:cNvPr id="551" name="Google Shape;551;p77"/>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2634536" y="2440003"/>
            <a:ext cx="3874927"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2"/>
                </a:solidFill>
              </a:rPr>
              <a:t>Unit 1: </a:t>
            </a:r>
            <a:r>
              <a:rPr lang="en-US" sz="1800">
                <a:solidFill>
                  <a:srgbClr val="48505A"/>
                </a:solidFill>
              </a:rPr>
              <a:t>RULES AND STRATEGIES</a:t>
            </a:r>
            <a:endParaRPr sz="1800">
              <a:solidFill>
                <a:srgbClr val="48505A"/>
              </a:solidFill>
            </a:endParaRPr>
          </a:p>
          <a:p>
            <a:pPr marL="0" lvl="0" indent="0" algn="l" rtl="0">
              <a:lnSpc>
                <a:spcPct val="100000"/>
              </a:lnSpc>
              <a:spcBef>
                <a:spcPts val="1600"/>
              </a:spcBef>
              <a:spcAft>
                <a:spcPts val="0"/>
              </a:spcAft>
              <a:buSzPts val="2800"/>
              <a:buNone/>
            </a:pPr>
            <a:endParaRPr/>
          </a:p>
        </p:txBody>
      </p:sp>
      <p:pic>
        <p:nvPicPr>
          <p:cNvPr id="103" name="Google Shape;103;p8"/>
          <p:cNvPicPr preferRelativeResize="0"/>
          <p:nvPr/>
        </p:nvPicPr>
        <p:blipFill rotWithShape="1">
          <a:blip r:embed="rId3">
            <a:alphaModFix/>
          </a:blip>
          <a:srcRect/>
          <a:stretch/>
        </p:blipFill>
        <p:spPr>
          <a:xfrm>
            <a:off x="8186217" y="0"/>
            <a:ext cx="957783" cy="957783"/>
          </a:xfrm>
          <a:prstGeom prst="rect">
            <a:avLst/>
          </a:prstGeom>
          <a:noFill/>
          <a:ln>
            <a:noFill/>
          </a:ln>
        </p:spPr>
      </p:pic>
      <p:pic>
        <p:nvPicPr>
          <p:cNvPr id="104" name="Google Shape;104;p8" descr="Testa con ingranaggi con riempimento a tinta unita"/>
          <p:cNvPicPr preferRelativeResize="0"/>
          <p:nvPr/>
        </p:nvPicPr>
        <p:blipFill rotWithShape="1">
          <a:blip r:embed="rId4">
            <a:alphaModFix/>
          </a:blip>
          <a:srcRect/>
          <a:stretch/>
        </p:blipFill>
        <p:spPr>
          <a:xfrm>
            <a:off x="4226092" y="1659231"/>
            <a:ext cx="691816" cy="69181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Question 8 </a:t>
            </a:r>
            <a:endParaRPr/>
          </a:p>
        </p:txBody>
      </p:sp>
      <p:sp>
        <p:nvSpPr>
          <p:cNvPr id="557" name="Google Shape;557;p7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t>Type : Assessment (Select from the list)</a:t>
            </a:r>
            <a:endParaRPr/>
          </a:p>
          <a:p>
            <a:pPr marL="0" lvl="0" indent="0" algn="l" rtl="0">
              <a:lnSpc>
                <a:spcPct val="115000"/>
              </a:lnSpc>
              <a:spcBef>
                <a:spcPts val="1600"/>
              </a:spcBef>
              <a:spcAft>
                <a:spcPts val="0"/>
              </a:spcAft>
              <a:buSzPts val="1800"/>
              <a:buNone/>
            </a:pPr>
            <a:r>
              <a:rPr lang="en-US"/>
              <a:t>Question : From 1 to 5, in your opinion, how much important could be a crowdfunding campaign for the growth of your team?</a:t>
            </a:r>
            <a:endParaRPr/>
          </a:p>
          <a:p>
            <a:pPr marL="0" lvl="0" indent="0" algn="l" rtl="0">
              <a:lnSpc>
                <a:spcPct val="115000"/>
              </a:lnSpc>
              <a:spcBef>
                <a:spcPts val="1600"/>
              </a:spcBef>
              <a:spcAft>
                <a:spcPts val="0"/>
              </a:spcAft>
              <a:buSzPts val="1800"/>
              <a:buNone/>
            </a:pPr>
            <a:r>
              <a:rPr lang="en-US"/>
              <a:t>Right Answers: </a:t>
            </a:r>
            <a:endParaRPr/>
          </a:p>
          <a:p>
            <a:pPr marL="0" lvl="0" indent="0" algn="l" rtl="0">
              <a:lnSpc>
                <a:spcPct val="115000"/>
              </a:lnSpc>
              <a:spcBef>
                <a:spcPts val="1600"/>
              </a:spcBef>
              <a:spcAft>
                <a:spcPts val="1600"/>
              </a:spcAft>
              <a:buSzPts val="1800"/>
              <a:buNone/>
            </a:pPr>
            <a:r>
              <a:rPr lang="en-US"/>
              <a:t>[1][2][3][4][5]</a:t>
            </a:r>
            <a:endParaRPr/>
          </a:p>
        </p:txBody>
      </p:sp>
      <p:pic>
        <p:nvPicPr>
          <p:cNvPr id="558" name="Google Shape;558;p78"/>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9"/>
          <p:cNvSpPr txBox="1">
            <a:spLocks noGrp="1"/>
          </p:cNvSpPr>
          <p:nvPr>
            <p:ph type="title"/>
          </p:nvPr>
        </p:nvSpPr>
        <p:spPr>
          <a:xfrm>
            <a:off x="517762" y="79664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Summary</a:t>
            </a:r>
            <a:endParaRPr/>
          </a:p>
        </p:txBody>
      </p:sp>
      <p:sp>
        <p:nvSpPr>
          <p:cNvPr id="564" name="Google Shape;564;p79"/>
          <p:cNvSpPr txBox="1">
            <a:spLocks noGrp="1"/>
          </p:cNvSpPr>
          <p:nvPr>
            <p:ph type="body" idx="1"/>
          </p:nvPr>
        </p:nvSpPr>
        <p:spPr>
          <a:xfrm>
            <a:off x="311700" y="1727100"/>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sz="2000" dirty="0">
                <a:solidFill>
                  <a:srgbClr val="0C0C0C"/>
                </a:solidFill>
                <a:latin typeface="Calibri"/>
                <a:ea typeface="Calibri"/>
                <a:cs typeface="Calibri"/>
                <a:sym typeface="Calibri"/>
              </a:rPr>
              <a:t>As we have shown in this module, crowdfunding provides an </a:t>
            </a:r>
            <a:r>
              <a:rPr lang="en-US" sz="2000" b="1" dirty="0">
                <a:solidFill>
                  <a:srgbClr val="0C0C0C"/>
                </a:solidFill>
                <a:latin typeface="Calibri"/>
                <a:ea typeface="Calibri"/>
                <a:cs typeface="Calibri"/>
                <a:sym typeface="Calibri"/>
              </a:rPr>
              <a:t>attractive</a:t>
            </a:r>
            <a:r>
              <a:rPr lang="en-US" sz="2000" dirty="0">
                <a:solidFill>
                  <a:srgbClr val="0C0C0C"/>
                </a:solidFill>
                <a:latin typeface="Calibri"/>
                <a:ea typeface="Calibri"/>
                <a:cs typeface="Calibri"/>
                <a:sym typeface="Calibri"/>
              </a:rPr>
              <a:t> and above all, very </a:t>
            </a:r>
            <a:r>
              <a:rPr lang="en-US" sz="2000" b="1" dirty="0">
                <a:solidFill>
                  <a:srgbClr val="0C0C0C"/>
                </a:solidFill>
                <a:latin typeface="Calibri"/>
                <a:ea typeface="Calibri"/>
                <a:cs typeface="Calibri"/>
                <a:sym typeface="Calibri"/>
              </a:rPr>
              <a:t>accessible funding source </a:t>
            </a:r>
            <a:r>
              <a:rPr lang="en-US" sz="2000" dirty="0">
                <a:solidFill>
                  <a:srgbClr val="0C0C0C"/>
                </a:solidFill>
                <a:latin typeface="Calibri"/>
                <a:ea typeface="Calibri"/>
                <a:cs typeface="Calibri"/>
                <a:sym typeface="Calibri"/>
              </a:rPr>
              <a:t>for organizations, especially the smallest ones.</a:t>
            </a:r>
            <a:endParaRPr dirty="0"/>
          </a:p>
          <a:p>
            <a:pPr marL="457200" lvl="0" indent="-342900" algn="just" rtl="0">
              <a:lnSpc>
                <a:spcPct val="100000"/>
              </a:lnSpc>
              <a:spcBef>
                <a:spcPts val="0"/>
              </a:spcBef>
              <a:spcAft>
                <a:spcPts val="0"/>
              </a:spcAft>
              <a:buSzPts val="1800"/>
              <a:buChar char="●"/>
            </a:pPr>
            <a:r>
              <a:rPr lang="en-US" sz="2000" dirty="0">
                <a:solidFill>
                  <a:srgbClr val="0C0C0C"/>
                </a:solidFill>
                <a:latin typeface="Calibri"/>
                <a:ea typeface="Calibri"/>
                <a:cs typeface="Calibri"/>
                <a:sym typeface="Calibri"/>
              </a:rPr>
              <a:t>For founders and entrepreneurs considering starting a crowdfunding campaign, there is no guarantee that you will reach your funding goal. However, the success stories analyzed and the best practice examples assessed give some ideas to implement a good quality campaign. Therefore…</a:t>
            </a:r>
            <a:endParaRPr sz="2000" dirty="0">
              <a:solidFill>
                <a:srgbClr val="0C0C0C"/>
              </a:solidFill>
              <a:latin typeface="Calibri"/>
              <a:ea typeface="Calibri"/>
              <a:cs typeface="Calibri"/>
              <a:sym typeface="Calibri"/>
            </a:endParaRPr>
          </a:p>
        </p:txBody>
      </p:sp>
      <p:pic>
        <p:nvPicPr>
          <p:cNvPr id="565" name="Google Shape;565;p7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0"/>
          <p:cNvSpPr txBox="1">
            <a:spLocks noGrp="1"/>
          </p:cNvSpPr>
          <p:nvPr>
            <p:ph type="body" idx="1"/>
          </p:nvPr>
        </p:nvSpPr>
        <p:spPr>
          <a:xfrm>
            <a:off x="301652" y="549573"/>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i="1">
                <a:solidFill>
                  <a:srgbClr val="0C0C0C"/>
                </a:solidFill>
                <a:latin typeface="Calibri"/>
                <a:ea typeface="Calibri"/>
                <a:cs typeface="Calibri"/>
                <a:sym typeface="Calibri"/>
              </a:rPr>
              <a:t>Remember</a:t>
            </a:r>
            <a:r>
              <a:rPr lang="en-US" sz="2000">
                <a:solidFill>
                  <a:srgbClr val="0C0C0C"/>
                </a:solidFill>
                <a:latin typeface="Calibri"/>
                <a:ea typeface="Calibri"/>
                <a:cs typeface="Calibri"/>
                <a:sym typeface="Calibri"/>
              </a:rPr>
              <a:t>:</a:t>
            </a:r>
            <a:endParaRPr/>
          </a:p>
          <a:p>
            <a:pPr marL="457200" lvl="0" indent="-342900" algn="just" rtl="0">
              <a:lnSpc>
                <a:spcPct val="100000"/>
              </a:lnSpc>
              <a:spcBef>
                <a:spcPts val="0"/>
              </a:spcBef>
              <a:spcAft>
                <a:spcPts val="0"/>
              </a:spcAft>
              <a:buSzPts val="1800"/>
              <a:buFont typeface="Noto Sans Symbols"/>
              <a:buChar char="✔"/>
            </a:pPr>
            <a:r>
              <a:rPr lang="en-US" sz="2000" b="1">
                <a:solidFill>
                  <a:srgbClr val="0C0C0C"/>
                </a:solidFill>
                <a:latin typeface="Calibri"/>
                <a:ea typeface="Calibri"/>
                <a:cs typeface="Calibri"/>
                <a:sym typeface="Calibri"/>
              </a:rPr>
              <a:t>The quality of your campaign reflects the quality of your project</a:t>
            </a:r>
            <a:r>
              <a:rPr lang="en-US" sz="2000">
                <a:solidFill>
                  <a:srgbClr val="0C0C0C"/>
                </a:solidFill>
                <a:latin typeface="Calibri"/>
                <a:ea typeface="Calibri"/>
                <a:cs typeface="Calibri"/>
                <a:sym typeface="Calibri"/>
              </a:rPr>
              <a:t>: plan enough time to carefully prepare and your campaign. </a:t>
            </a:r>
            <a:endParaRPr sz="2000">
              <a:solidFill>
                <a:srgbClr val="0C0C0C"/>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b="1">
                <a:solidFill>
                  <a:srgbClr val="0C0C0C"/>
                </a:solidFill>
                <a:latin typeface="Calibri"/>
                <a:ea typeface="Calibri"/>
                <a:cs typeface="Calibri"/>
                <a:sym typeface="Calibri"/>
              </a:rPr>
              <a:t>Be visual</a:t>
            </a:r>
            <a:r>
              <a:rPr lang="en-US" sz="2000">
                <a:solidFill>
                  <a:srgbClr val="0C0C0C"/>
                </a:solidFill>
                <a:latin typeface="Calibri"/>
                <a:ea typeface="Calibri"/>
                <a:cs typeface="Calibri"/>
                <a:sym typeface="Calibri"/>
              </a:rPr>
              <a:t>: produce at least one video and possibly develop other materials like images that visualize your project. </a:t>
            </a:r>
            <a:endParaRPr sz="2000">
              <a:solidFill>
                <a:srgbClr val="0C0C0C"/>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b="1">
                <a:solidFill>
                  <a:srgbClr val="0C0C0C"/>
                </a:solidFill>
                <a:latin typeface="Calibri"/>
                <a:ea typeface="Calibri"/>
                <a:cs typeface="Calibri"/>
                <a:sym typeface="Calibri"/>
              </a:rPr>
              <a:t>Be concise</a:t>
            </a:r>
            <a:r>
              <a:rPr lang="en-US" sz="2000">
                <a:solidFill>
                  <a:srgbClr val="0C0C0C"/>
                </a:solidFill>
                <a:latin typeface="Calibri"/>
                <a:ea typeface="Calibri"/>
                <a:cs typeface="Calibri"/>
                <a:sym typeface="Calibri"/>
              </a:rPr>
              <a:t>, but complete in your presentation. Your product, service or activity description should cover every important aspect of your project. </a:t>
            </a:r>
            <a:endParaRPr sz="2000">
              <a:solidFill>
                <a:srgbClr val="0C0C0C"/>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b="1">
                <a:solidFill>
                  <a:srgbClr val="0C0C0C"/>
                </a:solidFill>
                <a:latin typeface="Calibri"/>
                <a:ea typeface="Calibri"/>
                <a:cs typeface="Calibri"/>
                <a:sym typeface="Calibri"/>
              </a:rPr>
              <a:t>Do not underestimate the demographic elements, tastes and interests of your audience aspects</a:t>
            </a:r>
            <a:r>
              <a:rPr lang="en-US" sz="2000">
                <a:solidFill>
                  <a:srgbClr val="0C0C0C"/>
                </a:solidFill>
                <a:latin typeface="Calibri"/>
                <a:ea typeface="Calibri"/>
                <a:cs typeface="Calibri"/>
                <a:sym typeface="Calibri"/>
              </a:rPr>
              <a:t>: in this way, you’ll be able to address better your campaign and to reach results you defined.</a:t>
            </a:r>
            <a:endParaRPr/>
          </a:p>
          <a:p>
            <a:pPr marL="457200" lvl="0" indent="-342900" algn="just" rtl="0">
              <a:lnSpc>
                <a:spcPct val="100000"/>
              </a:lnSpc>
              <a:spcBef>
                <a:spcPts val="0"/>
              </a:spcBef>
              <a:spcAft>
                <a:spcPts val="0"/>
              </a:spcAft>
              <a:buSzPts val="1800"/>
              <a:buFont typeface="Noto Sans Symbols"/>
              <a:buChar char="✔"/>
            </a:pPr>
            <a:r>
              <a:rPr lang="en-US" sz="2000" b="1">
                <a:solidFill>
                  <a:srgbClr val="0C0C0C"/>
                </a:solidFill>
                <a:latin typeface="Calibri"/>
                <a:ea typeface="Calibri"/>
                <a:cs typeface="Calibri"/>
                <a:sym typeface="Calibri"/>
              </a:rPr>
              <a:t>Talk about your team and about you are working</a:t>
            </a:r>
            <a:r>
              <a:rPr lang="en-US" sz="2000">
                <a:solidFill>
                  <a:srgbClr val="0C0C0C"/>
                </a:solidFill>
                <a:latin typeface="Calibri"/>
                <a:ea typeface="Calibri"/>
                <a:cs typeface="Calibri"/>
                <a:sym typeface="Calibri"/>
              </a:rPr>
              <a:t> for the product, service or activity to be crowfunded.</a:t>
            </a:r>
            <a:endParaRPr sz="2000">
              <a:solidFill>
                <a:srgbClr val="0C0C0C"/>
              </a:solidFill>
              <a:latin typeface="Calibri"/>
              <a:ea typeface="Calibri"/>
              <a:cs typeface="Calibri"/>
              <a:sym typeface="Calibri"/>
            </a:endParaRPr>
          </a:p>
        </p:txBody>
      </p:sp>
      <p:pic>
        <p:nvPicPr>
          <p:cNvPr id="571" name="Google Shape;571;p80"/>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14"/>
          <p:cNvSpPr txBox="1">
            <a:spLocks noGrp="1"/>
          </p:cNvSpPr>
          <p:nvPr>
            <p:ph type="body" idx="1"/>
          </p:nvPr>
        </p:nvSpPr>
        <p:spPr>
          <a:xfrm>
            <a:off x="281555" y="770639"/>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Font typeface="Noto Sans Symbols"/>
              <a:buChar char="✔"/>
            </a:pPr>
            <a:r>
              <a:rPr lang="en-US" sz="2000" b="1" dirty="0">
                <a:solidFill>
                  <a:srgbClr val="0C0C0C"/>
                </a:solidFill>
                <a:latin typeface="Calibri"/>
                <a:ea typeface="Calibri"/>
                <a:cs typeface="Calibri"/>
                <a:sym typeface="Calibri"/>
              </a:rPr>
              <a:t>Communicate regularly</a:t>
            </a:r>
            <a:r>
              <a:rPr lang="en-US" sz="2000" dirty="0">
                <a:solidFill>
                  <a:srgbClr val="0C0C0C"/>
                </a:solidFill>
                <a:latin typeface="Calibri"/>
                <a:ea typeface="Calibri"/>
                <a:cs typeface="Calibri"/>
                <a:sym typeface="Calibri"/>
              </a:rPr>
              <a:t>: frequently publishing news on your campaign page and actively communicating with your supporting community has a large impact on the success of your campaign. </a:t>
            </a:r>
            <a:endParaRPr sz="2000" dirty="0">
              <a:solidFill>
                <a:srgbClr val="0C0C0C"/>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b="1" dirty="0">
                <a:solidFill>
                  <a:srgbClr val="0C0C0C"/>
                </a:solidFill>
                <a:latin typeface="Calibri"/>
                <a:ea typeface="Calibri"/>
                <a:cs typeface="Calibri"/>
                <a:sym typeface="Calibri"/>
              </a:rPr>
              <a:t>Community engagement is vital</a:t>
            </a:r>
            <a:r>
              <a:rPr lang="en-US" sz="2000" dirty="0">
                <a:solidFill>
                  <a:srgbClr val="0C0C0C"/>
                </a:solidFill>
                <a:latin typeface="Calibri"/>
                <a:ea typeface="Calibri"/>
                <a:cs typeface="Calibri"/>
                <a:sym typeface="Calibri"/>
              </a:rPr>
              <a:t>: foster your social networks, grow and engage a large community on social media before, during and at the end of your campaign. </a:t>
            </a:r>
            <a:endParaRPr sz="2000" dirty="0">
              <a:solidFill>
                <a:srgbClr val="0C0C0C"/>
              </a:solidFill>
              <a:latin typeface="Calibri"/>
              <a:ea typeface="Calibri"/>
              <a:cs typeface="Calibri"/>
              <a:sym typeface="Calibri"/>
            </a:endParaRPr>
          </a:p>
          <a:p>
            <a:pPr marL="457200" lvl="0" indent="-342900" algn="just" rtl="0">
              <a:lnSpc>
                <a:spcPct val="100000"/>
              </a:lnSpc>
              <a:spcBef>
                <a:spcPts val="0"/>
              </a:spcBef>
              <a:spcAft>
                <a:spcPts val="0"/>
              </a:spcAft>
              <a:buSzPts val="1800"/>
              <a:buFont typeface="Noto Sans Symbols"/>
              <a:buChar char="✔"/>
            </a:pPr>
            <a:r>
              <a:rPr lang="en-US" sz="2000" b="1" dirty="0">
                <a:solidFill>
                  <a:srgbClr val="0C0C0C"/>
                </a:solidFill>
                <a:latin typeface="Calibri"/>
                <a:ea typeface="Calibri"/>
                <a:cs typeface="Calibri"/>
                <a:sym typeface="Calibri"/>
              </a:rPr>
              <a:t>Keep it short, keep it low.</a:t>
            </a:r>
            <a:r>
              <a:rPr lang="en-US" sz="2000" dirty="0">
                <a:solidFill>
                  <a:srgbClr val="0C0C0C"/>
                </a:solidFill>
                <a:latin typeface="Calibri"/>
                <a:ea typeface="Calibri"/>
                <a:cs typeface="Calibri"/>
                <a:sym typeface="Calibri"/>
              </a:rPr>
              <a:t> The lower the funding goal and the shorter the campaign the higher the chances of a project are to succeed.</a:t>
            </a:r>
            <a:endParaRPr dirty="0"/>
          </a:p>
          <a:p>
            <a:pPr marL="457200" lvl="0" indent="-342900" algn="just" rtl="0">
              <a:lnSpc>
                <a:spcPct val="100000"/>
              </a:lnSpc>
              <a:spcBef>
                <a:spcPts val="0"/>
              </a:spcBef>
              <a:spcAft>
                <a:spcPts val="0"/>
              </a:spcAft>
              <a:buSzPts val="1800"/>
              <a:buFont typeface="Noto Sans Symbols"/>
              <a:buChar char="✔"/>
            </a:pPr>
            <a:r>
              <a:rPr lang="en-US" sz="2000" b="1" dirty="0">
                <a:solidFill>
                  <a:srgbClr val="0C0C0C"/>
                </a:solidFill>
                <a:latin typeface="Calibri"/>
                <a:ea typeface="Calibri"/>
                <a:cs typeface="Calibri"/>
                <a:sym typeface="Calibri"/>
              </a:rPr>
              <a:t>Suitable rewards: </a:t>
            </a:r>
            <a:r>
              <a:rPr lang="en-US" sz="2000" dirty="0">
                <a:solidFill>
                  <a:srgbClr val="0C0C0C"/>
                </a:solidFill>
                <a:latin typeface="Calibri"/>
                <a:ea typeface="Calibri"/>
                <a:cs typeface="Calibri"/>
                <a:sym typeface="Calibri"/>
              </a:rPr>
              <a:t>when deciding for a reward-based crowdfunding campaign, develop a set of rewards that are related with your project and that would boost the social image of the backer.</a:t>
            </a:r>
            <a:endParaRPr dirty="0"/>
          </a:p>
          <a:p>
            <a:pPr marL="457200" lvl="0" indent="-228600" algn="just" rtl="0">
              <a:lnSpc>
                <a:spcPct val="100000"/>
              </a:lnSpc>
              <a:spcBef>
                <a:spcPts val="0"/>
              </a:spcBef>
              <a:spcAft>
                <a:spcPts val="0"/>
              </a:spcAft>
              <a:buSzPts val="1800"/>
              <a:buFont typeface="Noto Sans Symbols"/>
              <a:buNone/>
            </a:pPr>
            <a:endParaRPr sz="2000" dirty="0"/>
          </a:p>
        </p:txBody>
      </p:sp>
      <p:pic>
        <p:nvPicPr>
          <p:cNvPr id="577" name="Google Shape;577;p114"/>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1"/>
          <p:cNvSpPr txBox="1">
            <a:spLocks noGrp="1"/>
          </p:cNvSpPr>
          <p:nvPr>
            <p:ph type="title"/>
          </p:nvPr>
        </p:nvSpPr>
        <p:spPr>
          <a:xfrm>
            <a:off x="311700" y="38508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References </a:t>
            </a:r>
            <a:endParaRPr dirty="0"/>
          </a:p>
        </p:txBody>
      </p:sp>
      <p:sp>
        <p:nvSpPr>
          <p:cNvPr id="583" name="Google Shape;583;p81"/>
          <p:cNvSpPr txBox="1">
            <a:spLocks noGrp="1"/>
          </p:cNvSpPr>
          <p:nvPr>
            <p:ph type="body" idx="1"/>
          </p:nvPr>
        </p:nvSpPr>
        <p:spPr>
          <a:xfrm>
            <a:off x="311700" y="852654"/>
            <a:ext cx="8520600" cy="3416400"/>
          </a:xfrm>
          <a:prstGeom prst="rect">
            <a:avLst/>
          </a:prstGeom>
          <a:noFill/>
          <a:ln>
            <a:noFill/>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US" sz="1100" i="1" dirty="0">
                <a:solidFill>
                  <a:schemeClr val="dk1"/>
                </a:solidFill>
                <a:latin typeface="Calibri"/>
                <a:ea typeface="Calibri"/>
                <a:cs typeface="Calibri"/>
                <a:sym typeface="Calibri"/>
              </a:rPr>
              <a:t>Articles and reports</a:t>
            </a:r>
            <a:endParaRPr sz="1100" i="1" dirty="0">
              <a:solidFill>
                <a:schemeClr val="dk1"/>
              </a:solidFill>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err="1">
                <a:solidFill>
                  <a:srgbClr val="222222"/>
                </a:solidFill>
                <a:highlight>
                  <a:srgbClr val="FFFFFF"/>
                </a:highlight>
                <a:latin typeface="Calibri"/>
                <a:ea typeface="Calibri"/>
                <a:cs typeface="Calibri"/>
                <a:sym typeface="Calibri"/>
              </a:rPr>
              <a:t>Bretschneider</a:t>
            </a:r>
            <a:r>
              <a:rPr lang="en-US" sz="1200" dirty="0">
                <a:solidFill>
                  <a:srgbClr val="222222"/>
                </a:solidFill>
                <a:highlight>
                  <a:srgbClr val="FFFFFF"/>
                </a:highlight>
                <a:latin typeface="Calibri"/>
                <a:ea typeface="Calibri"/>
                <a:cs typeface="Calibri"/>
                <a:sym typeface="Calibri"/>
              </a:rPr>
              <a:t>, S., Marc-</a:t>
            </a:r>
            <a:r>
              <a:rPr lang="en-US" sz="1200" dirty="0" err="1">
                <a:solidFill>
                  <a:srgbClr val="222222"/>
                </a:solidFill>
                <a:highlight>
                  <a:srgbClr val="FFFFFF"/>
                </a:highlight>
                <a:latin typeface="Calibri"/>
                <a:ea typeface="Calibri"/>
                <a:cs typeface="Calibri"/>
                <a:sym typeface="Calibri"/>
              </a:rPr>
              <a:t>Aurele</a:t>
            </a:r>
            <a:r>
              <a:rPr lang="en-US" sz="1200" dirty="0">
                <a:solidFill>
                  <a:srgbClr val="222222"/>
                </a:solidFill>
                <a:highlight>
                  <a:srgbClr val="FFFFFF"/>
                </a:highlight>
                <a:latin typeface="Calibri"/>
                <a:ea typeface="Calibri"/>
                <a:cs typeface="Calibri"/>
                <a:sym typeface="Calibri"/>
              </a:rPr>
              <a:t>, F. J., &amp; Wu, J. 2004. “Best practices” research: a methodological guide for the perplexed. </a:t>
            </a:r>
            <a:r>
              <a:rPr lang="en-US" sz="1100" dirty="0">
                <a:solidFill>
                  <a:schemeClr val="dk1"/>
                </a:solidFill>
                <a:latin typeface="Calibri"/>
                <a:ea typeface="Calibri"/>
                <a:cs typeface="Calibri"/>
                <a:sym typeface="Calibri"/>
              </a:rPr>
              <a:t>Journal of Public Administration Research and Theory, 15(2), 307-323.</a:t>
            </a:r>
            <a:endParaRPr sz="1100" dirty="0">
              <a:solidFill>
                <a:schemeClr val="dk1"/>
              </a:solidFill>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rgbClr val="222222"/>
                </a:solidFill>
                <a:highlight>
                  <a:srgbClr val="FFFFFF"/>
                </a:highlight>
                <a:latin typeface="Calibri"/>
                <a:ea typeface="Calibri"/>
                <a:cs typeface="Calibri"/>
                <a:sym typeface="Calibri"/>
              </a:rPr>
              <a:t>CHEST - Collective enhanced environment for social tasks, </a:t>
            </a:r>
            <a:r>
              <a:rPr lang="en-US" sz="1200" dirty="0">
                <a:solidFill>
                  <a:schemeClr val="dk1"/>
                </a:solidFill>
                <a:latin typeface="Calibri"/>
                <a:ea typeface="Calibri"/>
                <a:cs typeface="Calibri"/>
                <a:sym typeface="Calibri"/>
              </a:rPr>
              <a:t>Best-Practice Guide for </a:t>
            </a:r>
            <a:r>
              <a:rPr lang="en-US" sz="1200" dirty="0" err="1">
                <a:solidFill>
                  <a:schemeClr val="dk1"/>
                </a:solidFill>
                <a:latin typeface="Calibri"/>
                <a:ea typeface="Calibri"/>
                <a:cs typeface="Calibri"/>
                <a:sym typeface="Calibri"/>
              </a:rPr>
              <a:t>Crowdfunding</a:t>
            </a:r>
            <a:r>
              <a:rPr lang="en-US" sz="1200" dirty="0">
                <a:solidFill>
                  <a:schemeClr val="dk1"/>
                </a:solidFill>
                <a:latin typeface="Calibri"/>
                <a:ea typeface="Calibri"/>
                <a:cs typeface="Calibri"/>
                <a:sym typeface="Calibri"/>
              </a:rPr>
              <a:t>, 2015:</a:t>
            </a:r>
            <a:r>
              <a:rPr lang="en-US" sz="1200" dirty="0">
                <a:solidFill>
                  <a:schemeClr val="dk1"/>
                </a:solidFill>
                <a:uFill>
                  <a:noFill/>
                </a:uFill>
                <a:latin typeface="Calibri"/>
                <a:ea typeface="Calibri"/>
                <a:cs typeface="Calibri"/>
                <a:sym typeface="Calibri"/>
              </a:rPr>
              <a:t> </a:t>
            </a:r>
            <a:r>
              <a:rPr lang="en-US" sz="1200" dirty="0">
                <a:solidFill>
                  <a:schemeClr val="tx1"/>
                </a:solidFill>
                <a:uFill>
                  <a:noFill/>
                </a:uFill>
                <a:latin typeface="Calibri"/>
                <a:ea typeface="Calibri"/>
                <a:cs typeface="Calibri"/>
                <a:sym typeface="Calibri"/>
              </a:rPr>
              <a:t>https://www.chest-project.eu/wp-content/uploads/2015/10/RP2NEW_D5.2_Best-practice_guide_for_crowdfunding.pdf</a:t>
            </a:r>
            <a:endParaRPr sz="1200" dirty="0">
              <a:solidFill>
                <a:schemeClr val="tx1"/>
              </a:solidFill>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Forbes H., Schaefer D. 2017. Guidelines for Successful </a:t>
            </a:r>
            <a:r>
              <a:rPr lang="en-US" sz="1200" dirty="0" err="1">
                <a:solidFill>
                  <a:schemeClr val="dk1"/>
                </a:solidFill>
                <a:latin typeface="Calibri"/>
                <a:ea typeface="Calibri"/>
                <a:cs typeface="Calibri"/>
                <a:sym typeface="Calibri"/>
              </a:rPr>
              <a:t>Crowdfunding</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Procedia</a:t>
            </a:r>
            <a:r>
              <a:rPr lang="en-US" sz="1200" dirty="0">
                <a:solidFill>
                  <a:schemeClr val="dk1"/>
                </a:solidFill>
                <a:latin typeface="Calibri"/>
                <a:ea typeface="Calibri"/>
                <a:cs typeface="Calibri"/>
                <a:sym typeface="Calibri"/>
              </a:rPr>
              <a:t> CIRP, Volume 60, Pages 398-403, https://doi.org/10.1016/j.procir.2017.02.021.</a:t>
            </a:r>
            <a:endParaRPr sz="1200" dirty="0">
              <a:solidFill>
                <a:schemeClr val="dk1"/>
              </a:solidFill>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Hossain, </a:t>
            </a:r>
            <a:r>
              <a:rPr lang="en-US" sz="1200" dirty="0" err="1">
                <a:solidFill>
                  <a:schemeClr val="dk1"/>
                </a:solidFill>
                <a:latin typeface="Calibri"/>
                <a:ea typeface="Calibri"/>
                <a:cs typeface="Calibri"/>
                <a:sym typeface="Calibri"/>
              </a:rPr>
              <a:t>Mokter</a:t>
            </a:r>
            <a:r>
              <a:rPr lang="en-US" sz="1200" dirty="0">
                <a:solidFill>
                  <a:schemeClr val="dk1"/>
                </a:solidFill>
                <a:latin typeface="Calibri"/>
                <a:ea typeface="Calibri"/>
                <a:cs typeface="Calibri"/>
                <a:sym typeface="Calibri"/>
              </a:rPr>
              <a:t> and </a:t>
            </a:r>
            <a:r>
              <a:rPr lang="en-US" sz="1200" dirty="0" err="1">
                <a:solidFill>
                  <a:schemeClr val="dk1"/>
                </a:solidFill>
                <a:latin typeface="Calibri"/>
                <a:ea typeface="Calibri"/>
                <a:cs typeface="Calibri"/>
                <a:sym typeface="Calibri"/>
              </a:rPr>
              <a:t>Oparaocha</a:t>
            </a:r>
            <a:r>
              <a:rPr lang="en-US" sz="1200" dirty="0">
                <a:solidFill>
                  <a:schemeClr val="dk1"/>
                </a:solidFill>
                <a:latin typeface="Calibri"/>
                <a:ea typeface="Calibri"/>
                <a:cs typeface="Calibri"/>
                <a:sym typeface="Calibri"/>
              </a:rPr>
              <a:t>, Gospel </a:t>
            </a:r>
            <a:r>
              <a:rPr lang="en-US" sz="1200" dirty="0" err="1">
                <a:solidFill>
                  <a:schemeClr val="dk1"/>
                </a:solidFill>
                <a:latin typeface="Calibri"/>
                <a:ea typeface="Calibri"/>
                <a:cs typeface="Calibri"/>
                <a:sym typeface="Calibri"/>
              </a:rPr>
              <a:t>Onyema</a:t>
            </a:r>
            <a:r>
              <a:rPr lang="en-US" sz="1200" dirty="0">
                <a:solidFill>
                  <a:schemeClr val="dk1"/>
                </a:solidFill>
                <a:latin typeface="Calibri"/>
                <a:ea typeface="Calibri"/>
                <a:cs typeface="Calibri"/>
                <a:sym typeface="Calibri"/>
              </a:rPr>
              <a:t>. 2017. "</a:t>
            </a:r>
            <a:r>
              <a:rPr lang="en-US" sz="1200" dirty="0" err="1">
                <a:solidFill>
                  <a:schemeClr val="dk1"/>
                </a:solidFill>
                <a:latin typeface="Calibri"/>
                <a:ea typeface="Calibri"/>
                <a:cs typeface="Calibri"/>
                <a:sym typeface="Calibri"/>
              </a:rPr>
              <a:t>Crowdfunding</a:t>
            </a:r>
            <a:r>
              <a:rPr lang="en-US" sz="1200" dirty="0">
                <a:solidFill>
                  <a:schemeClr val="dk1"/>
                </a:solidFill>
                <a:latin typeface="Calibri"/>
                <a:ea typeface="Calibri"/>
                <a:cs typeface="Calibri"/>
                <a:sym typeface="Calibri"/>
              </a:rPr>
              <a:t>: Motives, Definitions, Typology and Ethical Challenges" Entrepreneurship Research Journal, vol. 7, no. 2, Pages 20150045. https://doi.org/10.1515/erj-2015-0045</a:t>
            </a:r>
            <a:endParaRPr sz="1200" dirty="0">
              <a:solidFill>
                <a:schemeClr val="dk1"/>
              </a:solidFill>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Kaur h., Gera j. 2017. Effect of Social Media Connectivity on Success of </a:t>
            </a:r>
            <a:r>
              <a:rPr lang="en-US" sz="1200" dirty="0" err="1">
                <a:solidFill>
                  <a:schemeClr val="dk1"/>
                </a:solidFill>
                <a:latin typeface="Calibri"/>
                <a:ea typeface="Calibri"/>
                <a:cs typeface="Calibri"/>
                <a:sym typeface="Calibri"/>
              </a:rPr>
              <a:t>Crowdfunding</a:t>
            </a:r>
            <a:r>
              <a:rPr lang="en-US" sz="1200" dirty="0">
                <a:solidFill>
                  <a:schemeClr val="dk1"/>
                </a:solidFill>
                <a:latin typeface="Calibri"/>
                <a:ea typeface="Calibri"/>
                <a:cs typeface="Calibri"/>
                <a:sym typeface="Calibri"/>
              </a:rPr>
              <a:t> Campaigns, </a:t>
            </a:r>
            <a:r>
              <a:rPr lang="en-US" sz="1200" dirty="0" err="1">
                <a:solidFill>
                  <a:schemeClr val="dk1"/>
                </a:solidFill>
                <a:latin typeface="Calibri"/>
                <a:ea typeface="Calibri"/>
                <a:cs typeface="Calibri"/>
                <a:sym typeface="Calibri"/>
              </a:rPr>
              <a:t>Procedia</a:t>
            </a:r>
            <a:r>
              <a:rPr lang="en-US" sz="1200" dirty="0">
                <a:solidFill>
                  <a:schemeClr val="dk1"/>
                </a:solidFill>
                <a:latin typeface="Calibri"/>
                <a:ea typeface="Calibri"/>
                <a:cs typeface="Calibri"/>
                <a:sym typeface="Calibri"/>
              </a:rPr>
              <a:t> Computer Science, Volume 122, Pages 767-774, https://doi.org/10.1016/j.procs.2017.11.435.</a:t>
            </a:r>
            <a:endParaRPr sz="1200" dirty="0">
              <a:solidFill>
                <a:schemeClr val="dk1"/>
              </a:solidFill>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err="1">
                <a:solidFill>
                  <a:schemeClr val="dk1"/>
                </a:solidFill>
                <a:latin typeface="Calibri"/>
                <a:ea typeface="Calibri"/>
                <a:cs typeface="Calibri"/>
                <a:sym typeface="Calibri"/>
              </a:rPr>
              <a:t>Massolution</a:t>
            </a:r>
            <a:r>
              <a:rPr lang="en-US" sz="1200" dirty="0">
                <a:solidFill>
                  <a:schemeClr val="dk1"/>
                </a:solidFill>
                <a:latin typeface="Calibri"/>
                <a:ea typeface="Calibri"/>
                <a:cs typeface="Calibri"/>
                <a:sym typeface="Calibri"/>
              </a:rPr>
              <a:t>, Report Released: </a:t>
            </a:r>
            <a:r>
              <a:rPr lang="en-US" sz="1200" dirty="0" err="1">
                <a:solidFill>
                  <a:schemeClr val="dk1"/>
                </a:solidFill>
                <a:latin typeface="Calibri"/>
                <a:ea typeface="Calibri"/>
                <a:cs typeface="Calibri"/>
                <a:sym typeface="Calibri"/>
              </a:rPr>
              <a:t>Crowdfunding</a:t>
            </a:r>
            <a:r>
              <a:rPr lang="en-US" sz="1200" dirty="0">
                <a:solidFill>
                  <a:schemeClr val="dk1"/>
                </a:solidFill>
                <a:latin typeface="Calibri"/>
                <a:ea typeface="Calibri"/>
                <a:cs typeface="Calibri"/>
                <a:sym typeface="Calibri"/>
              </a:rPr>
              <a:t> Market Report, 2015:</a:t>
            </a:r>
            <a:r>
              <a:rPr lang="en-US" sz="1200" dirty="0">
                <a:solidFill>
                  <a:schemeClr val="dk1"/>
                </a:solidFill>
                <a:uFill>
                  <a:noFill/>
                </a:uFill>
                <a:latin typeface="Calibri"/>
                <a:ea typeface="Calibri"/>
                <a:cs typeface="Calibri"/>
                <a:sym typeface="Calibri"/>
              </a:rPr>
              <a:t> </a:t>
            </a:r>
            <a:r>
              <a:rPr lang="en-US" sz="1200" dirty="0">
                <a:solidFill>
                  <a:schemeClr val="tx1"/>
                </a:solidFill>
                <a:uFill>
                  <a:noFill/>
                </a:uFill>
                <a:latin typeface="Calibri"/>
                <a:ea typeface="Calibri"/>
                <a:cs typeface="Calibri"/>
                <a:sym typeface="Calibri"/>
              </a:rPr>
              <a:t>https://www.smv.gob.pe/Biblioteca/temp/catalogacion/C8789.pdf</a:t>
            </a:r>
            <a:endParaRPr sz="1200" u="sng" dirty="0">
              <a:solidFill>
                <a:schemeClr val="tx1"/>
              </a:solidFill>
            </a:endParaRPr>
          </a:p>
          <a:p>
            <a:pPr marL="114300" lvl="0" indent="0" algn="just" rtl="0">
              <a:lnSpc>
                <a:spcPct val="100000"/>
              </a:lnSpc>
              <a:spcBef>
                <a:spcPts val="1200"/>
              </a:spcBef>
              <a:spcAft>
                <a:spcPts val="0"/>
              </a:spcAft>
              <a:buSzPts val="1800"/>
              <a:buNone/>
            </a:pPr>
            <a:endParaRPr sz="1200" i="1"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u="sng"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dirty="0">
              <a:solidFill>
                <a:schemeClr val="dk1"/>
              </a:solidFill>
              <a:latin typeface="Calibri"/>
              <a:ea typeface="Calibri"/>
              <a:cs typeface="Calibri"/>
              <a:sym typeface="Calibri"/>
            </a:endParaRPr>
          </a:p>
          <a:p>
            <a:pPr marL="114300" lvl="0" indent="0" algn="just" rtl="0">
              <a:lnSpc>
                <a:spcPct val="100000"/>
              </a:lnSpc>
              <a:spcBef>
                <a:spcPts val="800"/>
              </a:spcBef>
              <a:spcAft>
                <a:spcPts val="800"/>
              </a:spcAft>
              <a:buSzPts val="1800"/>
              <a:buNone/>
            </a:pPr>
            <a:endParaRPr sz="1200" dirty="0">
              <a:solidFill>
                <a:schemeClr val="dk1"/>
              </a:solidFill>
              <a:latin typeface="Calibri"/>
              <a:ea typeface="Calibri"/>
              <a:cs typeface="Calibri"/>
              <a:sym typeface="Calibri"/>
            </a:endParaRPr>
          </a:p>
        </p:txBody>
      </p:sp>
      <p:pic>
        <p:nvPicPr>
          <p:cNvPr id="584" name="Google Shape;584;p81"/>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90" name="Google Shape;590;p82"/>
          <p:cNvPicPr preferRelativeResize="0"/>
          <p:nvPr/>
        </p:nvPicPr>
        <p:blipFill rotWithShape="1">
          <a:blip r:embed="rId3">
            <a:alphaModFix/>
          </a:blip>
          <a:srcRect/>
          <a:stretch/>
        </p:blipFill>
        <p:spPr>
          <a:xfrm>
            <a:off x="8186217" y="0"/>
            <a:ext cx="957783" cy="957783"/>
          </a:xfrm>
          <a:prstGeom prst="rect">
            <a:avLst/>
          </a:prstGeom>
          <a:noFill/>
          <a:ln>
            <a:noFill/>
          </a:ln>
        </p:spPr>
      </p:pic>
      <p:sp>
        <p:nvSpPr>
          <p:cNvPr id="589" name="Google Shape;589;p82"/>
          <p:cNvSpPr txBox="1">
            <a:spLocks noGrp="1"/>
          </p:cNvSpPr>
          <p:nvPr>
            <p:ph type="body" idx="1"/>
          </p:nvPr>
        </p:nvSpPr>
        <p:spPr>
          <a:xfrm>
            <a:off x="311700" y="478891"/>
            <a:ext cx="8520600" cy="3416400"/>
          </a:xfrm>
          <a:prstGeom prst="rect">
            <a:avLst/>
          </a:prstGeom>
          <a:noFill/>
          <a:ln>
            <a:noFill/>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US" sz="1200" dirty="0" err="1">
                <a:solidFill>
                  <a:srgbClr val="222222"/>
                </a:solidFill>
                <a:highlight>
                  <a:srgbClr val="FFFFFF"/>
                </a:highlight>
                <a:latin typeface="Calibri"/>
                <a:ea typeface="Calibri"/>
                <a:cs typeface="Calibri"/>
                <a:sym typeface="Calibri"/>
              </a:rPr>
              <a:t>Mollick</a:t>
            </a:r>
            <a:r>
              <a:rPr lang="en-US" sz="1200" dirty="0">
                <a:solidFill>
                  <a:srgbClr val="222222"/>
                </a:solidFill>
                <a:highlight>
                  <a:srgbClr val="FFFFFF"/>
                </a:highlight>
                <a:latin typeface="Calibri"/>
                <a:ea typeface="Calibri"/>
                <a:cs typeface="Calibri"/>
                <a:sym typeface="Calibri"/>
              </a:rPr>
              <a:t> E., 2014. The dynamics of </a:t>
            </a:r>
            <a:r>
              <a:rPr lang="en-US" sz="1200" dirty="0" err="1">
                <a:solidFill>
                  <a:srgbClr val="222222"/>
                </a:solidFill>
                <a:highlight>
                  <a:srgbClr val="FFFFFF"/>
                </a:highlight>
                <a:latin typeface="Calibri"/>
                <a:ea typeface="Calibri"/>
                <a:cs typeface="Calibri"/>
                <a:sym typeface="Calibri"/>
              </a:rPr>
              <a:t>crowdfunding</a:t>
            </a:r>
            <a:r>
              <a:rPr lang="en-US" sz="1200" dirty="0">
                <a:solidFill>
                  <a:srgbClr val="222222"/>
                </a:solidFill>
                <a:highlight>
                  <a:srgbClr val="FFFFFF"/>
                </a:highlight>
                <a:latin typeface="Calibri"/>
                <a:ea typeface="Calibri"/>
                <a:cs typeface="Calibri"/>
                <a:sym typeface="Calibri"/>
              </a:rPr>
              <a:t>: An exploratory study, Journal of Business </a:t>
            </a:r>
            <a:r>
              <a:rPr lang="en-US" sz="1200" dirty="0" err="1">
                <a:solidFill>
                  <a:srgbClr val="222222"/>
                </a:solidFill>
                <a:highlight>
                  <a:srgbClr val="FFFFFF"/>
                </a:highlight>
                <a:latin typeface="Calibri"/>
                <a:ea typeface="Calibri"/>
                <a:cs typeface="Calibri"/>
                <a:sym typeface="Calibri"/>
              </a:rPr>
              <a:t>Venturing,Volume</a:t>
            </a:r>
            <a:r>
              <a:rPr lang="en-US" sz="1200" dirty="0">
                <a:solidFill>
                  <a:srgbClr val="222222"/>
                </a:solidFill>
                <a:highlight>
                  <a:srgbClr val="FFFFFF"/>
                </a:highlight>
                <a:latin typeface="Calibri"/>
                <a:ea typeface="Calibri"/>
                <a:cs typeface="Calibri"/>
                <a:sym typeface="Calibri"/>
              </a:rPr>
              <a:t> 29, Issue 1, Pages 1-16, https://doi.org/10.1016/j.jbusvent.2013.06.005.</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rgbClr val="222222"/>
                </a:solidFill>
                <a:highlight>
                  <a:srgbClr val="FFFFFF"/>
                </a:highlight>
                <a:latin typeface="Calibri"/>
                <a:ea typeface="Calibri"/>
                <a:cs typeface="Calibri"/>
                <a:sym typeface="Calibri"/>
              </a:rPr>
              <a:t>Zhou, M. J., Lu, B., Fan, W. P., &amp; Wang, G. A. (2018). Project description and </a:t>
            </a:r>
            <a:r>
              <a:rPr lang="en-US" sz="1200" dirty="0" err="1">
                <a:solidFill>
                  <a:srgbClr val="222222"/>
                </a:solidFill>
                <a:highlight>
                  <a:srgbClr val="FFFFFF"/>
                </a:highlight>
                <a:latin typeface="Calibri"/>
                <a:ea typeface="Calibri"/>
                <a:cs typeface="Calibri"/>
                <a:sym typeface="Calibri"/>
              </a:rPr>
              <a:t>crowdfunding</a:t>
            </a:r>
            <a:r>
              <a:rPr lang="en-US" sz="1200" dirty="0">
                <a:solidFill>
                  <a:srgbClr val="222222"/>
                </a:solidFill>
                <a:highlight>
                  <a:srgbClr val="FFFFFF"/>
                </a:highlight>
                <a:latin typeface="Calibri"/>
                <a:ea typeface="Calibri"/>
                <a:cs typeface="Calibri"/>
                <a:sym typeface="Calibri"/>
              </a:rPr>
              <a:t> success: an exploratory study. Information Systems Frontiers, 20(2), 259-274.</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err="1">
                <a:solidFill>
                  <a:srgbClr val="222222"/>
                </a:solidFill>
                <a:highlight>
                  <a:srgbClr val="FFFFFF"/>
                </a:highlight>
                <a:latin typeface="Calibri"/>
                <a:ea typeface="Calibri"/>
                <a:cs typeface="Calibri"/>
                <a:sym typeface="Calibri"/>
              </a:rPr>
              <a:t>Zhuoxin</a:t>
            </a:r>
            <a:r>
              <a:rPr lang="en-US" sz="1200" dirty="0">
                <a:solidFill>
                  <a:srgbClr val="222222"/>
                </a:solidFill>
                <a:highlight>
                  <a:srgbClr val="FFFFFF"/>
                </a:highlight>
                <a:latin typeface="Calibri"/>
                <a:ea typeface="Calibri"/>
                <a:cs typeface="Calibri"/>
                <a:sym typeface="Calibri"/>
              </a:rPr>
              <a:t> L., </a:t>
            </a:r>
            <a:r>
              <a:rPr lang="en-US" sz="1200" dirty="0" err="1">
                <a:solidFill>
                  <a:srgbClr val="222222"/>
                </a:solidFill>
                <a:highlight>
                  <a:srgbClr val="FFFFFF"/>
                </a:highlight>
                <a:latin typeface="Calibri"/>
                <a:ea typeface="Calibri"/>
                <a:cs typeface="Calibri"/>
                <a:sym typeface="Calibri"/>
              </a:rPr>
              <a:t>Duan</a:t>
            </a:r>
            <a:r>
              <a:rPr lang="en-US" sz="1200" dirty="0">
                <a:solidFill>
                  <a:srgbClr val="222222"/>
                </a:solidFill>
                <a:highlight>
                  <a:srgbClr val="FFFFFF"/>
                </a:highlight>
                <a:latin typeface="Calibri"/>
                <a:ea typeface="Calibri"/>
                <a:cs typeface="Calibri"/>
                <a:sym typeface="Calibri"/>
              </a:rPr>
              <a:t> J. 2014. "Dynamic Strategies for Successful Online </a:t>
            </a:r>
            <a:r>
              <a:rPr lang="en-US" sz="1200" dirty="0" err="1">
                <a:solidFill>
                  <a:srgbClr val="222222"/>
                </a:solidFill>
                <a:highlight>
                  <a:srgbClr val="FFFFFF"/>
                </a:highlight>
                <a:latin typeface="Calibri"/>
                <a:ea typeface="Calibri"/>
                <a:cs typeface="Calibri"/>
                <a:sym typeface="Calibri"/>
              </a:rPr>
              <a:t>Crowdfunding</a:t>
            </a:r>
            <a:r>
              <a:rPr lang="en-US" sz="1200" dirty="0">
                <a:solidFill>
                  <a:srgbClr val="222222"/>
                </a:solidFill>
                <a:highlight>
                  <a:srgbClr val="FFFFFF"/>
                </a:highlight>
                <a:latin typeface="Calibri"/>
                <a:ea typeface="Calibri"/>
                <a:cs typeface="Calibri"/>
                <a:sym typeface="Calibri"/>
              </a:rPr>
              <a:t>," Working Papers 14-09, NET Institute.</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i="1" dirty="0">
                <a:solidFill>
                  <a:srgbClr val="222222"/>
                </a:solidFill>
                <a:highlight>
                  <a:srgbClr val="FFFFFF"/>
                </a:highlight>
                <a:latin typeface="Calibri"/>
                <a:ea typeface="Calibri"/>
                <a:cs typeface="Calibri"/>
                <a:sym typeface="Calibri"/>
              </a:rPr>
              <a:t>Online articles</a:t>
            </a:r>
            <a:endParaRPr sz="1200" i="1"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rgbClr val="222222"/>
                </a:solidFill>
                <a:highlight>
                  <a:srgbClr val="FFFFFF"/>
                </a:highlight>
                <a:latin typeface="Calibri"/>
                <a:ea typeface="Calibri"/>
                <a:cs typeface="Calibri"/>
                <a:sym typeface="Calibri"/>
              </a:rPr>
              <a:t>European Commission, </a:t>
            </a:r>
            <a:r>
              <a:rPr lang="en-US" sz="1200" dirty="0" err="1">
                <a:solidFill>
                  <a:srgbClr val="222222"/>
                </a:solidFill>
                <a:highlight>
                  <a:srgbClr val="FFFFFF"/>
                </a:highlight>
                <a:latin typeface="Calibri"/>
                <a:ea typeface="Calibri"/>
                <a:cs typeface="Calibri"/>
                <a:sym typeface="Calibri"/>
              </a:rPr>
              <a:t>Crowdfunding</a:t>
            </a:r>
            <a:r>
              <a:rPr lang="en-US" sz="1200" dirty="0">
                <a:solidFill>
                  <a:srgbClr val="222222"/>
                </a:solidFill>
                <a:highlight>
                  <a:srgbClr val="FFFFFF"/>
                </a:highlight>
                <a:latin typeface="Calibri"/>
                <a:ea typeface="Calibri"/>
                <a:cs typeface="Calibri"/>
                <a:sym typeface="Calibri"/>
              </a:rPr>
              <a:t> explained:</a:t>
            </a:r>
            <a:r>
              <a:rPr lang="en-US" sz="1200" dirty="0">
                <a:solidFill>
                  <a:srgbClr val="222222"/>
                </a:solidFill>
                <a:highlight>
                  <a:srgbClr val="FFFFFF"/>
                </a:highlight>
                <a:uFill>
                  <a:noFill/>
                </a:uFill>
                <a:latin typeface="Calibri"/>
                <a:ea typeface="Calibri"/>
                <a:cs typeface="Calibri"/>
                <a:sym typeface="Calibri"/>
              </a:rPr>
              <a:t> https://ec.europa.eu/growth/access-finance-smes/guide-crowdfunding/what-crowdfunding/crowdfunding-explained_en</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rgbClr val="222222"/>
                </a:solidFill>
                <a:highlight>
                  <a:srgbClr val="FFFFFF"/>
                </a:highlight>
                <a:latin typeface="Calibri"/>
                <a:ea typeface="Calibri"/>
                <a:cs typeface="Calibri"/>
                <a:sym typeface="Calibri"/>
              </a:rPr>
              <a:t>Forbes, 5 successful </a:t>
            </a:r>
            <a:r>
              <a:rPr lang="en-US" sz="1200" dirty="0" err="1">
                <a:solidFill>
                  <a:srgbClr val="222222"/>
                </a:solidFill>
                <a:highlight>
                  <a:srgbClr val="FFFFFF"/>
                </a:highlight>
                <a:latin typeface="Calibri"/>
                <a:ea typeface="Calibri"/>
                <a:cs typeface="Calibri"/>
                <a:sym typeface="Calibri"/>
              </a:rPr>
              <a:t>crowdfunding</a:t>
            </a:r>
            <a:r>
              <a:rPr lang="en-US" sz="1200" dirty="0">
                <a:solidFill>
                  <a:srgbClr val="222222"/>
                </a:solidFill>
                <a:highlight>
                  <a:srgbClr val="FFFFFF"/>
                </a:highlight>
                <a:latin typeface="Calibri"/>
                <a:ea typeface="Calibri"/>
                <a:cs typeface="Calibri"/>
                <a:sym typeface="Calibri"/>
              </a:rPr>
              <a:t> campaigns and what you can learn from them from them:</a:t>
            </a:r>
            <a:r>
              <a:rPr lang="en-US" sz="1200" dirty="0">
                <a:solidFill>
                  <a:srgbClr val="222222"/>
                </a:solidFill>
                <a:highlight>
                  <a:srgbClr val="FFFFFF"/>
                </a:highlight>
                <a:uFill>
                  <a:noFill/>
                </a:uFill>
                <a:latin typeface="Calibri"/>
                <a:ea typeface="Calibri"/>
                <a:cs typeface="Calibri"/>
                <a:sym typeface="Calibri"/>
              </a:rPr>
              <a:t> https://www.forbes.com/sites/theyec/2021/08/18/five-successful-crowdfunding-campaigns-and-what-you-can-learn-from-them-from-them/?sh=143544444f23</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rgbClr val="222222"/>
                </a:solidFill>
                <a:highlight>
                  <a:srgbClr val="FFFFFF"/>
                </a:highlight>
                <a:latin typeface="Calibri"/>
                <a:ea typeface="Calibri"/>
                <a:cs typeface="Calibri"/>
                <a:sym typeface="Calibri"/>
              </a:rPr>
              <a:t>Forbes, How To Build An Audience Before Launching Your </a:t>
            </a:r>
            <a:r>
              <a:rPr lang="en-US" sz="1200" dirty="0" err="1">
                <a:solidFill>
                  <a:srgbClr val="222222"/>
                </a:solidFill>
                <a:highlight>
                  <a:srgbClr val="FFFFFF"/>
                </a:highlight>
                <a:latin typeface="Calibri"/>
                <a:ea typeface="Calibri"/>
                <a:cs typeface="Calibri"/>
                <a:sym typeface="Calibri"/>
              </a:rPr>
              <a:t>Crowdfunding</a:t>
            </a:r>
            <a:r>
              <a:rPr lang="en-US" sz="1200" dirty="0">
                <a:solidFill>
                  <a:srgbClr val="222222"/>
                </a:solidFill>
                <a:highlight>
                  <a:srgbClr val="FFFFFF"/>
                </a:highlight>
                <a:latin typeface="Calibri"/>
                <a:ea typeface="Calibri"/>
                <a:cs typeface="Calibri"/>
                <a:sym typeface="Calibri"/>
              </a:rPr>
              <a:t> Campaign:</a:t>
            </a:r>
            <a:r>
              <a:rPr lang="en-US" sz="1200" dirty="0">
                <a:solidFill>
                  <a:srgbClr val="222222"/>
                </a:solidFill>
                <a:highlight>
                  <a:srgbClr val="FFFFFF"/>
                </a:highlight>
                <a:uFill>
                  <a:noFill/>
                </a:uFill>
                <a:latin typeface="Calibri"/>
                <a:ea typeface="Calibri"/>
                <a:cs typeface="Calibri"/>
                <a:sym typeface="Calibri"/>
              </a:rPr>
              <a:t> https://www.forbes.com/sites/theyec/2018/11/06/how-to-build-an-audience-before-launching-your-crowdfunding-campaign/?sh=4d308a3253c7</a:t>
            </a:r>
            <a:endParaRPr sz="1200" u="sng" dirty="0">
              <a:solidFill>
                <a:schemeClr val="hlink"/>
              </a:solidFill>
              <a:highlight>
                <a:srgbClr val="FFFFFF"/>
              </a:highlight>
            </a:endParaRPr>
          </a:p>
          <a:p>
            <a:pPr marL="114300" lvl="0" indent="0" algn="just" rtl="0">
              <a:lnSpc>
                <a:spcPct val="100000"/>
              </a:lnSpc>
              <a:spcBef>
                <a:spcPts val="1200"/>
              </a:spcBef>
              <a:spcAft>
                <a:spcPts val="0"/>
              </a:spcAft>
              <a:buSzPts val="1800"/>
              <a:buNone/>
            </a:pPr>
            <a:endParaRPr sz="1200" i="1"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dirty="0">
              <a:solidFill>
                <a:schemeClr val="dk1"/>
              </a:solidFill>
              <a:latin typeface="Calibri"/>
              <a:ea typeface="Calibri"/>
              <a:cs typeface="Calibri"/>
              <a:sym typeface="Calibri"/>
            </a:endParaRPr>
          </a:p>
          <a:p>
            <a:pPr marL="114300" lvl="0" indent="0" algn="just" rtl="0">
              <a:lnSpc>
                <a:spcPct val="100000"/>
              </a:lnSpc>
              <a:spcBef>
                <a:spcPts val="800"/>
              </a:spcBef>
              <a:spcAft>
                <a:spcPts val="0"/>
              </a:spcAft>
              <a:buSzPts val="1800"/>
              <a:buNone/>
            </a:pPr>
            <a:endParaRPr sz="1200" dirty="0">
              <a:solidFill>
                <a:schemeClr val="dk1"/>
              </a:solidFill>
              <a:latin typeface="Calibri"/>
              <a:ea typeface="Calibri"/>
              <a:cs typeface="Calibri"/>
              <a:sym typeface="Calibri"/>
            </a:endParaRPr>
          </a:p>
          <a:p>
            <a:pPr marL="114300" lvl="0" indent="0" algn="just" rtl="0">
              <a:lnSpc>
                <a:spcPct val="100000"/>
              </a:lnSpc>
              <a:spcBef>
                <a:spcPts val="800"/>
              </a:spcBef>
              <a:spcAft>
                <a:spcPts val="800"/>
              </a:spcAft>
              <a:buSzPts val="1800"/>
              <a:buNone/>
            </a:pPr>
            <a:endParaRPr sz="1050" dirty="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3"/>
          <p:cNvSpPr txBox="1">
            <a:spLocks noGrp="1"/>
          </p:cNvSpPr>
          <p:nvPr>
            <p:ph type="body" idx="1"/>
          </p:nvPr>
        </p:nvSpPr>
        <p:spPr>
          <a:xfrm>
            <a:off x="239608" y="852654"/>
            <a:ext cx="8520600" cy="3416400"/>
          </a:xfrm>
          <a:prstGeom prst="rect">
            <a:avLst/>
          </a:prstGeom>
          <a:noFill/>
          <a:ln>
            <a:noFill/>
          </a:ln>
        </p:spPr>
        <p:txBody>
          <a:bodyPr spcFirstLastPara="1" wrap="square" lIns="91425" tIns="91425" rIns="91425" bIns="91425" anchor="t" anchorCtr="0">
            <a:noAutofit/>
          </a:bodyPr>
          <a:lstStyle/>
          <a:p>
            <a:pPr marL="0" lvl="0" indent="0" algn="just">
              <a:spcBef>
                <a:spcPts val="1200"/>
              </a:spcBef>
              <a:buClr>
                <a:schemeClr val="dk1"/>
              </a:buClr>
              <a:buSzPts val="1100"/>
              <a:buNone/>
            </a:pPr>
            <a:r>
              <a:rPr lang="en-US" sz="1200" dirty="0">
                <a:solidFill>
                  <a:srgbClr val="222222"/>
                </a:solidFill>
                <a:highlight>
                  <a:srgbClr val="FFFFFF"/>
                </a:highlight>
                <a:latin typeface="Calibri"/>
                <a:ea typeface="Calibri"/>
                <a:cs typeface="Calibri"/>
                <a:sym typeface="Calibri"/>
              </a:rPr>
              <a:t>Market Watch, Crowdfunding Market 2022 To 2028 With, Segmentation, Size, Share, Trend, Top Countries Data Industry, Growth Analysis Future Demand and Leading Players Updates by Forecast: https://on.mktw.net/3McyyuB</a:t>
            </a:r>
          </a:p>
          <a:p>
            <a:pPr marL="0" lvl="0" indent="0" algn="just">
              <a:spcBef>
                <a:spcPts val="1200"/>
              </a:spcBef>
              <a:buClr>
                <a:schemeClr val="dk1"/>
              </a:buClr>
              <a:buSzPts val="1100"/>
              <a:buNone/>
            </a:pPr>
            <a:r>
              <a:rPr lang="en-US" sz="1200" dirty="0" err="1">
                <a:solidFill>
                  <a:srgbClr val="222222"/>
                </a:solidFill>
                <a:highlight>
                  <a:srgbClr val="FFFFFF"/>
                </a:highlight>
                <a:latin typeface="Calibri"/>
                <a:ea typeface="Calibri"/>
                <a:cs typeface="Calibri"/>
                <a:sym typeface="Calibri"/>
              </a:rPr>
              <a:t>Ownr</a:t>
            </a:r>
            <a:r>
              <a:rPr lang="en-US" sz="1200" dirty="0">
                <a:solidFill>
                  <a:srgbClr val="222222"/>
                </a:solidFill>
                <a:highlight>
                  <a:srgbClr val="FFFFFF"/>
                </a:highlight>
                <a:latin typeface="Calibri"/>
                <a:ea typeface="Calibri"/>
                <a:cs typeface="Calibri"/>
                <a:sym typeface="Calibri"/>
              </a:rPr>
              <a:t> Blog, How to Choose a Crowdfunding Platform:</a:t>
            </a:r>
            <a:r>
              <a:rPr lang="en-US" sz="1200" dirty="0">
                <a:solidFill>
                  <a:srgbClr val="222222"/>
                </a:solidFill>
                <a:highlight>
                  <a:srgbClr val="FFFFFF"/>
                </a:highlight>
                <a:uFill>
                  <a:noFill/>
                </a:uFill>
                <a:latin typeface="Calibri"/>
                <a:ea typeface="Calibri"/>
                <a:cs typeface="Calibri"/>
                <a:sym typeface="Calibri"/>
              </a:rPr>
              <a:t> https://www.ownr.co/blog/how-to-choose-a-crowdfunding-platform/</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a:solidFill>
                  <a:srgbClr val="222222"/>
                </a:solidFill>
                <a:highlight>
                  <a:srgbClr val="FFFFFF"/>
                </a:highlight>
                <a:latin typeface="Calibri"/>
                <a:ea typeface="Calibri"/>
                <a:cs typeface="Calibri"/>
                <a:sym typeface="Calibri"/>
              </a:rPr>
              <a:t>Regulation (EU) 2020/1503 of the European Parliament and of the Council:</a:t>
            </a:r>
            <a:r>
              <a:rPr lang="en-US" sz="1200" dirty="0">
                <a:solidFill>
                  <a:srgbClr val="222222"/>
                </a:solidFill>
                <a:highlight>
                  <a:srgbClr val="FFFFFF"/>
                </a:highlight>
                <a:uFill>
                  <a:noFill/>
                </a:uFill>
                <a:latin typeface="Calibri"/>
                <a:ea typeface="Calibri"/>
                <a:cs typeface="Calibri"/>
                <a:sym typeface="Calibri"/>
              </a:rPr>
              <a:t> https://eur-lex.europa.eu/legal-content/EN/TXT/PDF/?uri=CELEX:32020R1503&amp;from=EN</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i="1" dirty="0">
                <a:solidFill>
                  <a:srgbClr val="222222"/>
                </a:solidFill>
                <a:highlight>
                  <a:srgbClr val="FFFFFF"/>
                </a:highlight>
                <a:latin typeface="Calibri"/>
                <a:ea typeface="Calibri"/>
                <a:cs typeface="Calibri"/>
                <a:sym typeface="Calibri"/>
              </a:rPr>
              <a:t>Data</a:t>
            </a:r>
            <a:endParaRPr sz="1200" i="1"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err="1">
                <a:solidFill>
                  <a:srgbClr val="222222"/>
                </a:solidFill>
                <a:highlight>
                  <a:srgbClr val="FFFFFF"/>
                </a:highlight>
                <a:latin typeface="Calibri"/>
                <a:ea typeface="Calibri"/>
                <a:cs typeface="Calibri"/>
                <a:sym typeface="Calibri"/>
              </a:rPr>
              <a:t>Fundera</a:t>
            </a:r>
            <a:r>
              <a:rPr lang="en-US" sz="1200" dirty="0">
                <a:solidFill>
                  <a:srgbClr val="222222"/>
                </a:solidFill>
                <a:highlight>
                  <a:srgbClr val="FFFFFF"/>
                </a:highlight>
                <a:latin typeface="Calibri"/>
                <a:ea typeface="Calibri"/>
                <a:cs typeface="Calibri"/>
                <a:sym typeface="Calibri"/>
              </a:rPr>
              <a:t>, </a:t>
            </a:r>
            <a:r>
              <a:rPr lang="en-US" sz="1200" dirty="0" err="1">
                <a:solidFill>
                  <a:srgbClr val="222222"/>
                </a:solidFill>
                <a:highlight>
                  <a:srgbClr val="FFFFFF"/>
                </a:highlight>
                <a:latin typeface="Calibri"/>
                <a:ea typeface="Calibri"/>
                <a:cs typeface="Calibri"/>
                <a:sym typeface="Calibri"/>
              </a:rPr>
              <a:t>Crowdfunding</a:t>
            </a:r>
            <a:r>
              <a:rPr lang="en-US" sz="1200" dirty="0">
                <a:solidFill>
                  <a:srgbClr val="222222"/>
                </a:solidFill>
                <a:highlight>
                  <a:srgbClr val="FFFFFF"/>
                </a:highlight>
                <a:latin typeface="Calibri"/>
                <a:ea typeface="Calibri"/>
                <a:cs typeface="Calibri"/>
                <a:sym typeface="Calibri"/>
              </a:rPr>
              <a:t> Statistics: Market Size and Growth, 2021</a:t>
            </a:r>
            <a:endParaRPr sz="1200" dirty="0">
              <a:solidFill>
                <a:srgbClr val="222222"/>
              </a:solidFill>
              <a:highlight>
                <a:srgbClr val="FFFFFF"/>
              </a:highlight>
              <a:latin typeface="Calibri"/>
              <a:ea typeface="Calibri"/>
              <a:cs typeface="Calibri"/>
              <a:sym typeface="Calibri"/>
            </a:endParaRPr>
          </a:p>
          <a:p>
            <a:pPr marL="0" lvl="0" indent="0" algn="just" rtl="0">
              <a:spcBef>
                <a:spcPts val="1200"/>
              </a:spcBef>
              <a:spcAft>
                <a:spcPts val="0"/>
              </a:spcAft>
              <a:buClr>
                <a:schemeClr val="dk1"/>
              </a:buClr>
              <a:buSzPts val="1100"/>
              <a:buFont typeface="Arial"/>
              <a:buNone/>
            </a:pPr>
            <a:r>
              <a:rPr lang="en-US" sz="1200" dirty="0" err="1">
                <a:solidFill>
                  <a:srgbClr val="222222"/>
                </a:solidFill>
                <a:highlight>
                  <a:srgbClr val="FFFFFF"/>
                </a:highlight>
                <a:latin typeface="Calibri"/>
                <a:ea typeface="Calibri"/>
                <a:cs typeface="Calibri"/>
                <a:sym typeface="Calibri"/>
              </a:rPr>
              <a:t>Venngage</a:t>
            </a:r>
            <a:r>
              <a:rPr lang="en-US" sz="1200" dirty="0">
                <a:solidFill>
                  <a:srgbClr val="222222"/>
                </a:solidFill>
                <a:highlight>
                  <a:srgbClr val="FFFFFF"/>
                </a:highlight>
                <a:latin typeface="Calibri"/>
                <a:ea typeface="Calibri"/>
                <a:cs typeface="Calibri"/>
                <a:sym typeface="Calibri"/>
              </a:rPr>
              <a:t>, 15 Visual Content Marketing Statistics to Know for 2021 [Infographic]: https://venngage.com/blog/visual-content-marketing-statistics</a:t>
            </a:r>
          </a:p>
          <a:p>
            <a:pPr marL="0" lvl="0" indent="0" algn="just" rtl="0">
              <a:spcBef>
                <a:spcPts val="1200"/>
              </a:spcBef>
              <a:spcAft>
                <a:spcPts val="0"/>
              </a:spcAft>
              <a:buClr>
                <a:schemeClr val="dk1"/>
              </a:buClr>
              <a:buSzPts val="1100"/>
              <a:buFont typeface="Arial"/>
              <a:buNone/>
            </a:pPr>
            <a:r>
              <a:rPr lang="it-IT" sz="1200" dirty="0">
                <a:solidFill>
                  <a:schemeClr val="dk1"/>
                </a:solidFill>
                <a:latin typeface="Calibri"/>
                <a:ea typeface="Calibri"/>
                <a:cs typeface="Calibri"/>
                <a:sym typeface="Calibri"/>
              </a:rPr>
              <a:t>Statista, </a:t>
            </a:r>
            <a:r>
              <a:rPr lang="en-US" sz="1200" dirty="0">
                <a:solidFill>
                  <a:schemeClr val="dk1"/>
                </a:solidFill>
                <a:latin typeface="Calibri"/>
                <a:ea typeface="Calibri"/>
                <a:cs typeface="Calibri"/>
                <a:sym typeface="Calibri"/>
              </a:rPr>
              <a:t>Crowdfunding market size globally 2020: https://www.statista.com/statistics/1078273/global-crowdfunding-market-size/</a:t>
            </a:r>
            <a:endParaRPr lang="it-IT" sz="1200" dirty="0">
              <a:solidFill>
                <a:schemeClr val="dk1"/>
              </a:solidFill>
              <a:latin typeface="Calibri"/>
              <a:ea typeface="Calibri"/>
              <a:cs typeface="Calibri"/>
              <a:sym typeface="Calibri"/>
            </a:endParaRPr>
          </a:p>
        </p:txBody>
      </p:sp>
      <p:pic>
        <p:nvPicPr>
          <p:cNvPr id="596" name="Google Shape;596;p83"/>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2400"/>
              <a:t>Topic 1: General overview</a:t>
            </a:r>
            <a:br>
              <a:rPr lang="en-US" sz="2400"/>
            </a:br>
            <a:endParaRPr sz="2400"/>
          </a:p>
        </p:txBody>
      </p:sp>
      <p:sp>
        <p:nvSpPr>
          <p:cNvPr id="110" name="Google Shape;110;p9"/>
          <p:cNvSpPr txBox="1">
            <a:spLocks noGrp="1"/>
          </p:cNvSpPr>
          <p:nvPr>
            <p:ph type="body" idx="1"/>
          </p:nvPr>
        </p:nvSpPr>
        <p:spPr>
          <a:xfrm>
            <a:off x="311700" y="1017725"/>
            <a:ext cx="8520600"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i="0">
                <a:solidFill>
                  <a:srgbClr val="FF6600"/>
                </a:solidFill>
                <a:latin typeface="Calibri"/>
                <a:ea typeface="Calibri"/>
                <a:cs typeface="Calibri"/>
                <a:sym typeface="Calibri"/>
              </a:rPr>
              <a:t>What is crowdfunding?</a:t>
            </a:r>
            <a:endParaRPr/>
          </a:p>
          <a:p>
            <a:pPr marL="114300" lvl="0" indent="0" algn="just" rtl="0">
              <a:lnSpc>
                <a:spcPct val="100000"/>
              </a:lnSpc>
              <a:spcBef>
                <a:spcPts val="0"/>
              </a:spcBef>
              <a:spcAft>
                <a:spcPts val="0"/>
              </a:spcAft>
              <a:buSzPts val="1800"/>
              <a:buNone/>
            </a:pPr>
            <a:r>
              <a:rPr lang="en-US" sz="2000" b="0" i="0">
                <a:solidFill>
                  <a:schemeClr val="dk1"/>
                </a:solidFill>
                <a:latin typeface="Calibri"/>
                <a:ea typeface="Calibri"/>
                <a:cs typeface="Calibri"/>
                <a:sym typeface="Calibri"/>
              </a:rPr>
              <a:t>Basing on European Regulation 2020/1503, “</a:t>
            </a:r>
            <a:r>
              <a:rPr lang="en-US" sz="2000" b="0" i="1">
                <a:solidFill>
                  <a:schemeClr val="dk1"/>
                </a:solidFill>
                <a:latin typeface="Calibri"/>
                <a:ea typeface="Calibri"/>
                <a:cs typeface="Calibri"/>
                <a:sym typeface="Calibri"/>
              </a:rPr>
              <a:t>crowdfunding is increasingly an established form of </a:t>
            </a:r>
            <a:r>
              <a:rPr lang="en-US" sz="2000" b="1" i="1">
                <a:solidFill>
                  <a:schemeClr val="dk1"/>
                </a:solidFill>
                <a:latin typeface="Calibri"/>
                <a:ea typeface="Calibri"/>
                <a:cs typeface="Calibri"/>
                <a:sym typeface="Calibri"/>
              </a:rPr>
              <a:t>alternative finance </a:t>
            </a:r>
            <a:r>
              <a:rPr lang="en-US" sz="2000" b="0" i="1">
                <a:solidFill>
                  <a:schemeClr val="dk1"/>
                </a:solidFill>
                <a:latin typeface="Calibri"/>
                <a:ea typeface="Calibri"/>
                <a:cs typeface="Calibri"/>
                <a:sym typeface="Calibri"/>
              </a:rPr>
              <a:t>for start-ups and small and medium-sized enterprises (SMEs), typically relying on </a:t>
            </a:r>
            <a:r>
              <a:rPr lang="en-US" sz="2000" b="1" i="1">
                <a:solidFill>
                  <a:schemeClr val="dk1"/>
                </a:solidFill>
                <a:latin typeface="Calibri"/>
                <a:ea typeface="Calibri"/>
                <a:cs typeface="Calibri"/>
                <a:sym typeface="Calibri"/>
              </a:rPr>
              <a:t>small investments</a:t>
            </a:r>
            <a:r>
              <a:rPr lang="en-US" sz="2000" b="0" i="1">
                <a:solidFill>
                  <a:schemeClr val="dk1"/>
                </a:solidFill>
                <a:latin typeface="Calibri"/>
                <a:ea typeface="Calibri"/>
                <a:cs typeface="Calibri"/>
                <a:sym typeface="Calibri"/>
              </a:rPr>
              <a:t>. Crowdfunding represents an increasingly important type of intermediation where a </a:t>
            </a:r>
            <a:r>
              <a:rPr lang="en-US" sz="2000" b="1" i="1">
                <a:solidFill>
                  <a:schemeClr val="dk1"/>
                </a:solidFill>
                <a:latin typeface="Calibri"/>
                <a:ea typeface="Calibri"/>
                <a:cs typeface="Calibri"/>
                <a:sym typeface="Calibri"/>
              </a:rPr>
              <a:t>crowdfunding service provider</a:t>
            </a:r>
            <a:r>
              <a:rPr lang="en-US" sz="2000" b="0" i="1">
                <a:solidFill>
                  <a:schemeClr val="dk1"/>
                </a:solidFill>
                <a:latin typeface="Calibri"/>
                <a:ea typeface="Calibri"/>
                <a:cs typeface="Calibri"/>
                <a:sym typeface="Calibri"/>
              </a:rPr>
              <a:t>, without taking on own risk, operates a digital platform open to the </a:t>
            </a:r>
            <a:r>
              <a:rPr lang="en-US" sz="2000" b="1" i="1">
                <a:solidFill>
                  <a:schemeClr val="dk1"/>
                </a:solidFill>
                <a:latin typeface="Calibri"/>
                <a:ea typeface="Calibri"/>
                <a:cs typeface="Calibri"/>
                <a:sym typeface="Calibri"/>
              </a:rPr>
              <a:t>public</a:t>
            </a:r>
            <a:r>
              <a:rPr lang="en-US" sz="2000" b="0" i="1">
                <a:solidFill>
                  <a:schemeClr val="dk1"/>
                </a:solidFill>
                <a:latin typeface="Calibri"/>
                <a:ea typeface="Calibri"/>
                <a:cs typeface="Calibri"/>
                <a:sym typeface="Calibri"/>
              </a:rPr>
              <a:t> in order to match or facilitate the matching of prospective investors or lenders with businesses that seek funding. Such funding could take the form of </a:t>
            </a:r>
            <a:r>
              <a:rPr lang="en-US" sz="2000" b="1" i="1">
                <a:solidFill>
                  <a:schemeClr val="dk1"/>
                </a:solidFill>
                <a:latin typeface="Calibri"/>
                <a:ea typeface="Calibri"/>
                <a:cs typeface="Calibri"/>
                <a:sym typeface="Calibri"/>
              </a:rPr>
              <a:t>loans</a:t>
            </a:r>
            <a:r>
              <a:rPr lang="en-US" sz="2000" b="0" i="1">
                <a:solidFill>
                  <a:schemeClr val="dk1"/>
                </a:solidFill>
                <a:latin typeface="Calibri"/>
                <a:ea typeface="Calibri"/>
                <a:cs typeface="Calibri"/>
                <a:sym typeface="Calibri"/>
              </a:rPr>
              <a:t> or the acquisition of transferable securities or of other </a:t>
            </a:r>
            <a:r>
              <a:rPr lang="en-US" sz="2000" b="1" i="1">
                <a:solidFill>
                  <a:schemeClr val="dk1"/>
                </a:solidFill>
                <a:latin typeface="Calibri"/>
                <a:ea typeface="Calibri"/>
                <a:cs typeface="Calibri"/>
                <a:sym typeface="Calibri"/>
              </a:rPr>
              <a:t>admitted instruments for crowdfunding purposes </a:t>
            </a:r>
            <a:r>
              <a:rPr lang="en-US" sz="2000" b="0" i="1">
                <a:solidFill>
                  <a:schemeClr val="dk1"/>
                </a:solidFill>
                <a:latin typeface="Calibri"/>
                <a:ea typeface="Calibri"/>
                <a:cs typeface="Calibri"/>
                <a:sym typeface="Calibri"/>
              </a:rPr>
              <a:t>[…] those types of crowdfunding can be structured as comparable </a:t>
            </a:r>
            <a:r>
              <a:rPr lang="en-US" sz="2000" b="1" i="1">
                <a:solidFill>
                  <a:schemeClr val="dk1"/>
                </a:solidFill>
                <a:latin typeface="Calibri"/>
                <a:ea typeface="Calibri"/>
                <a:cs typeface="Calibri"/>
                <a:sym typeface="Calibri"/>
              </a:rPr>
              <a:t>funding alternatives</a:t>
            </a:r>
            <a:r>
              <a:rPr lang="en-US" sz="2000" b="0" i="0">
                <a:solidFill>
                  <a:schemeClr val="dk1"/>
                </a:solidFill>
                <a:latin typeface="Calibri"/>
                <a:ea typeface="Calibri"/>
                <a:cs typeface="Calibri"/>
                <a:sym typeface="Calibri"/>
              </a:rPr>
              <a:t>”.</a:t>
            </a:r>
            <a:endParaRPr/>
          </a:p>
          <a:p>
            <a:pPr marL="114300" lvl="0" indent="0" algn="just" rtl="0">
              <a:lnSpc>
                <a:spcPct val="100000"/>
              </a:lnSpc>
              <a:spcBef>
                <a:spcPts val="0"/>
              </a:spcBef>
              <a:spcAft>
                <a:spcPts val="0"/>
              </a:spcAft>
              <a:buSzPts val="1800"/>
              <a:buNone/>
            </a:pPr>
            <a:endParaRPr sz="2000" b="0" i="0">
              <a:solidFill>
                <a:schemeClr val="dk1"/>
              </a:solidFill>
              <a:latin typeface="Calibri"/>
              <a:ea typeface="Calibri"/>
              <a:cs typeface="Calibri"/>
              <a:sym typeface="Calibri"/>
            </a:endParaRPr>
          </a:p>
        </p:txBody>
      </p:sp>
      <p:pic>
        <p:nvPicPr>
          <p:cNvPr id="111" name="Google Shape;111;p9"/>
          <p:cNvPicPr preferRelativeResize="0"/>
          <p:nvPr/>
        </p:nvPicPr>
        <p:blipFill rotWithShape="1">
          <a:blip r:embed="rId3">
            <a:alphaModFix/>
          </a:blip>
          <a:srcRect/>
          <a:stretch/>
        </p:blipFill>
        <p:spPr>
          <a:xfrm>
            <a:off x="8186217" y="0"/>
            <a:ext cx="957783" cy="95778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14599</Words>
  <Application>Microsoft Office PowerPoint</Application>
  <PresentationFormat>Presentazione su schermo (16:9)</PresentationFormat>
  <Paragraphs>594</Paragraphs>
  <Slides>86</Slides>
  <Notes>86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86</vt:i4>
      </vt:variant>
    </vt:vector>
  </HeadingPairs>
  <TitlesOfParts>
    <vt:vector size="96" baseType="lpstr">
      <vt:lpstr>Proxima Nova</vt:lpstr>
      <vt:lpstr>Arial</vt:lpstr>
      <vt:lpstr>Calibri corpo</vt:lpstr>
      <vt:lpstr>Noto Sans Symbols</vt:lpstr>
      <vt:lpstr>Courier New</vt:lpstr>
      <vt:lpstr>Calibri</vt:lpstr>
      <vt:lpstr>Roboto</vt:lpstr>
      <vt:lpstr>Karla</vt:lpstr>
      <vt:lpstr>OS Reg</vt:lpstr>
      <vt:lpstr>Simple Light</vt:lpstr>
      <vt:lpstr>    Module N 5 Crowdfunding Strategies</vt:lpstr>
      <vt:lpstr>Presentazione standard di PowerPoint</vt:lpstr>
      <vt:lpstr>Presentazione standard di PowerPoint</vt:lpstr>
      <vt:lpstr>Presentazione standard di PowerPoint</vt:lpstr>
      <vt:lpstr>Presentazione standard di PowerPoint</vt:lpstr>
      <vt:lpstr>Module : Learning Outcomes</vt:lpstr>
      <vt:lpstr>Introductory video </vt:lpstr>
      <vt:lpstr>Unit 1: RULES AND STRATEGIES </vt:lpstr>
      <vt:lpstr>Topic 1: General overview </vt:lpstr>
      <vt:lpstr>Presentazione standard di PowerPoint</vt:lpstr>
      <vt:lpstr>Presentazione standard di PowerPoint</vt:lpstr>
      <vt:lpstr>Presentazione standard di PowerPoint</vt:lpstr>
      <vt:lpstr>Topic 2: Rules and strategies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Learning Activity 1: Create your own crowdfunding campaign  </vt:lpstr>
      <vt:lpstr>Unit 2: CHOOSING THE RIGHT PLATFORM AND CONCEPT </vt:lpstr>
      <vt:lpstr>Topic 1: Crowdfunding platforms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Topic 2: How to choose the best platform for your purposes </vt:lpstr>
      <vt:lpstr>Presentazione standard di PowerPoint</vt:lpstr>
      <vt:lpstr>Presentazione standard di PowerPoint</vt:lpstr>
      <vt:lpstr>Presentazione standard di PowerPoint</vt:lpstr>
      <vt:lpstr>Presentazione standard di PowerPoint</vt:lpstr>
      <vt:lpstr>Learning Activity 2: My crowdfunding campaign on…  </vt:lpstr>
      <vt:lpstr>Unit 3: ANALYSIS OF SPECIFIC CAMPAIGNS </vt:lpstr>
      <vt:lpstr>Topic 1: Analysis of crowdfunding campaigns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Learning Activity 3: Retio crowdfunding campaign  </vt:lpstr>
      <vt:lpstr>Unit 4: BEST PRACTICES </vt:lpstr>
      <vt:lpstr>Topic 1: Definition </vt:lpstr>
      <vt:lpstr>Topic 2: Best practices in crowdfunding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Learning Activity 4: The best crowdfunding practices for my sport event  </vt:lpstr>
      <vt:lpstr>EVALUATION</vt:lpstr>
      <vt:lpstr>Question 1 </vt:lpstr>
      <vt:lpstr>Question 2 </vt:lpstr>
      <vt:lpstr>Question 3 </vt:lpstr>
      <vt:lpstr>Question 4 </vt:lpstr>
      <vt:lpstr>Question 5 </vt:lpstr>
      <vt:lpstr>Question 6 </vt:lpstr>
      <vt:lpstr>Question 7 </vt:lpstr>
      <vt:lpstr>Question 8 </vt:lpstr>
      <vt:lpstr>Summary</vt:lpstr>
      <vt:lpstr>Presentazione standard di PowerPoint</vt:lpstr>
      <vt:lpstr>Presentazione standard di PowerPoint</vt:lpstr>
      <vt:lpstr>References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N 6 Crowdfunding Strategies</dc:title>
  <dc:creator>Panayiota Constanti</dc:creator>
  <cp:lastModifiedBy>Samanta Sedda</cp:lastModifiedBy>
  <cp:revision>6</cp:revision>
  <dcterms:modified xsi:type="dcterms:W3CDTF">2022-06-22T16:50:43Z</dcterms:modified>
</cp:coreProperties>
</file>