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73" r:id="rId4"/>
    <p:sldId id="274" r:id="rId5"/>
    <p:sldId id="259" r:id="rId6"/>
    <p:sldId id="260" r:id="rId7"/>
    <p:sldId id="280" r:id="rId8"/>
    <p:sldId id="261" r:id="rId9"/>
    <p:sldId id="262" r:id="rId10"/>
    <p:sldId id="272" r:id="rId11"/>
    <p:sldId id="281" r:id="rId12"/>
    <p:sldId id="282" r:id="rId13"/>
    <p:sldId id="283" r:id="rId14"/>
    <p:sldId id="263" r:id="rId15"/>
    <p:sldId id="264" r:id="rId16"/>
    <p:sldId id="279" r:id="rId17"/>
    <p:sldId id="265" r:id="rId18"/>
    <p:sldId id="266" r:id="rId19"/>
    <p:sldId id="269" r:id="rId20"/>
    <p:sldId id="271" r:id="rId21"/>
    <p:sldId id="275" r:id="rId22"/>
    <p:sldId id="276" r:id="rId23"/>
    <p:sldId id="284" r:id="rId24"/>
    <p:sldId id="27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FF"/>
    <a:srgbClr val="FF99FF"/>
    <a:srgbClr val="FD9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9AA026-980F-4679-8F62-231AE98B2A95}">
  <a:tblStyle styleId="{C59AA026-980F-4679-8F62-231AE98B2A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579" autoAdjust="0"/>
  </p:normalViewPr>
  <p:slideViewPr>
    <p:cSldViewPr snapToGrid="0">
      <p:cViewPr varScale="1">
        <p:scale>
          <a:sx n="72" d="100"/>
          <a:sy n="72" d="100"/>
        </p:scale>
        <p:origin x="11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474748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a:t>
            </a:r>
            <a:r>
              <a:rPr lang="en-US" baseline="0" dirty="0"/>
              <a:t> PPT should be used for each Module. </a:t>
            </a:r>
            <a:endParaRPr dirty="0"/>
          </a:p>
        </p:txBody>
      </p:sp>
    </p:spTree>
    <p:extLst>
      <p:ext uri="{BB962C8B-B14F-4D97-AF65-F5344CB8AC3E}">
        <p14:creationId xmlns:p14="http://schemas.microsoft.com/office/powerpoint/2010/main" val="2466674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6f0a539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c6f0a539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the question.</a:t>
            </a:r>
            <a:endParaRPr/>
          </a:p>
        </p:txBody>
      </p:sp>
    </p:spTree>
    <p:extLst>
      <p:ext uri="{BB962C8B-B14F-4D97-AF65-F5344CB8AC3E}">
        <p14:creationId xmlns:p14="http://schemas.microsoft.com/office/powerpoint/2010/main" val="419933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6f0a539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c6f0a539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the question.</a:t>
            </a:r>
            <a:endParaRPr/>
          </a:p>
        </p:txBody>
      </p:sp>
    </p:spTree>
    <p:extLst>
      <p:ext uri="{BB962C8B-B14F-4D97-AF65-F5344CB8AC3E}">
        <p14:creationId xmlns:p14="http://schemas.microsoft.com/office/powerpoint/2010/main" val="2317172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c6f0a539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c6f0a539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Define the question. You can add as many answers as you want but define the one that it is correct.</a:t>
            </a:r>
            <a:endParaRPr dirty="0"/>
          </a:p>
        </p:txBody>
      </p:sp>
    </p:spTree>
    <p:extLst>
      <p:ext uri="{BB962C8B-B14F-4D97-AF65-F5344CB8AC3E}">
        <p14:creationId xmlns:p14="http://schemas.microsoft.com/office/powerpoint/2010/main" val="352127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c6f0a539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c6f0a539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Define the question. You can add as many</a:t>
            </a:r>
            <a:r>
              <a:rPr lang="en" baseline="0" dirty="0">
                <a:solidFill>
                  <a:schemeClr val="dk1"/>
                </a:solidFill>
              </a:rPr>
              <a:t> </a:t>
            </a:r>
            <a:r>
              <a:rPr lang="en" dirty="0">
                <a:solidFill>
                  <a:schemeClr val="dk1"/>
                </a:solidFill>
              </a:rPr>
              <a:t>answers as you want.</a:t>
            </a:r>
            <a:endParaRPr dirty="0"/>
          </a:p>
        </p:txBody>
      </p:sp>
    </p:spTree>
    <p:extLst>
      <p:ext uri="{BB962C8B-B14F-4D97-AF65-F5344CB8AC3E}">
        <p14:creationId xmlns:p14="http://schemas.microsoft.com/office/powerpoint/2010/main" val="35220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c6f0a539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c6f0a53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Define the question. Create a table with two columns and fill them with pairs. The first cell in the first column must match the first cell in the second column. The system will</a:t>
            </a:r>
            <a:r>
              <a:rPr lang="en" baseline="0" dirty="0"/>
              <a:t> then shuffle the options when presenting them. </a:t>
            </a:r>
            <a:endParaRPr dirty="0"/>
          </a:p>
        </p:txBody>
      </p:sp>
    </p:spTree>
    <p:extLst>
      <p:ext uri="{BB962C8B-B14F-4D97-AF65-F5344CB8AC3E}">
        <p14:creationId xmlns:p14="http://schemas.microsoft.com/office/powerpoint/2010/main" val="287471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c6f0a539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c6f0a539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45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An evaluation can also be an option by setting some close ended questions. </a:t>
            </a:r>
          </a:p>
          <a:p>
            <a:endParaRPr lang="en-US" dirty="0"/>
          </a:p>
          <a:p>
            <a:pPr marL="158750" indent="0">
              <a:buNone/>
            </a:pPr>
            <a:r>
              <a:rPr lang="en-US" u="sng" dirty="0"/>
              <a:t>To be further discussed and agreed upon during our next meeting.</a:t>
            </a:r>
            <a:endParaRPr lang="en-GB" u="sng" dirty="0"/>
          </a:p>
        </p:txBody>
      </p:sp>
    </p:spTree>
    <p:extLst>
      <p:ext uri="{BB962C8B-B14F-4D97-AF65-F5344CB8AC3E}">
        <p14:creationId xmlns:p14="http://schemas.microsoft.com/office/powerpoint/2010/main" val="417456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either divide them per unit or for the whole module. </a:t>
            </a:r>
          </a:p>
          <a:p>
            <a:pPr marL="158750" indent="0">
              <a:buNone/>
            </a:pPr>
            <a:endParaRPr lang="en-GB" dirty="0"/>
          </a:p>
        </p:txBody>
      </p:sp>
    </p:spTree>
    <p:extLst>
      <p:ext uri="{BB962C8B-B14F-4D97-AF65-F5344CB8AC3E}">
        <p14:creationId xmlns:p14="http://schemas.microsoft.com/office/powerpoint/2010/main" val="8324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referencing and other editorial-related aspects of the research please apply only the APA Citation Style Guide. This is both to safeguard the scientific quality of the overall research of the project as well as to ensure that there is a stylistic uniformity amongst the reports submitted by partners.</a:t>
            </a:r>
          </a:p>
          <a:p>
            <a:pPr marL="158750" indent="0">
              <a:buNone/>
            </a:pPr>
            <a:endParaRPr lang="en-GB" dirty="0"/>
          </a:p>
        </p:txBody>
      </p:sp>
    </p:spTree>
    <p:extLst>
      <p:ext uri="{BB962C8B-B14F-4D97-AF65-F5344CB8AC3E}">
        <p14:creationId xmlns:p14="http://schemas.microsoft.com/office/powerpoint/2010/main" val="178283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b9b073a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b9b073a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have to define the title for the Module, its Units and each Unit’s topics. You can add rows if you have more than six topics (try to not have more than 8 topics</a:t>
            </a:r>
            <a:r>
              <a:rPr lang="en" baseline="0" dirty="0"/>
              <a:t> per unit) </a:t>
            </a:r>
            <a:r>
              <a:rPr lang="en" dirty="0"/>
              <a:t>and you can add slides and copy the table to add more Units and Topics (e.g. next slide).</a:t>
            </a:r>
            <a:endParaRPr dirty="0"/>
          </a:p>
        </p:txBody>
      </p:sp>
    </p:spTree>
    <p:extLst>
      <p:ext uri="{BB962C8B-B14F-4D97-AF65-F5344CB8AC3E}">
        <p14:creationId xmlns:p14="http://schemas.microsoft.com/office/powerpoint/2010/main" val="1029916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sng" dirty="0"/>
          </a:p>
        </p:txBody>
      </p:sp>
    </p:spTree>
    <p:extLst>
      <p:ext uri="{BB962C8B-B14F-4D97-AF65-F5344CB8AC3E}">
        <p14:creationId xmlns:p14="http://schemas.microsoft.com/office/powerpoint/2010/main" val="393151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c6f0a539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c6f0a539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Define the title for the unit and use this slide for each new unit.</a:t>
            </a:r>
            <a:endParaRPr dirty="0"/>
          </a:p>
        </p:txBody>
      </p:sp>
    </p:spTree>
    <p:extLst>
      <p:ext uri="{BB962C8B-B14F-4D97-AF65-F5344CB8AC3E}">
        <p14:creationId xmlns:p14="http://schemas.microsoft.com/office/powerpoint/2010/main" val="184279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c6f0a539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c6f0a539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Define the topic’s title and the content for it. You can use more than one slides to add the content for a topic (e.g. next slide)</a:t>
            </a:r>
          </a:p>
          <a:p>
            <a:pPr marL="0" lvl="0" indent="0" algn="l" rtl="0">
              <a:spcBef>
                <a:spcPts val="0"/>
              </a:spcBef>
              <a:spcAft>
                <a:spcPts val="0"/>
              </a:spcAft>
              <a:buNone/>
            </a:pPr>
            <a:r>
              <a:rPr lang="en" dirty="0"/>
              <a:t>The content can include text, images, audio</a:t>
            </a:r>
            <a:r>
              <a:rPr lang="en" baseline="0" dirty="0"/>
              <a:t> files, video files, quotes, external links, files (e.g. </a:t>
            </a:r>
            <a:r>
              <a:rPr lang="en" baseline="0"/>
              <a:t>additional reading, resources). </a:t>
            </a:r>
            <a:r>
              <a:rPr lang="en" baseline="0" dirty="0"/>
              <a:t>If you have any other types in mind, please consult us to ensure that the e-learning platform can support them. </a:t>
            </a:r>
          </a:p>
          <a:p>
            <a:pPr marL="0" lvl="0" indent="0" algn="l" rtl="0">
              <a:spcBef>
                <a:spcPts val="0"/>
              </a:spcBef>
              <a:spcAft>
                <a:spcPts val="0"/>
              </a:spcAft>
              <a:buNone/>
            </a:pPr>
            <a:r>
              <a:rPr lang="en" baseline="0" dirty="0"/>
              <a:t>Please ensure that all material used is copyright free and that there is no plagiarism in the material provided. All partners are responsible for the material they deliver to not bridge any copyright laws. </a:t>
            </a:r>
            <a:endParaRPr dirty="0"/>
          </a:p>
        </p:txBody>
      </p:sp>
    </p:spTree>
    <p:extLst>
      <p:ext uri="{BB962C8B-B14F-4D97-AF65-F5344CB8AC3E}">
        <p14:creationId xmlns:p14="http://schemas.microsoft.com/office/powerpoint/2010/main" val="230045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b9b073a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b9b073a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68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c6f0a539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c6f0a539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47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b9b073a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b9b073a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10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c6f0a539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c6f0a539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835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books.google.hr/books?hl=en&amp;lr=&amp;id=LObsDwAAQBAJ&amp;oi=fnd&amp;pg=PP2&amp;dq=marketing+and+communication+in+sport&amp;ots=FkLylu6RTm&amp;sig=cGf_lLcvBIadvk8tgDxC3F8Je9U&amp;redir_esc=y#v=onepage&amp;q=marketing%20and%20communication%20in%20sport&amp;f=fals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lvl="0"/>
            <a:r>
              <a:rPr lang="en-GB" sz="2000" b="1" i="1" dirty="0">
                <a:solidFill>
                  <a:srgbClr val="FF0000"/>
                </a:solidFill>
                <a:latin typeface="Calibri"/>
                <a:ea typeface="Calibri"/>
                <a:cs typeface="Calibri"/>
                <a:sym typeface="Calibri"/>
              </a:rPr>
              <a:t/>
            </a:r>
            <a:br>
              <a:rPr lang="en-GB" sz="2000" b="1" i="1" dirty="0">
                <a:solidFill>
                  <a:srgbClr val="FF0000"/>
                </a:solidFill>
                <a:latin typeface="Calibri"/>
                <a:ea typeface="Calibri"/>
                <a:cs typeface="Calibri"/>
                <a:sym typeface="Calibri"/>
              </a:rPr>
            </a:br>
            <a:r>
              <a:rPr lang="en-GB" sz="2000" b="1" i="1" dirty="0">
                <a:solidFill>
                  <a:srgbClr val="FF0000"/>
                </a:solidFill>
                <a:latin typeface="Calibri"/>
                <a:ea typeface="Calibri"/>
                <a:cs typeface="Calibri"/>
                <a:sym typeface="Calibri"/>
              </a:rPr>
              <a:t/>
            </a:r>
            <a:br>
              <a:rPr lang="en-GB" sz="2000" b="1" i="1" dirty="0">
                <a:solidFill>
                  <a:srgbClr val="FF0000"/>
                </a:solidFill>
                <a:latin typeface="Calibri"/>
                <a:ea typeface="Calibri"/>
                <a:cs typeface="Calibri"/>
                <a:sym typeface="Calibri"/>
              </a:rPr>
            </a:br>
            <a:r>
              <a:rPr lang="en-GB" sz="2000" b="1" i="1" dirty="0">
                <a:solidFill>
                  <a:srgbClr val="FF0000"/>
                </a:solidFill>
                <a:latin typeface="Calibri"/>
                <a:ea typeface="Calibri"/>
                <a:cs typeface="Calibri"/>
                <a:sym typeface="Calibri"/>
              </a:rPr>
              <a:t/>
            </a:r>
            <a:br>
              <a:rPr lang="en-GB" sz="2000" b="1" i="1" dirty="0">
                <a:solidFill>
                  <a:srgbClr val="FF0000"/>
                </a:solidFill>
                <a:latin typeface="Calibri"/>
                <a:ea typeface="Calibri"/>
                <a:cs typeface="Calibri"/>
                <a:sym typeface="Calibri"/>
              </a:rPr>
            </a:br>
            <a:r>
              <a:rPr lang="en-GB" sz="4000" b="1" i="1" dirty="0">
                <a:solidFill>
                  <a:srgbClr val="FF0000"/>
                </a:solidFill>
                <a:latin typeface="+mj-lt"/>
                <a:ea typeface="Calibri"/>
                <a:cs typeface="Calibri"/>
                <a:sym typeface="Calibri"/>
              </a:rPr>
              <a:t/>
            </a:r>
            <a:br>
              <a:rPr lang="en-GB" sz="4000" b="1" i="1" dirty="0">
                <a:solidFill>
                  <a:srgbClr val="FF0000"/>
                </a:solidFill>
                <a:latin typeface="+mj-lt"/>
                <a:ea typeface="Calibri"/>
                <a:cs typeface="Calibri"/>
                <a:sym typeface="Calibri"/>
              </a:rPr>
            </a:br>
            <a:r>
              <a:rPr lang="en" sz="4000" b="1" dirty="0">
                <a:solidFill>
                  <a:srgbClr val="FF6600"/>
                </a:solidFill>
                <a:latin typeface="+mj-lt"/>
                <a:ea typeface="Calibri"/>
                <a:cs typeface="Calibri"/>
                <a:sym typeface="Calibri"/>
              </a:rPr>
              <a:t>Module </a:t>
            </a:r>
            <a:r>
              <a:rPr lang="hr-HR" sz="4000" b="1" dirty="0" smtClean="0">
                <a:solidFill>
                  <a:srgbClr val="FF6600"/>
                </a:solidFill>
                <a:latin typeface="+mj-lt"/>
                <a:ea typeface="Calibri"/>
                <a:cs typeface="Calibri"/>
                <a:sym typeface="Calibri"/>
              </a:rPr>
              <a:t>2</a:t>
            </a:r>
            <a:endParaRPr sz="4000" dirty="0">
              <a:solidFill>
                <a:srgbClr val="FF6600"/>
              </a:solidFill>
              <a:latin typeface="+mj-l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r>
              <a:rPr lang="en-GB" b="1" dirty="0">
                <a:solidFill>
                  <a:srgbClr val="FF6600"/>
                </a:solidFill>
                <a:ea typeface="Calibri"/>
                <a:cs typeface="Calibri"/>
                <a:sym typeface="Calibri"/>
              </a:rPr>
              <a:t>Marketing and Communication in the field of Sport</a:t>
            </a:r>
            <a:endParaRPr dirty="0"/>
          </a:p>
        </p:txBody>
      </p:sp>
      <p:pic>
        <p:nvPicPr>
          <p:cNvPr id="3" name="Immagine 2">
            <a:extLst>
              <a:ext uri="{FF2B5EF4-FFF2-40B4-BE49-F238E27FC236}">
                <a16:creationId xmlns:a16="http://schemas.microsoft.com/office/drawing/2014/main" id="{7BE51E9B-65D8-40BE-9AEB-E0210B604BF5}"/>
              </a:ext>
            </a:extLst>
          </p:cNvPr>
          <p:cNvPicPr>
            <a:picLocks noChangeAspect="1"/>
          </p:cNvPicPr>
          <p:nvPr/>
        </p:nvPicPr>
        <p:blipFill>
          <a:blip r:embed="rId3"/>
          <a:stretch>
            <a:fillRect/>
          </a:stretch>
        </p:blipFill>
        <p:spPr>
          <a:xfrm>
            <a:off x="7912137" y="59925"/>
            <a:ext cx="1231863" cy="12318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397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Topic </a:t>
            </a:r>
            <a:r>
              <a:rPr lang="hr-HR" dirty="0" smtClean="0"/>
              <a:t>3</a:t>
            </a:r>
            <a:r>
              <a:rPr lang="en" dirty="0" smtClean="0"/>
              <a:t> </a:t>
            </a:r>
            <a:r>
              <a:rPr lang="en" dirty="0"/>
              <a:t>(cont</a:t>
            </a:r>
            <a:r>
              <a:rPr lang="en-GB" dirty="0" err="1"/>
              <a:t>inuation</a:t>
            </a:r>
            <a:r>
              <a:rPr lang="en-GB" dirty="0"/>
              <a:t>)</a:t>
            </a:r>
            <a:endParaRPr dirty="0"/>
          </a:p>
        </p:txBody>
      </p:sp>
      <p:sp>
        <p:nvSpPr>
          <p:cNvPr id="82" name="Google Shape;8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content</a:t>
            </a:r>
            <a:endParaRPr dirty="0"/>
          </a:p>
        </p:txBody>
      </p:sp>
      <p:pic>
        <p:nvPicPr>
          <p:cNvPr id="4" name="Immagine 3">
            <a:extLst>
              <a:ext uri="{FF2B5EF4-FFF2-40B4-BE49-F238E27FC236}">
                <a16:creationId xmlns:a16="http://schemas.microsoft.com/office/drawing/2014/main" id="{FA3C2077-1C72-4969-9796-F393A33A0EDC}"/>
              </a:ext>
            </a:extLst>
          </p:cNvPr>
          <p:cNvPicPr>
            <a:picLocks noChangeAspect="1"/>
          </p:cNvPicPr>
          <p:nvPr/>
        </p:nvPicPr>
        <p:blipFill>
          <a:blip r:embed="rId3"/>
          <a:stretch>
            <a:fillRect/>
          </a:stretch>
        </p:blipFill>
        <p:spPr>
          <a:xfrm>
            <a:off x="8186217" y="0"/>
            <a:ext cx="957783" cy="957783"/>
          </a:xfrm>
          <a:prstGeom prst="rect">
            <a:avLst/>
          </a:prstGeom>
        </p:spPr>
      </p:pic>
      <p:pic>
        <p:nvPicPr>
          <p:cNvPr id="2" name="Slika 1"/>
          <p:cNvPicPr>
            <a:picLocks noChangeAspect="1"/>
          </p:cNvPicPr>
          <p:nvPr/>
        </p:nvPicPr>
        <p:blipFill>
          <a:blip r:embed="rId4"/>
          <a:stretch>
            <a:fillRect/>
          </a:stretch>
        </p:blipFill>
        <p:spPr>
          <a:xfrm>
            <a:off x="311700" y="970100"/>
            <a:ext cx="5151948" cy="3867999"/>
          </a:xfrm>
          <a:prstGeom prst="rect">
            <a:avLst/>
          </a:prstGeom>
        </p:spPr>
      </p:pic>
    </p:spTree>
    <p:extLst>
      <p:ext uri="{BB962C8B-B14F-4D97-AF65-F5344CB8AC3E}">
        <p14:creationId xmlns:p14="http://schemas.microsoft.com/office/powerpoint/2010/main" val="13107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Topic</a:t>
            </a:r>
            <a:r>
              <a:rPr lang="hr-HR" dirty="0" smtClean="0"/>
              <a:t> 4: </a:t>
            </a:r>
            <a:r>
              <a:rPr lang="hr-HR" dirty="0" err="1" smtClean="0"/>
              <a:t>Communication</a:t>
            </a:r>
            <a:r>
              <a:rPr lang="hr-HR" dirty="0" smtClean="0"/>
              <a:t> </a:t>
            </a:r>
            <a:r>
              <a:rPr lang="hr-HR" dirty="0" err="1" smtClean="0"/>
              <a:t>tools</a:t>
            </a:r>
            <a:endParaRPr lang="en-GB" dirty="0"/>
          </a:p>
        </p:txBody>
      </p:sp>
      <p:sp>
        <p:nvSpPr>
          <p:cNvPr id="3" name="Rezervirano mjesto teksta 2"/>
          <p:cNvSpPr>
            <a:spLocks noGrp="1"/>
          </p:cNvSpPr>
          <p:nvPr>
            <p:ph type="body" idx="1"/>
          </p:nvPr>
        </p:nvSpPr>
        <p:spPr>
          <a:xfrm>
            <a:off x="311700" y="1152475"/>
            <a:ext cx="8520600" cy="719457"/>
          </a:xfrm>
        </p:spPr>
        <p:txBody>
          <a:bodyPr/>
          <a:lstStyle/>
          <a:p>
            <a:r>
              <a:rPr lang="en-GB" dirty="0"/>
              <a:t>Communication processes refer to the creation and understanding of meaning through exchanging verbal and nonverbal messages</a:t>
            </a:r>
            <a:r>
              <a:rPr lang="en-GB" dirty="0" smtClean="0"/>
              <a:t>.</a:t>
            </a:r>
            <a:endParaRPr lang="hr-HR" dirty="0" smtClean="0"/>
          </a:p>
          <a:p>
            <a:pPr marL="114300" indent="0">
              <a:buNone/>
            </a:pPr>
            <a:endParaRPr lang="hr-HR" sz="1200" b="1" dirty="0" smtClean="0"/>
          </a:p>
          <a:p>
            <a:pPr marL="114300" indent="0">
              <a:buNone/>
            </a:pPr>
            <a:r>
              <a:rPr lang="hr-HR" sz="1200" b="1" dirty="0" smtClean="0"/>
              <a:t>           </a:t>
            </a:r>
            <a:r>
              <a:rPr lang="hr-HR" sz="1200" b="1" dirty="0" err="1" smtClean="0"/>
              <a:t>Nonverbal</a:t>
            </a:r>
            <a:r>
              <a:rPr lang="hr-HR" sz="1200" b="1" dirty="0" smtClean="0"/>
              <a:t> </a:t>
            </a:r>
            <a:r>
              <a:rPr lang="hr-HR" sz="1200" b="1" dirty="0" err="1" smtClean="0"/>
              <a:t>Communication</a:t>
            </a:r>
            <a:r>
              <a:rPr lang="hr-HR" sz="1200" b="1" dirty="0" smtClean="0"/>
              <a:t> </a:t>
            </a:r>
            <a:r>
              <a:rPr lang="hr-HR" sz="1200" b="1" dirty="0" err="1" smtClean="0"/>
              <a:t>Skills</a:t>
            </a:r>
            <a:endParaRPr lang="hr-HR" sz="1200" b="1" dirty="0"/>
          </a:p>
          <a:p>
            <a:pPr marL="114300" indent="0">
              <a:buNone/>
            </a:pPr>
            <a:endParaRPr lang="en-GB" dirty="0"/>
          </a:p>
        </p:txBody>
      </p:sp>
      <p:pic>
        <p:nvPicPr>
          <p:cNvPr id="4" name="Slika 3"/>
          <p:cNvPicPr>
            <a:picLocks noChangeAspect="1"/>
          </p:cNvPicPr>
          <p:nvPr/>
        </p:nvPicPr>
        <p:blipFill>
          <a:blip r:embed="rId2"/>
          <a:stretch>
            <a:fillRect/>
          </a:stretch>
        </p:blipFill>
        <p:spPr>
          <a:xfrm>
            <a:off x="4761781" y="2006682"/>
            <a:ext cx="3212937" cy="2775977"/>
          </a:xfrm>
          <a:prstGeom prst="rect">
            <a:avLst/>
          </a:prstGeom>
        </p:spPr>
      </p:pic>
      <p:pic>
        <p:nvPicPr>
          <p:cNvPr id="5" name="Slika 4"/>
          <p:cNvPicPr>
            <a:picLocks noChangeAspect="1"/>
          </p:cNvPicPr>
          <p:nvPr/>
        </p:nvPicPr>
        <p:blipFill>
          <a:blip r:embed="rId3"/>
          <a:stretch>
            <a:fillRect/>
          </a:stretch>
        </p:blipFill>
        <p:spPr>
          <a:xfrm>
            <a:off x="646981" y="2305150"/>
            <a:ext cx="2976114" cy="2579641"/>
          </a:xfrm>
          <a:prstGeom prst="rect">
            <a:avLst/>
          </a:prstGeom>
        </p:spPr>
      </p:pic>
    </p:spTree>
    <p:extLst>
      <p:ext uri="{BB962C8B-B14F-4D97-AF65-F5344CB8AC3E}">
        <p14:creationId xmlns:p14="http://schemas.microsoft.com/office/powerpoint/2010/main" val="85901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Factors</a:t>
            </a:r>
            <a:r>
              <a:rPr lang="hr-HR" dirty="0" smtClean="0"/>
              <a:t> to </a:t>
            </a:r>
            <a:r>
              <a:rPr lang="hr-HR" dirty="0" err="1" smtClean="0"/>
              <a:t>successful</a:t>
            </a:r>
            <a:r>
              <a:rPr lang="hr-HR" dirty="0" smtClean="0"/>
              <a:t> </a:t>
            </a:r>
            <a:r>
              <a:rPr lang="hr-HR" dirty="0" err="1" smtClean="0"/>
              <a:t>communication</a:t>
            </a:r>
            <a:endParaRPr lang="en-GB" dirty="0"/>
          </a:p>
        </p:txBody>
      </p:sp>
      <p:sp>
        <p:nvSpPr>
          <p:cNvPr id="3" name="Rezervirano mjesto teksta 2"/>
          <p:cNvSpPr>
            <a:spLocks noGrp="1"/>
          </p:cNvSpPr>
          <p:nvPr>
            <p:ph type="body" idx="1"/>
          </p:nvPr>
        </p:nvSpPr>
        <p:spPr>
          <a:xfrm>
            <a:off x="311700" y="1466491"/>
            <a:ext cx="4536345" cy="3102384"/>
          </a:xfrm>
        </p:spPr>
        <p:txBody>
          <a:bodyPr/>
          <a:lstStyle/>
          <a:p>
            <a:r>
              <a:rPr lang="hr-HR" dirty="0" err="1" smtClean="0"/>
              <a:t>Listening</a:t>
            </a:r>
            <a:endParaRPr lang="hr-HR" dirty="0" smtClean="0"/>
          </a:p>
          <a:p>
            <a:r>
              <a:rPr lang="hr-HR" dirty="0" err="1" smtClean="0"/>
              <a:t>Verbal</a:t>
            </a:r>
            <a:r>
              <a:rPr lang="hr-HR" dirty="0" smtClean="0"/>
              <a:t> </a:t>
            </a:r>
            <a:r>
              <a:rPr lang="hr-HR" dirty="0" err="1" smtClean="0"/>
              <a:t>Communication</a:t>
            </a:r>
            <a:endParaRPr lang="hr-HR" dirty="0" smtClean="0"/>
          </a:p>
          <a:p>
            <a:r>
              <a:rPr lang="hr-HR" dirty="0" err="1" smtClean="0"/>
              <a:t>Nonverbal</a:t>
            </a:r>
            <a:r>
              <a:rPr lang="hr-HR" dirty="0" smtClean="0"/>
              <a:t> </a:t>
            </a:r>
            <a:r>
              <a:rPr lang="hr-HR" dirty="0" err="1" smtClean="0"/>
              <a:t>Communication</a:t>
            </a:r>
            <a:endParaRPr lang="hr-HR" dirty="0" smtClean="0"/>
          </a:p>
          <a:p>
            <a:r>
              <a:rPr lang="hr-HR" dirty="0" err="1" smtClean="0"/>
              <a:t>Emotional</a:t>
            </a:r>
            <a:r>
              <a:rPr lang="hr-HR" dirty="0" smtClean="0"/>
              <a:t> </a:t>
            </a:r>
            <a:r>
              <a:rPr lang="hr-HR" dirty="0" err="1" smtClean="0"/>
              <a:t>Awerness</a:t>
            </a:r>
            <a:endParaRPr lang="hr-HR" dirty="0" smtClean="0"/>
          </a:p>
          <a:p>
            <a:r>
              <a:rPr lang="hr-HR" dirty="0" err="1" smtClean="0"/>
              <a:t>Written</a:t>
            </a:r>
            <a:r>
              <a:rPr lang="hr-HR" dirty="0" smtClean="0"/>
              <a:t> </a:t>
            </a:r>
            <a:r>
              <a:rPr lang="hr-HR" dirty="0" err="1" smtClean="0"/>
              <a:t>Communication</a:t>
            </a:r>
            <a:endParaRPr lang="hr-HR" dirty="0" smtClean="0"/>
          </a:p>
          <a:p>
            <a:r>
              <a:rPr lang="hr-HR" dirty="0" err="1" smtClean="0"/>
              <a:t>Communication</a:t>
            </a:r>
            <a:r>
              <a:rPr lang="hr-HR" dirty="0" smtClean="0"/>
              <a:t> </a:t>
            </a:r>
            <a:r>
              <a:rPr lang="hr-HR" dirty="0" err="1" smtClean="0"/>
              <a:t>in</a:t>
            </a:r>
            <a:r>
              <a:rPr lang="hr-HR" dirty="0" smtClean="0"/>
              <a:t> </a:t>
            </a:r>
            <a:r>
              <a:rPr lang="hr-HR" dirty="0" err="1" smtClean="0"/>
              <a:t>Difficult</a:t>
            </a:r>
            <a:r>
              <a:rPr lang="hr-HR" dirty="0" smtClean="0"/>
              <a:t> </a:t>
            </a:r>
            <a:r>
              <a:rPr lang="hr-HR" dirty="0" err="1" smtClean="0"/>
              <a:t>Situation</a:t>
            </a:r>
            <a:endParaRPr lang="hr-HR" dirty="0" smtClean="0"/>
          </a:p>
          <a:p>
            <a:endParaRPr lang="hr-HR" dirty="0"/>
          </a:p>
          <a:p>
            <a:pPr marL="114300" indent="0">
              <a:buNone/>
            </a:pPr>
            <a:endParaRPr lang="en-GB" dirty="0"/>
          </a:p>
        </p:txBody>
      </p:sp>
      <p:pic>
        <p:nvPicPr>
          <p:cNvPr id="4" name="Slika 3"/>
          <p:cNvPicPr>
            <a:picLocks noChangeAspect="1"/>
          </p:cNvPicPr>
          <p:nvPr/>
        </p:nvPicPr>
        <p:blipFill>
          <a:blip r:embed="rId2"/>
          <a:stretch>
            <a:fillRect/>
          </a:stretch>
        </p:blipFill>
        <p:spPr>
          <a:xfrm>
            <a:off x="5077134" y="1086340"/>
            <a:ext cx="3755166" cy="3080218"/>
          </a:xfrm>
          <a:prstGeom prst="rect">
            <a:avLst/>
          </a:prstGeom>
        </p:spPr>
      </p:pic>
    </p:spTree>
    <p:extLst>
      <p:ext uri="{BB962C8B-B14F-4D97-AF65-F5344CB8AC3E}">
        <p14:creationId xmlns:p14="http://schemas.microsoft.com/office/powerpoint/2010/main" val="414718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p:txBody>
          <a:bodyPr/>
          <a:lstStyle/>
          <a:p>
            <a:r>
              <a:rPr lang="en-GB" dirty="0" smtClean="0"/>
              <a:t>30 </a:t>
            </a:r>
            <a:r>
              <a:rPr lang="en-GB" dirty="0"/>
              <a:t>seconds to present themselves by saying the most important things and to intrigue the interest of the listener</a:t>
            </a:r>
            <a:endParaRPr lang="hr-HR" dirty="0" smtClean="0"/>
          </a:p>
          <a:p>
            <a:r>
              <a:rPr lang="hr-HR" dirty="0" err="1" smtClean="0"/>
              <a:t>It</a:t>
            </a:r>
            <a:r>
              <a:rPr lang="hr-HR" dirty="0" smtClean="0"/>
              <a:t> i</a:t>
            </a:r>
            <a:r>
              <a:rPr lang="en-GB" dirty="0" smtClean="0"/>
              <a:t>s </a:t>
            </a:r>
            <a:r>
              <a:rPr lang="en-GB" dirty="0"/>
              <a:t>a short description of an idea, product, or company that explains the concept in a way such that any listener can understand it in a short period of time. </a:t>
            </a:r>
          </a:p>
          <a:p>
            <a:r>
              <a:rPr lang="en-GB" dirty="0"/>
              <a:t>An elevator pitch usually explains what is the idea, product, company, or person and its value</a:t>
            </a:r>
            <a:r>
              <a:rPr lang="en-GB" dirty="0" smtClean="0"/>
              <a:t>.</a:t>
            </a:r>
            <a:endParaRPr lang="en-GB" dirty="0"/>
          </a:p>
          <a:p>
            <a:r>
              <a:rPr lang="en-GB" dirty="0"/>
              <a:t>The elevator pitch can be used to attract sponsors either in a job interview or to explain an idea to department heads. The goal is to simply convey the whole concept or topic in an exciting way.</a:t>
            </a:r>
          </a:p>
          <a:p>
            <a:endParaRPr lang="en-GB" dirty="0"/>
          </a:p>
        </p:txBody>
      </p:sp>
      <p:sp>
        <p:nvSpPr>
          <p:cNvPr id="4" name="Google Shape;93;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Learning Activity 1</a:t>
            </a:r>
            <a:r>
              <a:rPr lang="en" dirty="0" smtClean="0"/>
              <a:t>:</a:t>
            </a:r>
            <a:r>
              <a:rPr lang="hr-HR" dirty="0" smtClean="0"/>
              <a:t> </a:t>
            </a:r>
            <a:r>
              <a:rPr lang="hr-HR" dirty="0" smtClean="0"/>
              <a:t>Elevator </a:t>
            </a:r>
            <a:r>
              <a:rPr lang="hr-HR" dirty="0" err="1" smtClean="0"/>
              <a:t>pitch</a:t>
            </a:r>
            <a:r>
              <a:rPr lang="en" dirty="0"/>
              <a:t/>
            </a:r>
            <a:br>
              <a:rPr lang="en" dirty="0"/>
            </a:br>
            <a:r>
              <a:rPr lang="en" dirty="0"/>
              <a:t/>
            </a:r>
            <a:br>
              <a:rPr lang="en" dirty="0"/>
            </a:br>
            <a:endParaRPr dirty="0"/>
          </a:p>
        </p:txBody>
      </p:sp>
    </p:spTree>
    <p:extLst>
      <p:ext uri="{BB962C8B-B14F-4D97-AF65-F5344CB8AC3E}">
        <p14:creationId xmlns:p14="http://schemas.microsoft.com/office/powerpoint/2010/main" val="153536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738230" y="325159"/>
            <a:ext cx="690477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Learning Activity </a:t>
            </a:r>
            <a:r>
              <a:rPr lang="hr-HR" dirty="0" smtClean="0"/>
              <a:t>2</a:t>
            </a:r>
            <a:r>
              <a:rPr lang="en" dirty="0" smtClean="0"/>
              <a:t>:</a:t>
            </a:r>
            <a:r>
              <a:rPr lang="hr-HR" dirty="0" smtClean="0"/>
              <a:t> </a:t>
            </a:r>
            <a:r>
              <a:rPr lang="hr-HR" dirty="0" smtClean="0"/>
              <a:t>Sport Marketing</a:t>
            </a:r>
            <a:r>
              <a:rPr lang="en" dirty="0"/>
              <a:t/>
            </a:r>
            <a:br>
              <a:rPr lang="en" dirty="0"/>
            </a:br>
            <a:r>
              <a:rPr lang="en" dirty="0"/>
              <a:t/>
            </a:r>
            <a:br>
              <a:rPr lang="en" dirty="0"/>
            </a:br>
            <a:endParaRPr dirty="0"/>
          </a:p>
        </p:txBody>
      </p:sp>
      <p:graphicFrame>
        <p:nvGraphicFramePr>
          <p:cNvPr id="3" name="Table 2">
            <a:extLst>
              <a:ext uri="{FF2B5EF4-FFF2-40B4-BE49-F238E27FC236}">
                <a16:creationId xmlns:a16="http://schemas.microsoft.com/office/drawing/2014/main" id="{8DC4EA15-FCE7-4743-84AF-DF5C887BCD1C}"/>
              </a:ext>
            </a:extLst>
          </p:cNvPr>
          <p:cNvGraphicFramePr>
            <a:graphicFrameLocks noGrp="1"/>
          </p:cNvGraphicFramePr>
          <p:nvPr>
            <p:extLst>
              <p:ext uri="{D42A27DB-BD31-4B8C-83A1-F6EECF244321}">
                <p14:modId xmlns:p14="http://schemas.microsoft.com/office/powerpoint/2010/main" val="2019294853"/>
              </p:ext>
            </p:extLst>
          </p:nvPr>
        </p:nvGraphicFramePr>
        <p:xfrm>
          <a:off x="1268681" y="1673524"/>
          <a:ext cx="5725160" cy="1682151"/>
        </p:xfrm>
        <a:graphic>
          <a:graphicData uri="http://schemas.openxmlformats.org/drawingml/2006/table">
            <a:tbl>
              <a:tblPr firstRow="1" firstCol="1" bandRow="1">
                <a:tableStyleId>{C59AA026-980F-4679-8F62-231AE98B2A95}</a:tableStyleId>
              </a:tblPr>
              <a:tblGrid>
                <a:gridCol w="1128395">
                  <a:extLst>
                    <a:ext uri="{9D8B030D-6E8A-4147-A177-3AD203B41FA5}">
                      <a16:colId xmlns:a16="http://schemas.microsoft.com/office/drawing/2014/main" val="3874888233"/>
                    </a:ext>
                  </a:extLst>
                </a:gridCol>
                <a:gridCol w="1351280">
                  <a:extLst>
                    <a:ext uri="{9D8B030D-6E8A-4147-A177-3AD203B41FA5}">
                      <a16:colId xmlns:a16="http://schemas.microsoft.com/office/drawing/2014/main" val="1998642332"/>
                    </a:ext>
                  </a:extLst>
                </a:gridCol>
                <a:gridCol w="1652270">
                  <a:extLst>
                    <a:ext uri="{9D8B030D-6E8A-4147-A177-3AD203B41FA5}">
                      <a16:colId xmlns:a16="http://schemas.microsoft.com/office/drawing/2014/main" val="863908314"/>
                    </a:ext>
                  </a:extLst>
                </a:gridCol>
                <a:gridCol w="1593215">
                  <a:extLst>
                    <a:ext uri="{9D8B030D-6E8A-4147-A177-3AD203B41FA5}">
                      <a16:colId xmlns:a16="http://schemas.microsoft.com/office/drawing/2014/main" val="615108919"/>
                    </a:ext>
                  </a:extLst>
                </a:gridCol>
              </a:tblGrid>
              <a:tr h="368284">
                <a:tc>
                  <a:txBody>
                    <a:bodyPr/>
                    <a:lstStyle/>
                    <a:p>
                      <a:pPr algn="just">
                        <a:lnSpc>
                          <a:spcPct val="107000"/>
                        </a:lnSpc>
                        <a:spcAft>
                          <a:spcPts val="800"/>
                        </a:spcAft>
                      </a:pPr>
                      <a:r>
                        <a:rPr lang="en-GB" sz="1100" dirty="0">
                          <a:effectLst/>
                        </a:rPr>
                        <a:t>Educational goal</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07000"/>
                        </a:lnSpc>
                        <a:spcAft>
                          <a:spcPts val="800"/>
                        </a:spcAft>
                      </a:pPr>
                      <a:r>
                        <a:rPr lang="en-GB" sz="1100" dirty="0">
                          <a:effectLst/>
                        </a:rPr>
                        <a:t>Type of activity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07000"/>
                        </a:lnSpc>
                        <a:spcAft>
                          <a:spcPts val="800"/>
                        </a:spcAft>
                      </a:pPr>
                      <a:r>
                        <a:rPr lang="en-GB" sz="1100" dirty="0">
                          <a:effectLst/>
                        </a:rPr>
                        <a:t>Content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07000"/>
                        </a:lnSpc>
                        <a:spcAft>
                          <a:spcPts val="800"/>
                        </a:spcAft>
                      </a:pPr>
                      <a:r>
                        <a:rPr lang="en-GB" sz="1100" dirty="0">
                          <a:effectLst/>
                        </a:rPr>
                        <a:t>Additional materials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2642734663"/>
                  </a:ext>
                </a:extLst>
              </a:tr>
              <a:tr h="1313867">
                <a:tc>
                  <a:txBody>
                    <a:bodyPr/>
                    <a:lstStyle/>
                    <a:p>
                      <a:pPr algn="just">
                        <a:lnSpc>
                          <a:spcPct val="107000"/>
                        </a:lnSpc>
                        <a:spcAft>
                          <a:spcPts val="800"/>
                        </a:spcAft>
                      </a:pPr>
                      <a:r>
                        <a:rPr lang="en-GB" sz="1050" b="0" i="0" u="none" strike="noStrike" cap="none" dirty="0" smtClean="0">
                          <a:solidFill>
                            <a:srgbClr val="000000"/>
                          </a:solidFill>
                          <a:effectLst/>
                          <a:latin typeface="Arial"/>
                          <a:ea typeface="Arial"/>
                          <a:cs typeface="Arial"/>
                          <a:sym typeface="Arial"/>
                        </a:rPr>
                        <a:t>Search, select and </a:t>
                      </a:r>
                      <a:r>
                        <a:rPr lang="en-GB" sz="1050" b="0" i="0" u="none" strike="noStrike" cap="none" dirty="0" err="1" smtClean="0">
                          <a:solidFill>
                            <a:srgbClr val="000000"/>
                          </a:solidFill>
                          <a:effectLst/>
                          <a:latin typeface="Arial"/>
                          <a:ea typeface="Arial"/>
                          <a:cs typeface="Arial"/>
                          <a:sym typeface="Arial"/>
                        </a:rPr>
                        <a:t>analyze</a:t>
                      </a:r>
                      <a:r>
                        <a:rPr lang="en-GB" sz="1050" b="0" i="0" u="none" strike="noStrike" cap="none" dirty="0" smtClean="0">
                          <a:solidFill>
                            <a:srgbClr val="000000"/>
                          </a:solidFill>
                          <a:effectLst/>
                          <a:latin typeface="Arial"/>
                          <a:ea typeface="Arial"/>
                          <a:cs typeface="Arial"/>
                          <a:sym typeface="Arial"/>
                        </a:rPr>
                        <a:t> two sport-related advertisements, one weak and one strong</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latin typeface="+mn-lt"/>
                          <a:ea typeface="Calibri" panose="020F0502020204030204" pitchFamily="34" charset="0"/>
                          <a:cs typeface="Arial" panose="020B0604020202020204" pitchFamily="34" charset="0"/>
                        </a:rPr>
                        <a:t>Individual </a:t>
                      </a:r>
                      <a:r>
                        <a:rPr lang="en-GB" sz="1100" dirty="0" smtClean="0">
                          <a:effectLst/>
                          <a:latin typeface="+mn-lt"/>
                          <a:ea typeface="Calibri" panose="020F0502020204030204" pitchFamily="34" charset="0"/>
                          <a:cs typeface="Arial" panose="020B0604020202020204" pitchFamily="34" charset="0"/>
                        </a:rPr>
                        <a:t>exercise</a:t>
                      </a:r>
                      <a:endParaRPr lang="en-GB"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100" dirty="0">
                          <a:effectLst/>
                          <a:latin typeface="+mn-lt"/>
                          <a:ea typeface="Calibri" panose="020F0502020204030204" pitchFamily="34" charset="0"/>
                          <a:cs typeface="Arial" panose="020B0604020202020204" pitchFamily="34" charset="0"/>
                        </a:rPr>
                        <a:t>After revising the Unit </a:t>
                      </a:r>
                      <a:r>
                        <a:rPr lang="hr-HR" sz="1100" dirty="0" smtClean="0">
                          <a:effectLst/>
                          <a:latin typeface="+mn-lt"/>
                          <a:ea typeface="Calibri" panose="020F0502020204030204" pitchFamily="34" charset="0"/>
                          <a:cs typeface="Arial" panose="020B0604020202020204" pitchFamily="34" charset="0"/>
                        </a:rPr>
                        <a:t>1</a:t>
                      </a:r>
                      <a:r>
                        <a:rPr lang="en-GB" sz="1100" dirty="0" smtClean="0">
                          <a:effectLst/>
                          <a:latin typeface="+mn-lt"/>
                          <a:ea typeface="Calibri" panose="020F0502020204030204" pitchFamily="34" charset="0"/>
                          <a:cs typeface="Arial" panose="020B0604020202020204" pitchFamily="34" charset="0"/>
                        </a:rPr>
                        <a:t>, </a:t>
                      </a:r>
                      <a:r>
                        <a:rPr lang="en-GB" sz="1100" dirty="0" smtClean="0"/>
                        <a:t>develop</a:t>
                      </a:r>
                      <a:r>
                        <a:rPr lang="hr-HR" sz="1100" dirty="0" smtClean="0"/>
                        <a:t> </a:t>
                      </a:r>
                      <a:r>
                        <a:rPr lang="en-GB" sz="1100" dirty="0" smtClean="0"/>
                        <a:t>the</a:t>
                      </a:r>
                      <a:r>
                        <a:rPr lang="hr-HR" sz="1100" dirty="0" smtClean="0"/>
                        <a:t> </a:t>
                      </a:r>
                      <a:r>
                        <a:rPr lang="en-GB" sz="1100" dirty="0" smtClean="0"/>
                        <a:t>statements</a:t>
                      </a:r>
                      <a:r>
                        <a:rPr lang="hr-HR" sz="1100" dirty="0" smtClean="0"/>
                        <a:t> </a:t>
                      </a:r>
                      <a:r>
                        <a:rPr lang="en-GB" sz="1100" dirty="0" smtClean="0"/>
                        <a:t>detailed</a:t>
                      </a:r>
                      <a:r>
                        <a:rPr lang="hr-HR" sz="1100" dirty="0" smtClean="0"/>
                        <a:t> </a:t>
                      </a:r>
                      <a:r>
                        <a:rPr lang="en-GB" sz="1100" dirty="0" smtClean="0"/>
                        <a:t>in</a:t>
                      </a:r>
                      <a:r>
                        <a:rPr lang="hr-HR" sz="1100" dirty="0" smtClean="0"/>
                        <a:t> </a:t>
                      </a:r>
                      <a:r>
                        <a:rPr lang="en-GB" sz="1100" dirty="0" smtClean="0"/>
                        <a:t>the</a:t>
                      </a:r>
                      <a:r>
                        <a:rPr lang="hr-HR" sz="1100" dirty="0" smtClean="0"/>
                        <a:t> </a:t>
                      </a:r>
                      <a:r>
                        <a:rPr lang="en-GB" sz="1100" dirty="0" err="1" smtClean="0"/>
                        <a:t>handou</a:t>
                      </a:r>
                      <a:r>
                        <a:rPr lang="hr-HR" sz="1100" dirty="0" smtClean="0"/>
                        <a:t>t</a:t>
                      </a:r>
                      <a:r>
                        <a:rPr lang="en-GB" sz="1100" dirty="0" smtClean="0">
                          <a:effectLst/>
                          <a:latin typeface="+mn-lt"/>
                          <a:ea typeface="Calibri" panose="020F0502020204030204" pitchFamily="34" charset="0"/>
                          <a:cs typeface="Arial" panose="020B0604020202020204" pitchFamily="34" charset="0"/>
                        </a:rPr>
                        <a:t>. </a:t>
                      </a:r>
                      <a:endParaRPr lang="en-GB" sz="11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528955" marR="71755"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552210996"/>
                  </a:ext>
                </a:extLst>
              </a:tr>
            </a:tbl>
          </a:graphicData>
        </a:graphic>
      </p:graphicFrame>
      <p:pic>
        <p:nvPicPr>
          <p:cNvPr id="5" name="Immagine 4">
            <a:extLst>
              <a:ext uri="{FF2B5EF4-FFF2-40B4-BE49-F238E27FC236}">
                <a16:creationId xmlns:a16="http://schemas.microsoft.com/office/drawing/2014/main" id="{CA6C66D1-A627-44C2-8BBA-B19FB43278D0}"/>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2959650" y="1999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rgbClr val="FF6600"/>
                </a:solidFill>
              </a:rPr>
              <a:t>Evaluation</a:t>
            </a:r>
            <a:endParaRPr sz="4800" dirty="0">
              <a:solidFill>
                <a:srgbClr val="FF6600"/>
              </a:solidFill>
            </a:endParaRPr>
          </a:p>
        </p:txBody>
      </p:sp>
      <p:pic>
        <p:nvPicPr>
          <p:cNvPr id="4" name="Immagine 3">
            <a:extLst>
              <a:ext uri="{FF2B5EF4-FFF2-40B4-BE49-F238E27FC236}">
                <a16:creationId xmlns:a16="http://schemas.microsoft.com/office/drawing/2014/main" id="{068E1DAD-53B4-4FCB-8197-1C601DD25F89}"/>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1 </a:t>
            </a:r>
            <a:endParaRPr/>
          </a:p>
        </p:txBody>
      </p:sp>
      <p:sp>
        <p:nvSpPr>
          <p:cNvPr id="99" name="Google Shape;9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 </a:t>
            </a:r>
            <a:r>
              <a:rPr lang="hr-HR" dirty="0" err="1" smtClean="0"/>
              <a:t>Multiple</a:t>
            </a:r>
            <a:r>
              <a:rPr lang="hr-HR" dirty="0" smtClean="0"/>
              <a:t> </a:t>
            </a:r>
            <a:r>
              <a:rPr lang="hr-HR" dirty="0" err="1" smtClean="0"/>
              <a:t>choice</a:t>
            </a:r>
            <a:endParaRPr dirty="0"/>
          </a:p>
          <a:p>
            <a:pPr marL="0" lvl="0" indent="0">
              <a:spcBef>
                <a:spcPts val="1600"/>
              </a:spcBef>
              <a:spcAft>
                <a:spcPts val="1600"/>
              </a:spcAft>
              <a:buNone/>
            </a:pPr>
            <a:r>
              <a:rPr lang="en" dirty="0"/>
              <a:t>Question </a:t>
            </a:r>
            <a:r>
              <a:rPr lang="en" dirty="0" smtClean="0"/>
              <a:t>:</a:t>
            </a:r>
            <a:r>
              <a:rPr lang="hr-HR" dirty="0" smtClean="0"/>
              <a:t> </a:t>
            </a:r>
            <a:r>
              <a:rPr lang="hr-HR" dirty="0" err="1" smtClean="0"/>
              <a:t>What</a:t>
            </a:r>
            <a:r>
              <a:rPr lang="hr-HR" dirty="0" smtClean="0"/>
              <a:t> are </a:t>
            </a:r>
            <a:r>
              <a:rPr lang="hr-HR" dirty="0" err="1" smtClean="0"/>
              <a:t>the</a:t>
            </a:r>
            <a:r>
              <a:rPr lang="hr-HR" dirty="0" smtClean="0"/>
              <a:t> k</a:t>
            </a:r>
            <a:r>
              <a:rPr lang="en-GB" dirty="0" err="1" smtClean="0"/>
              <a:t>ey</a:t>
            </a:r>
            <a:r>
              <a:rPr lang="en-GB" dirty="0" smtClean="0"/>
              <a:t> </a:t>
            </a:r>
            <a:r>
              <a:rPr lang="en-GB" dirty="0"/>
              <a:t>elements of an effective marketing </a:t>
            </a:r>
            <a:r>
              <a:rPr lang="en-GB" dirty="0" smtClean="0"/>
              <a:t>and</a:t>
            </a:r>
            <a:r>
              <a:rPr lang="hr-HR" dirty="0" smtClean="0"/>
              <a:t> </a:t>
            </a:r>
            <a:r>
              <a:rPr lang="en-GB" dirty="0" smtClean="0"/>
              <a:t>communication plan</a:t>
            </a:r>
            <a:r>
              <a:rPr lang="hr-HR" dirty="0" smtClean="0"/>
              <a:t>?</a:t>
            </a:r>
          </a:p>
          <a:p>
            <a:pPr marL="342900">
              <a:spcBef>
                <a:spcPts val="1600"/>
              </a:spcBef>
              <a:spcAft>
                <a:spcPts val="1600"/>
              </a:spcAft>
              <a:buAutoNum type="alphaLcPeriod"/>
            </a:pPr>
            <a:r>
              <a:rPr lang="en-GB" dirty="0" smtClean="0"/>
              <a:t>SWOT Analysis</a:t>
            </a:r>
            <a:endParaRPr lang="hr-HR" dirty="0"/>
          </a:p>
          <a:p>
            <a:pPr marL="342900">
              <a:spcBef>
                <a:spcPts val="1600"/>
              </a:spcBef>
              <a:spcAft>
                <a:spcPts val="1600"/>
              </a:spcAft>
              <a:buAutoNum type="alphaLcPeriod"/>
            </a:pPr>
            <a:r>
              <a:rPr lang="hr-HR" dirty="0" err="1" smtClean="0"/>
              <a:t>Nonverbal</a:t>
            </a:r>
            <a:r>
              <a:rPr lang="hr-HR" dirty="0" smtClean="0"/>
              <a:t> </a:t>
            </a:r>
            <a:r>
              <a:rPr lang="hr-HR" dirty="0" err="1" smtClean="0"/>
              <a:t>communication</a:t>
            </a:r>
            <a:endParaRPr lang="hr-HR" dirty="0" smtClean="0"/>
          </a:p>
          <a:p>
            <a:pPr marL="342900">
              <a:spcBef>
                <a:spcPts val="1600"/>
              </a:spcBef>
              <a:spcAft>
                <a:spcPts val="1600"/>
              </a:spcAft>
              <a:buAutoNum type="alphaLcPeriod"/>
            </a:pPr>
            <a:r>
              <a:rPr lang="en-US" dirty="0" smtClean="0"/>
              <a:t>M</a:t>
            </a:r>
            <a:r>
              <a:rPr lang="hr-HR" dirty="0" err="1" smtClean="0"/>
              <a:t>aitain</a:t>
            </a:r>
            <a:r>
              <a:rPr lang="en-US" dirty="0" smtClean="0"/>
              <a:t> the eye contact </a:t>
            </a:r>
          </a:p>
          <a:p>
            <a:pPr marL="342900">
              <a:spcBef>
                <a:spcPts val="1600"/>
              </a:spcBef>
              <a:spcAft>
                <a:spcPts val="1600"/>
              </a:spcAft>
              <a:buAutoNum type="alphaLcPeriod"/>
            </a:pPr>
            <a:endParaRPr lang="en-GB" dirty="0"/>
          </a:p>
        </p:txBody>
      </p:sp>
      <p:pic>
        <p:nvPicPr>
          <p:cNvPr id="4" name="Immagine 3">
            <a:extLst>
              <a:ext uri="{FF2B5EF4-FFF2-40B4-BE49-F238E27FC236}">
                <a16:creationId xmlns:a16="http://schemas.microsoft.com/office/drawing/2014/main" id="{068E1DAD-53B4-4FCB-8197-1C601DD25F89}"/>
              </a:ext>
            </a:extLst>
          </p:cNvPr>
          <p:cNvPicPr>
            <a:picLocks noChangeAspect="1"/>
          </p:cNvPicPr>
          <p:nvPr/>
        </p:nvPicPr>
        <p:blipFill>
          <a:blip r:embed="rId3"/>
          <a:stretch>
            <a:fillRect/>
          </a:stretch>
        </p:blipFill>
        <p:spPr>
          <a:xfrm>
            <a:off x="8186217" y="0"/>
            <a:ext cx="957783" cy="957783"/>
          </a:xfrm>
          <a:prstGeom prst="rect">
            <a:avLst/>
          </a:prstGeom>
        </p:spPr>
      </p:pic>
    </p:spTree>
    <p:extLst>
      <p:ext uri="{BB962C8B-B14F-4D97-AF65-F5344CB8AC3E}">
        <p14:creationId xmlns:p14="http://schemas.microsoft.com/office/powerpoint/2010/main" val="223602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311700" y="397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2 </a:t>
            </a:r>
            <a:endParaRPr/>
          </a:p>
        </p:txBody>
      </p:sp>
      <p:sp>
        <p:nvSpPr>
          <p:cNvPr id="105" name="Google Shape;10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 Multiple choice (Single answer)</a:t>
            </a:r>
            <a:endParaRPr dirty="0"/>
          </a:p>
          <a:p>
            <a:pPr marL="0" lvl="0" indent="0">
              <a:spcBef>
                <a:spcPts val="1600"/>
              </a:spcBef>
              <a:buNone/>
            </a:pPr>
            <a:r>
              <a:rPr lang="en" dirty="0"/>
              <a:t>Question : </a:t>
            </a:r>
            <a:r>
              <a:rPr lang="hr-HR" dirty="0" smtClean="0"/>
              <a:t>W</a:t>
            </a:r>
            <a:r>
              <a:rPr lang="en-GB" dirty="0" smtClean="0"/>
              <a:t>hat </a:t>
            </a:r>
            <a:r>
              <a:rPr lang="en-GB" dirty="0"/>
              <a:t>is the communication process about</a:t>
            </a:r>
            <a:r>
              <a:rPr lang="en-GB" dirty="0" smtClean="0"/>
              <a:t>?</a:t>
            </a:r>
            <a:endParaRPr lang="hr-HR" dirty="0" smtClean="0"/>
          </a:p>
          <a:p>
            <a:pPr marL="0" lvl="0" indent="0">
              <a:spcBef>
                <a:spcPts val="1600"/>
              </a:spcBef>
              <a:buNone/>
            </a:pPr>
            <a:r>
              <a:rPr lang="en" dirty="0" smtClean="0"/>
              <a:t>Answers</a:t>
            </a:r>
            <a:r>
              <a:rPr lang="en" dirty="0"/>
              <a:t>: </a:t>
            </a:r>
            <a:endParaRPr dirty="0"/>
          </a:p>
          <a:p>
            <a:pPr marL="457200" lvl="0" indent="-342900" algn="l" rtl="0">
              <a:spcBef>
                <a:spcPts val="1600"/>
              </a:spcBef>
              <a:spcAft>
                <a:spcPts val="0"/>
              </a:spcAft>
              <a:buSzPts val="1800"/>
              <a:buAutoNum type="arabicPeriod"/>
            </a:pPr>
            <a:r>
              <a:rPr lang="hr-HR" dirty="0" err="1" smtClean="0"/>
              <a:t>Verbal</a:t>
            </a:r>
            <a:r>
              <a:rPr lang="hr-HR" dirty="0" smtClean="0"/>
              <a:t> </a:t>
            </a:r>
            <a:r>
              <a:rPr lang="hr-HR" dirty="0" err="1" smtClean="0"/>
              <a:t>communication</a:t>
            </a:r>
            <a:endParaRPr lang="hr-HR" dirty="0" smtClean="0"/>
          </a:p>
          <a:p>
            <a:pPr marL="457200" lvl="0" indent="-342900" algn="l" rtl="0">
              <a:spcBef>
                <a:spcPts val="1600"/>
              </a:spcBef>
              <a:spcAft>
                <a:spcPts val="0"/>
              </a:spcAft>
              <a:buSzPts val="1800"/>
              <a:buAutoNum type="arabicPeriod"/>
            </a:pPr>
            <a:r>
              <a:rPr lang="hr-HR" dirty="0" smtClean="0"/>
              <a:t>Marketing </a:t>
            </a:r>
            <a:r>
              <a:rPr lang="hr-HR" dirty="0" err="1" smtClean="0"/>
              <a:t>Mix</a:t>
            </a:r>
            <a:endParaRPr lang="hr-HR" dirty="0" smtClean="0"/>
          </a:p>
          <a:p>
            <a:pPr marL="457200" lvl="0" indent="-342900" algn="l" rtl="0">
              <a:spcBef>
                <a:spcPts val="1600"/>
              </a:spcBef>
              <a:spcAft>
                <a:spcPts val="0"/>
              </a:spcAft>
              <a:buSzPts val="1800"/>
              <a:buAutoNum type="arabicPeriod"/>
            </a:pPr>
            <a:r>
              <a:rPr lang="hr-HR" dirty="0" err="1" smtClean="0"/>
              <a:t>Promotion</a:t>
            </a:r>
            <a:endParaRPr lang="hr-HR" dirty="0" smtClean="0"/>
          </a:p>
          <a:p>
            <a:pPr marL="457200" lvl="0" indent="-342900" algn="l" rtl="0">
              <a:spcBef>
                <a:spcPts val="1600"/>
              </a:spcBef>
              <a:spcAft>
                <a:spcPts val="0"/>
              </a:spcAft>
              <a:buSzPts val="1800"/>
              <a:buAutoNum type="arabicPeriod"/>
            </a:pPr>
            <a:endParaRPr lang="hr-HR" dirty="0" smtClean="0"/>
          </a:p>
          <a:p>
            <a:pPr marL="457200" lvl="0" indent="-342900" algn="l" rtl="0">
              <a:spcBef>
                <a:spcPts val="1600"/>
              </a:spcBef>
              <a:spcAft>
                <a:spcPts val="0"/>
              </a:spcAft>
              <a:buSzPts val="1800"/>
              <a:buAutoNum type="arabicPeriod"/>
            </a:pPr>
            <a:endParaRPr dirty="0"/>
          </a:p>
        </p:txBody>
      </p:sp>
      <p:pic>
        <p:nvPicPr>
          <p:cNvPr id="4" name="Immagine 3">
            <a:extLst>
              <a:ext uri="{FF2B5EF4-FFF2-40B4-BE49-F238E27FC236}">
                <a16:creationId xmlns:a16="http://schemas.microsoft.com/office/drawing/2014/main" id="{5D143F4B-1AB9-4025-B7FB-F22C27648F4E}"/>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3 </a:t>
            </a:r>
            <a:endParaRPr/>
          </a:p>
        </p:txBody>
      </p:sp>
      <p:sp>
        <p:nvSpPr>
          <p:cNvPr id="111" name="Google Shape;11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 Multiple choice (Multiple answers)</a:t>
            </a:r>
            <a:endParaRPr dirty="0"/>
          </a:p>
          <a:p>
            <a:pPr marL="0" lvl="0" indent="0" algn="l" rtl="0">
              <a:spcBef>
                <a:spcPts val="1600"/>
              </a:spcBef>
              <a:spcAft>
                <a:spcPts val="0"/>
              </a:spcAft>
              <a:buNone/>
            </a:pPr>
            <a:r>
              <a:rPr lang="en" dirty="0"/>
              <a:t>Question : </a:t>
            </a:r>
            <a:r>
              <a:rPr lang="hr-HR" dirty="0" err="1" smtClean="0"/>
              <a:t>What</a:t>
            </a:r>
            <a:r>
              <a:rPr lang="hr-HR" dirty="0" smtClean="0"/>
              <a:t> are </a:t>
            </a:r>
            <a:r>
              <a:rPr lang="hr-HR" dirty="0" err="1" smtClean="0"/>
              <a:t>the</a:t>
            </a:r>
            <a:r>
              <a:rPr lang="hr-HR" dirty="0" smtClean="0"/>
              <a:t> 4 P </a:t>
            </a:r>
            <a:r>
              <a:rPr lang="hr-HR" dirty="0" err="1" smtClean="0"/>
              <a:t>of</a:t>
            </a:r>
            <a:r>
              <a:rPr lang="hr-HR" dirty="0" smtClean="0"/>
              <a:t> Marketing </a:t>
            </a:r>
            <a:r>
              <a:rPr lang="hr-HR" dirty="0" err="1" smtClean="0"/>
              <a:t>Mix</a:t>
            </a:r>
            <a:r>
              <a:rPr lang="hr-HR" dirty="0" smtClean="0"/>
              <a:t>?</a:t>
            </a:r>
          </a:p>
          <a:p>
            <a:pPr marL="0" lvl="0" indent="0" algn="l" rtl="0">
              <a:spcBef>
                <a:spcPts val="1600"/>
              </a:spcBef>
              <a:spcAft>
                <a:spcPts val="0"/>
              </a:spcAft>
              <a:buNone/>
            </a:pPr>
            <a:r>
              <a:rPr lang="en" dirty="0" smtClean="0"/>
              <a:t>Answers</a:t>
            </a:r>
            <a:r>
              <a:rPr lang="en" dirty="0"/>
              <a:t>: </a:t>
            </a:r>
            <a:endParaRPr dirty="0"/>
          </a:p>
          <a:p>
            <a:pPr marL="457200" lvl="0" indent="-342900" algn="l" rtl="0">
              <a:spcBef>
                <a:spcPts val="1600"/>
              </a:spcBef>
              <a:spcAft>
                <a:spcPts val="0"/>
              </a:spcAft>
              <a:buSzPts val="1800"/>
              <a:buAutoNum type="arabicPeriod"/>
            </a:pPr>
            <a:r>
              <a:rPr lang="hr-HR" dirty="0" err="1" smtClean="0"/>
              <a:t>Product</a:t>
            </a:r>
            <a:endParaRPr lang="hr-HR" dirty="0" smtClean="0"/>
          </a:p>
          <a:p>
            <a:pPr marL="457200" lvl="0" indent="-342900" algn="l" rtl="0">
              <a:spcBef>
                <a:spcPts val="1600"/>
              </a:spcBef>
              <a:spcAft>
                <a:spcPts val="0"/>
              </a:spcAft>
              <a:buSzPts val="1800"/>
              <a:buAutoNum type="arabicPeriod"/>
            </a:pPr>
            <a:r>
              <a:rPr lang="hr-HR" dirty="0" err="1" smtClean="0"/>
              <a:t>Posture</a:t>
            </a:r>
            <a:endParaRPr lang="hr-HR" dirty="0" smtClean="0"/>
          </a:p>
          <a:p>
            <a:pPr marL="457200" lvl="0" indent="-342900" algn="l" rtl="0">
              <a:spcBef>
                <a:spcPts val="1600"/>
              </a:spcBef>
              <a:spcAft>
                <a:spcPts val="0"/>
              </a:spcAft>
              <a:buSzPts val="1800"/>
              <a:buAutoNum type="arabicPeriod"/>
            </a:pPr>
            <a:r>
              <a:rPr lang="hr-HR" dirty="0" smtClean="0"/>
              <a:t>Price</a:t>
            </a:r>
          </a:p>
          <a:p>
            <a:pPr marL="457200" lvl="0" indent="-342900" algn="l" rtl="0">
              <a:spcBef>
                <a:spcPts val="1600"/>
              </a:spcBef>
              <a:spcAft>
                <a:spcPts val="0"/>
              </a:spcAft>
              <a:buSzPts val="1800"/>
              <a:buAutoNum type="arabicPeriod"/>
            </a:pPr>
            <a:r>
              <a:rPr lang="hr-HR" dirty="0" err="1" smtClean="0"/>
              <a:t>Play</a:t>
            </a:r>
            <a:endParaRPr dirty="0"/>
          </a:p>
          <a:p>
            <a:pPr marL="457200" lvl="0" indent="-342900" algn="l" rtl="0">
              <a:spcBef>
                <a:spcPts val="0"/>
              </a:spcBef>
              <a:spcAft>
                <a:spcPts val="0"/>
              </a:spcAft>
              <a:buSzPts val="1800"/>
              <a:buAutoNum type="arabicPeriod"/>
            </a:pPr>
            <a:endParaRPr dirty="0"/>
          </a:p>
        </p:txBody>
      </p:sp>
      <p:pic>
        <p:nvPicPr>
          <p:cNvPr id="4" name="Immagine 3">
            <a:extLst>
              <a:ext uri="{FF2B5EF4-FFF2-40B4-BE49-F238E27FC236}">
                <a16:creationId xmlns:a16="http://schemas.microsoft.com/office/drawing/2014/main" id="{E1644050-DD78-44D0-AC61-74F7DE2CFC76}"/>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Question </a:t>
            </a:r>
            <a:r>
              <a:rPr lang="hr-HR" dirty="0"/>
              <a:t>4</a:t>
            </a:r>
            <a:r>
              <a:rPr lang="en" dirty="0" smtClean="0"/>
              <a:t> </a:t>
            </a:r>
            <a:endParaRPr dirty="0"/>
          </a:p>
        </p:txBody>
      </p:sp>
      <p:sp>
        <p:nvSpPr>
          <p:cNvPr id="129" name="Google Shape;12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 Matrix Sorting </a:t>
            </a:r>
            <a:endParaRPr dirty="0"/>
          </a:p>
          <a:p>
            <a:pPr marL="0" lvl="0" indent="0" algn="l" rtl="0">
              <a:spcBef>
                <a:spcPts val="1600"/>
              </a:spcBef>
              <a:spcAft>
                <a:spcPts val="0"/>
              </a:spcAft>
              <a:buNone/>
            </a:pPr>
            <a:r>
              <a:rPr lang="en" dirty="0"/>
              <a:t>Question : Match the </a:t>
            </a:r>
            <a:r>
              <a:rPr lang="en-US" dirty="0" smtClean="0"/>
              <a:t>skills</a:t>
            </a:r>
            <a:r>
              <a:rPr lang="en" dirty="0" smtClean="0"/>
              <a:t> </a:t>
            </a:r>
            <a:r>
              <a:rPr lang="en" dirty="0"/>
              <a:t>with the </a:t>
            </a:r>
            <a:r>
              <a:rPr lang="en-US" dirty="0" smtClean="0"/>
              <a:t>type</a:t>
            </a:r>
          </a:p>
          <a:p>
            <a:pPr marL="0" lvl="0" indent="0" algn="l" rtl="0">
              <a:spcBef>
                <a:spcPts val="1600"/>
              </a:spcBef>
              <a:spcAft>
                <a:spcPts val="1600"/>
              </a:spcAft>
              <a:buNone/>
            </a:pPr>
            <a:r>
              <a:rPr lang="en" dirty="0" smtClean="0"/>
              <a:t>Right </a:t>
            </a:r>
            <a:r>
              <a:rPr lang="en" dirty="0"/>
              <a:t>Answers: </a:t>
            </a:r>
            <a:endParaRPr dirty="0"/>
          </a:p>
        </p:txBody>
      </p:sp>
      <p:graphicFrame>
        <p:nvGraphicFramePr>
          <p:cNvPr id="130" name="Google Shape;130;p26"/>
          <p:cNvGraphicFramePr/>
          <p:nvPr>
            <p:extLst>
              <p:ext uri="{D42A27DB-BD31-4B8C-83A1-F6EECF244321}">
                <p14:modId xmlns:p14="http://schemas.microsoft.com/office/powerpoint/2010/main" val="2547003746"/>
              </p:ext>
            </p:extLst>
          </p:nvPr>
        </p:nvGraphicFramePr>
        <p:xfrm>
          <a:off x="250167" y="2631057"/>
          <a:ext cx="8414942" cy="2659738"/>
        </p:xfrm>
        <a:graphic>
          <a:graphicData uri="http://schemas.openxmlformats.org/drawingml/2006/table">
            <a:tbl>
              <a:tblPr>
                <a:noFill/>
                <a:tableStyleId>{C59AA026-980F-4679-8F62-231AE98B2A95}</a:tableStyleId>
              </a:tblPr>
              <a:tblGrid>
                <a:gridCol w="4207472">
                  <a:extLst>
                    <a:ext uri="{9D8B030D-6E8A-4147-A177-3AD203B41FA5}">
                      <a16:colId xmlns:a16="http://schemas.microsoft.com/office/drawing/2014/main" val="20000"/>
                    </a:ext>
                  </a:extLst>
                </a:gridCol>
                <a:gridCol w="4207470">
                  <a:extLst>
                    <a:ext uri="{9D8B030D-6E8A-4147-A177-3AD203B41FA5}">
                      <a16:colId xmlns:a16="http://schemas.microsoft.com/office/drawing/2014/main" val="20001"/>
                    </a:ext>
                  </a:extLst>
                </a:gridCol>
              </a:tblGrid>
              <a:tr h="385322">
                <a:tc rowSpan="4">
                  <a:txBody>
                    <a:bodyPr/>
                    <a:lstStyle/>
                    <a:p>
                      <a:pPr marL="0" lvl="0" indent="0" algn="l" rtl="0">
                        <a:lnSpc>
                          <a:spcPct val="115000"/>
                        </a:lnSpc>
                        <a:spcBef>
                          <a:spcPts val="0"/>
                        </a:spcBef>
                        <a:spcAft>
                          <a:spcPts val="1600"/>
                        </a:spcAft>
                        <a:buNone/>
                      </a:pPr>
                      <a:endParaRPr lang="hr-HR" sz="1800" dirty="0" smtClean="0">
                        <a:solidFill>
                          <a:schemeClr val="dk2"/>
                        </a:solidFill>
                      </a:endParaRPr>
                    </a:p>
                    <a:p>
                      <a:pPr marL="0" lvl="0" indent="0" algn="l" rtl="0">
                        <a:lnSpc>
                          <a:spcPct val="115000"/>
                        </a:lnSpc>
                        <a:spcBef>
                          <a:spcPts val="0"/>
                        </a:spcBef>
                        <a:spcAft>
                          <a:spcPts val="1600"/>
                        </a:spcAft>
                        <a:buNone/>
                      </a:pPr>
                      <a:r>
                        <a:rPr lang="hr-HR" sz="1800" dirty="0" err="1" smtClean="0">
                          <a:solidFill>
                            <a:schemeClr val="dk2"/>
                          </a:solidFill>
                        </a:rPr>
                        <a:t>Nonverbal</a:t>
                      </a:r>
                      <a:r>
                        <a:rPr lang="hr-HR" sz="1800" dirty="0" smtClean="0">
                          <a:solidFill>
                            <a:schemeClr val="dk2"/>
                          </a:solidFill>
                        </a:rPr>
                        <a:t> </a:t>
                      </a:r>
                      <a:r>
                        <a:rPr lang="hr-HR" sz="1800" dirty="0" err="1" smtClean="0">
                          <a:solidFill>
                            <a:schemeClr val="dk2"/>
                          </a:solidFill>
                        </a:rPr>
                        <a:t>communication</a:t>
                      </a:r>
                      <a:endParaRPr dirty="0"/>
                    </a:p>
                  </a:txBody>
                  <a:tcPr marL="91425" marR="91425" marT="91425" marB="91425"/>
                </a:tc>
                <a:tc>
                  <a:txBody>
                    <a:bodyPr/>
                    <a:lstStyle/>
                    <a:p>
                      <a:pPr marL="0" lvl="0" indent="0" algn="l" rtl="0">
                        <a:lnSpc>
                          <a:spcPct val="115000"/>
                        </a:lnSpc>
                        <a:spcBef>
                          <a:spcPts val="0"/>
                        </a:spcBef>
                        <a:spcAft>
                          <a:spcPts val="1600"/>
                        </a:spcAft>
                        <a:buNone/>
                      </a:pPr>
                      <a:r>
                        <a:rPr lang="hr-HR" dirty="0" err="1" smtClean="0"/>
                        <a:t>Avoid</a:t>
                      </a:r>
                      <a:r>
                        <a:rPr lang="hr-HR" dirty="0" smtClean="0"/>
                        <a:t> </a:t>
                      </a:r>
                      <a:r>
                        <a:rPr lang="hr-HR" dirty="0" err="1" smtClean="0"/>
                        <a:t>distraction</a:t>
                      </a:r>
                      <a:endParaRPr dirty="0"/>
                    </a:p>
                  </a:txBody>
                  <a:tcPr marL="91425" marR="91425" marT="91425" marB="91425"/>
                </a:tc>
                <a:extLst>
                  <a:ext uri="{0D108BD9-81ED-4DB2-BD59-A6C34878D82A}">
                    <a16:rowId xmlns:a16="http://schemas.microsoft.com/office/drawing/2014/main" val="10000"/>
                  </a:ext>
                </a:extLst>
              </a:tr>
              <a:tr h="385322">
                <a:tc vMerge="1">
                  <a:txBody>
                    <a:bodyPr/>
                    <a:lstStyle/>
                    <a:p>
                      <a:pPr marL="0" lvl="0" indent="0" algn="l" rtl="0">
                        <a:lnSpc>
                          <a:spcPct val="115000"/>
                        </a:lnSpc>
                        <a:spcBef>
                          <a:spcPts val="0"/>
                        </a:spcBef>
                        <a:spcAft>
                          <a:spcPts val="1600"/>
                        </a:spcAft>
                        <a:buClr>
                          <a:schemeClr val="dk1"/>
                        </a:buClr>
                        <a:buSzPts val="1100"/>
                        <a:buFont typeface="Arial"/>
                        <a:buNone/>
                      </a:pPr>
                      <a:endParaRPr dirty="0"/>
                    </a:p>
                  </a:txBody>
                  <a:tcPr marL="91425" marR="91425" marT="91425" marB="91425"/>
                </a:tc>
                <a:tc>
                  <a:txBody>
                    <a:bodyPr/>
                    <a:lstStyle/>
                    <a:p>
                      <a:pPr marL="0" lvl="0" indent="0" algn="l" rtl="0">
                        <a:lnSpc>
                          <a:spcPct val="115000"/>
                        </a:lnSpc>
                        <a:spcBef>
                          <a:spcPts val="0"/>
                        </a:spcBef>
                        <a:spcAft>
                          <a:spcPts val="1600"/>
                        </a:spcAft>
                        <a:buClr>
                          <a:schemeClr val="dk1"/>
                        </a:buClr>
                        <a:buSzPts val="1100"/>
                        <a:buFont typeface="Arial"/>
                        <a:buNone/>
                      </a:pPr>
                      <a:r>
                        <a:rPr lang="hr-HR" dirty="0" err="1" smtClean="0"/>
                        <a:t>Body</a:t>
                      </a:r>
                      <a:r>
                        <a:rPr lang="hr-HR" dirty="0" smtClean="0"/>
                        <a:t> </a:t>
                      </a:r>
                      <a:r>
                        <a:rPr lang="hr-HR" dirty="0" err="1" smtClean="0"/>
                        <a:t>language</a:t>
                      </a:r>
                      <a:endParaRPr dirty="0"/>
                    </a:p>
                  </a:txBody>
                  <a:tcPr marL="91425" marR="91425" marT="91425" marB="91425"/>
                </a:tc>
                <a:extLst>
                  <a:ext uri="{0D108BD9-81ED-4DB2-BD59-A6C34878D82A}">
                    <a16:rowId xmlns:a16="http://schemas.microsoft.com/office/drawing/2014/main" val="10001"/>
                  </a:ext>
                </a:extLst>
              </a:tr>
              <a:tr h="385322">
                <a:tc vMerge="1">
                  <a:txBody>
                    <a:bodyPr/>
                    <a:lstStyle/>
                    <a:p>
                      <a:pPr marL="0" lvl="0" indent="0" algn="l" rtl="0">
                        <a:lnSpc>
                          <a:spcPct val="115000"/>
                        </a:lnSpc>
                        <a:spcBef>
                          <a:spcPts val="0"/>
                        </a:spcBef>
                        <a:spcAft>
                          <a:spcPts val="1600"/>
                        </a:spcAft>
                        <a:buClr>
                          <a:schemeClr val="dk1"/>
                        </a:buClr>
                        <a:buSzPts val="1100"/>
                        <a:buFont typeface="Arial"/>
                        <a:buNone/>
                      </a:pPr>
                      <a:endParaRPr dirty="0"/>
                    </a:p>
                  </a:txBody>
                  <a:tcPr marL="91425" marR="91425" marT="91425" marB="91425"/>
                </a:tc>
                <a:tc>
                  <a:txBody>
                    <a:bodyPr/>
                    <a:lstStyle/>
                    <a:p>
                      <a:pPr marL="0" lvl="0" indent="0" algn="l" rtl="0">
                        <a:lnSpc>
                          <a:spcPct val="115000"/>
                        </a:lnSpc>
                        <a:spcBef>
                          <a:spcPts val="0"/>
                        </a:spcBef>
                        <a:spcAft>
                          <a:spcPts val="1600"/>
                        </a:spcAft>
                        <a:buClr>
                          <a:schemeClr val="dk1"/>
                        </a:buClr>
                        <a:buSzPts val="1100"/>
                        <a:buFont typeface="Arial"/>
                        <a:buNone/>
                      </a:pPr>
                      <a:r>
                        <a:rPr lang="hr-HR" dirty="0" smtClean="0"/>
                        <a:t>Be </a:t>
                      </a:r>
                      <a:r>
                        <a:rPr lang="hr-HR" dirty="0" err="1" smtClean="0"/>
                        <a:t>confident</a:t>
                      </a:r>
                      <a:endParaRPr dirty="0"/>
                    </a:p>
                  </a:txBody>
                  <a:tcPr marL="91425" marR="91425" marT="91425" marB="91425"/>
                </a:tc>
                <a:extLst>
                  <a:ext uri="{0D108BD9-81ED-4DB2-BD59-A6C34878D82A}">
                    <a16:rowId xmlns:a16="http://schemas.microsoft.com/office/drawing/2014/main" val="415015785"/>
                  </a:ext>
                </a:extLst>
              </a:tr>
              <a:tr h="385322">
                <a:tc vMerge="1">
                  <a:txBody>
                    <a:bodyPr/>
                    <a:lstStyle/>
                    <a:p>
                      <a:pPr marL="0" lvl="0" indent="0" algn="l" rtl="0">
                        <a:lnSpc>
                          <a:spcPct val="115000"/>
                        </a:lnSpc>
                        <a:spcBef>
                          <a:spcPts val="0"/>
                        </a:spcBef>
                        <a:spcAft>
                          <a:spcPts val="1600"/>
                        </a:spcAft>
                        <a:buClr>
                          <a:schemeClr val="dk1"/>
                        </a:buClr>
                        <a:buSzPts val="1100"/>
                        <a:buFont typeface="Arial"/>
                        <a:buNone/>
                      </a:pPr>
                      <a:endParaRPr dirty="0"/>
                    </a:p>
                  </a:txBody>
                  <a:tcPr marL="91425" marR="91425" marT="91425" marB="91425"/>
                </a:tc>
                <a:tc>
                  <a:txBody>
                    <a:bodyPr/>
                    <a:lstStyle/>
                    <a:p>
                      <a:pPr marL="0" lvl="0" indent="0" algn="l" rtl="0">
                        <a:lnSpc>
                          <a:spcPct val="115000"/>
                        </a:lnSpc>
                        <a:spcBef>
                          <a:spcPts val="0"/>
                        </a:spcBef>
                        <a:spcAft>
                          <a:spcPts val="1600"/>
                        </a:spcAft>
                        <a:buClr>
                          <a:schemeClr val="dk1"/>
                        </a:buClr>
                        <a:buSzPts val="1100"/>
                        <a:buFont typeface="Arial"/>
                        <a:buNone/>
                      </a:pPr>
                      <a:r>
                        <a:rPr lang="hr-HR" dirty="0" err="1" smtClean="0"/>
                        <a:t>Blinking</a:t>
                      </a:r>
                      <a:endParaRPr dirty="0"/>
                    </a:p>
                  </a:txBody>
                  <a:tcPr marL="91425" marR="91425" marT="91425" marB="91425"/>
                </a:tc>
                <a:extLst>
                  <a:ext uri="{0D108BD9-81ED-4DB2-BD59-A6C34878D82A}">
                    <a16:rowId xmlns:a16="http://schemas.microsoft.com/office/drawing/2014/main" val="3223766115"/>
                  </a:ext>
                </a:extLst>
              </a:tr>
              <a:tr h="385322">
                <a:tc rowSpan="2">
                  <a:txBody>
                    <a:bodyPr/>
                    <a:lstStyle/>
                    <a:p>
                      <a:pPr marL="0" marR="0" lvl="0" indent="0" algn="l" defTabSz="914400" rtl="0" eaLnBrk="1" fontAlgn="auto" latinLnBrk="0" hangingPunct="1">
                        <a:lnSpc>
                          <a:spcPct val="115000"/>
                        </a:lnSpc>
                        <a:spcBef>
                          <a:spcPts val="0"/>
                        </a:spcBef>
                        <a:spcAft>
                          <a:spcPts val="1600"/>
                        </a:spcAft>
                        <a:buClr>
                          <a:schemeClr val="dk1"/>
                        </a:buClr>
                        <a:buSzPts val="1100"/>
                        <a:buFont typeface="Arial"/>
                        <a:buNone/>
                        <a:tabLst/>
                        <a:defRPr/>
                      </a:pPr>
                      <a:r>
                        <a:rPr lang="en" sz="1800" dirty="0" smtClean="0">
                          <a:solidFill>
                            <a:schemeClr val="dk2"/>
                          </a:solidFill>
                        </a:rPr>
                        <a:t> </a:t>
                      </a:r>
                      <a:r>
                        <a:rPr lang="hr-HR" sz="1400" dirty="0" err="1" smtClean="0">
                          <a:solidFill>
                            <a:schemeClr val="dk2"/>
                          </a:solidFill>
                        </a:rPr>
                        <a:t>Verbal</a:t>
                      </a:r>
                      <a:r>
                        <a:rPr lang="hr-HR" sz="1400" dirty="0" smtClean="0">
                          <a:solidFill>
                            <a:schemeClr val="dk2"/>
                          </a:solidFill>
                        </a:rPr>
                        <a:t> </a:t>
                      </a:r>
                      <a:r>
                        <a:rPr lang="hr-HR" sz="1400" dirty="0" err="1" smtClean="0">
                          <a:solidFill>
                            <a:schemeClr val="dk2"/>
                          </a:solidFill>
                        </a:rPr>
                        <a:t>communication</a:t>
                      </a:r>
                      <a:endParaRPr lang="hr-HR" dirty="0" smtClean="0"/>
                    </a:p>
                    <a:p>
                      <a:pPr marL="0" lvl="0" indent="0" algn="l" rtl="0">
                        <a:lnSpc>
                          <a:spcPct val="115000"/>
                        </a:lnSpc>
                        <a:spcBef>
                          <a:spcPts val="0"/>
                        </a:spcBef>
                        <a:spcAft>
                          <a:spcPts val="1600"/>
                        </a:spcAft>
                        <a:buClr>
                          <a:schemeClr val="dk1"/>
                        </a:buClr>
                        <a:buSzPts val="1100"/>
                        <a:buFont typeface="Arial"/>
                        <a:buNone/>
                      </a:pPr>
                      <a:endParaRPr dirty="0"/>
                    </a:p>
                  </a:txBody>
                  <a:tcPr marL="91425" marR="91425" marT="91425" marB="91425"/>
                </a:tc>
                <a:tc>
                  <a:txBody>
                    <a:bodyPr/>
                    <a:lstStyle/>
                    <a:p>
                      <a:pPr marL="0" lvl="0" indent="0" algn="l" rtl="0">
                        <a:lnSpc>
                          <a:spcPct val="115000"/>
                        </a:lnSpc>
                        <a:spcBef>
                          <a:spcPts val="0"/>
                        </a:spcBef>
                        <a:spcAft>
                          <a:spcPts val="1600"/>
                        </a:spcAft>
                        <a:buClr>
                          <a:schemeClr val="dk1"/>
                        </a:buClr>
                        <a:buSzPts val="1100"/>
                        <a:buFont typeface="Arial"/>
                        <a:buNone/>
                      </a:pPr>
                      <a:r>
                        <a:rPr lang="hr-HR" dirty="0" err="1" smtClean="0"/>
                        <a:t>Posture</a:t>
                      </a:r>
                      <a:endParaRPr dirty="0"/>
                    </a:p>
                  </a:txBody>
                  <a:tcPr marL="91425" marR="91425" marT="91425" marB="91425"/>
                </a:tc>
                <a:extLst>
                  <a:ext uri="{0D108BD9-81ED-4DB2-BD59-A6C34878D82A}">
                    <a16:rowId xmlns:a16="http://schemas.microsoft.com/office/drawing/2014/main" val="10002"/>
                  </a:ext>
                </a:extLst>
              </a:tr>
              <a:tr h="490652">
                <a:tc vMerge="1">
                  <a:txBody>
                    <a:bodyPr/>
                    <a:lstStyle/>
                    <a:p>
                      <a:endParaRPr lang="en-GB"/>
                    </a:p>
                  </a:txBody>
                  <a:tcPr/>
                </a:tc>
                <a:tc>
                  <a:txBody>
                    <a:bodyPr/>
                    <a:lstStyle/>
                    <a:p>
                      <a:pPr marL="0" lvl="0" indent="0" algn="l" rtl="0">
                        <a:lnSpc>
                          <a:spcPct val="115000"/>
                        </a:lnSpc>
                        <a:spcBef>
                          <a:spcPts val="0"/>
                        </a:spcBef>
                        <a:spcAft>
                          <a:spcPts val="1600"/>
                        </a:spcAft>
                        <a:buClr>
                          <a:schemeClr val="dk1"/>
                        </a:buClr>
                        <a:buSzPts val="1100"/>
                        <a:buFont typeface="Arial"/>
                        <a:buNone/>
                      </a:pPr>
                      <a:r>
                        <a:rPr lang="hr-HR" dirty="0" err="1" smtClean="0"/>
                        <a:t>Eye</a:t>
                      </a:r>
                      <a:r>
                        <a:rPr lang="hr-HR" dirty="0" smtClean="0"/>
                        <a:t> </a:t>
                      </a:r>
                      <a:r>
                        <a:rPr lang="hr-HR" dirty="0" err="1" smtClean="0"/>
                        <a:t>contact</a:t>
                      </a:r>
                      <a:endParaRPr dirty="0"/>
                    </a:p>
                  </a:txBody>
                  <a:tcPr marL="91425" marR="91425" marT="91425" marB="91425"/>
                </a:tc>
                <a:extLst>
                  <a:ext uri="{0D108BD9-81ED-4DB2-BD59-A6C34878D82A}">
                    <a16:rowId xmlns:a16="http://schemas.microsoft.com/office/drawing/2014/main" val="3318419541"/>
                  </a:ext>
                </a:extLst>
              </a:tr>
            </a:tbl>
          </a:graphicData>
        </a:graphic>
      </p:graphicFrame>
      <p:pic>
        <p:nvPicPr>
          <p:cNvPr id="5" name="Immagine 4">
            <a:extLst>
              <a:ext uri="{FF2B5EF4-FFF2-40B4-BE49-F238E27FC236}">
                <a16:creationId xmlns:a16="http://schemas.microsoft.com/office/drawing/2014/main" id="{BB391730-C066-4C33-BFFD-167BBD128CD5}"/>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60" name="Google Shape;60;p14"/>
          <p:cNvGraphicFramePr/>
          <p:nvPr>
            <p:extLst>
              <p:ext uri="{D42A27DB-BD31-4B8C-83A1-F6EECF244321}">
                <p14:modId xmlns:p14="http://schemas.microsoft.com/office/powerpoint/2010/main" val="2166733372"/>
              </p:ext>
            </p:extLst>
          </p:nvPr>
        </p:nvGraphicFramePr>
        <p:xfrm>
          <a:off x="952500" y="1047750"/>
          <a:ext cx="7239000" cy="2377260"/>
        </p:xfrm>
        <a:graphic>
          <a:graphicData uri="http://schemas.openxmlformats.org/drawingml/2006/table">
            <a:tbl>
              <a:tblPr>
                <a:noFill/>
                <a:tableStyleId>{C59AA026-980F-4679-8F62-231AE98B2A95}</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 dirty="0"/>
                        <a:t>Module </a:t>
                      </a:r>
                      <a:r>
                        <a:rPr lang="hr-HR" dirty="0" smtClean="0"/>
                        <a:t>2</a:t>
                      </a:r>
                      <a:r>
                        <a:rPr lang="en" dirty="0" smtClean="0"/>
                        <a:t> </a:t>
                      </a:r>
                      <a:r>
                        <a:rPr lang="en" u="none" dirty="0"/>
                        <a:t>: </a:t>
                      </a:r>
                      <a:r>
                        <a:rPr lang="en-GB" sz="1400" b="0" i="0" u="none" strike="noStrike" cap="none" dirty="0" smtClean="0">
                          <a:solidFill>
                            <a:srgbClr val="000000"/>
                          </a:solidFill>
                          <a:effectLst/>
                          <a:latin typeface="Arial"/>
                          <a:ea typeface="Arial"/>
                          <a:cs typeface="Arial"/>
                          <a:sym typeface="Arial"/>
                        </a:rPr>
                        <a:t>Marketing and Communication in the field of Sport</a:t>
                      </a:r>
                      <a:endParaRPr sz="1400" b="0" i="0" u="none" strike="noStrike" cap="none" dirty="0">
                        <a:solidFill>
                          <a:srgbClr val="000000"/>
                        </a:solidFill>
                        <a:latin typeface="Arial"/>
                        <a:ea typeface="Arial"/>
                        <a:cs typeface="Arial"/>
                        <a:sym typeface="Arial"/>
                      </a:endParaRPr>
                    </a:p>
                  </a:txBody>
                  <a:tcPr marL="91425" marR="91425" marT="91425" marB="91425"/>
                </a:tc>
                <a:tc hMerge="1">
                  <a:txBody>
                    <a:bodyPr/>
                    <a:lstStyle/>
                    <a:p>
                      <a:endParaRPr lang="el-GR"/>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t>Unit 1</a:t>
                      </a:r>
                      <a:endParaRPr b="1" dirty="0"/>
                    </a:p>
                  </a:txBody>
                  <a:tcPr marL="91425" marR="91425" marT="91425" marB="91425">
                    <a:solidFill>
                      <a:srgbClr val="F4CCCC"/>
                    </a:solidFill>
                  </a:tcPr>
                </a:tc>
                <a:tc>
                  <a:txBody>
                    <a:bodyPr/>
                    <a:lstStyle/>
                    <a:p>
                      <a:pPr marL="0" lvl="0" indent="0" algn="l" rtl="0">
                        <a:spcBef>
                          <a:spcPts val="0"/>
                        </a:spcBef>
                        <a:spcAft>
                          <a:spcPts val="0"/>
                        </a:spcAft>
                        <a:buNone/>
                      </a:pPr>
                      <a:r>
                        <a:rPr lang="en-GB" sz="1400" b="0" i="0" u="none" strike="noStrike" cap="none" dirty="0" smtClean="0">
                          <a:solidFill>
                            <a:srgbClr val="000000"/>
                          </a:solidFill>
                          <a:effectLst/>
                          <a:latin typeface="Arial"/>
                          <a:ea typeface="Arial"/>
                          <a:cs typeface="Arial"/>
                          <a:sym typeface="Arial"/>
                        </a:rPr>
                        <a:t>Marketing and Communication in the field of Sport</a:t>
                      </a:r>
                      <a:endParaRPr dirty="0"/>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Topic 1</a:t>
                      </a:r>
                      <a:endParaRPr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noProof="0" dirty="0" smtClean="0">
                          <a:solidFill>
                            <a:schemeClr val="dk1"/>
                          </a:solidFill>
                        </a:rPr>
                        <a:t>Definition of</a:t>
                      </a:r>
                      <a:r>
                        <a:rPr lang="en-US" baseline="0" noProof="0" dirty="0" smtClean="0">
                          <a:solidFill>
                            <a:schemeClr val="dk1"/>
                          </a:solidFill>
                        </a:rPr>
                        <a:t> Marketing and Communication in the field of Sport</a:t>
                      </a:r>
                      <a:endParaRPr lang="en-US" noProof="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en">
                          <a:solidFill>
                            <a:schemeClr val="dk1"/>
                          </a:solidFill>
                        </a:rPr>
                        <a:t>Topic 2</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400" b="0" i="0" u="none" strike="noStrike" cap="none" noProof="0" dirty="0" smtClean="0">
                          <a:solidFill>
                            <a:srgbClr val="000000"/>
                          </a:solidFill>
                          <a:effectLst/>
                          <a:latin typeface="Arial"/>
                          <a:ea typeface="Arial"/>
                          <a:cs typeface="Arial"/>
                          <a:sym typeface="Arial"/>
                        </a:rPr>
                        <a:t>Key elements of an effective marketing and communication plan </a:t>
                      </a:r>
                      <a:endParaRPr lang="en-US" noProof="0"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r>
                        <a:rPr lang="en">
                          <a:solidFill>
                            <a:schemeClr val="dk1"/>
                          </a:solidFill>
                        </a:rPr>
                        <a:t>Topic 3</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hr-HR" dirty="0" smtClean="0"/>
                        <a:t>Marketing Plan</a:t>
                      </a:r>
                      <a:endParaRPr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en">
                          <a:solidFill>
                            <a:schemeClr val="dk1"/>
                          </a:solidFill>
                        </a:rPr>
                        <a:t>Topic 4</a:t>
                      </a:r>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hr-HR" dirty="0" smtClean="0"/>
                        <a:t>Communications </a:t>
                      </a:r>
                      <a:r>
                        <a:rPr lang="hr-HR" dirty="0" err="1" smtClean="0"/>
                        <a:t>tools</a:t>
                      </a:r>
                      <a:endParaRPr lang="hr-HR" sz="1400" b="0" i="0" u="none" strike="noStrike" cap="none" dirty="0" smtClean="0">
                        <a:solidFill>
                          <a:srgbClr val="000000"/>
                        </a:solidFill>
                        <a:effectLst/>
                        <a:latin typeface="Arial"/>
                        <a:ea typeface="Arial"/>
                        <a:cs typeface="Arial"/>
                        <a:sym typeface="Arial"/>
                      </a:endParaRPr>
                    </a:p>
                  </a:txBody>
                  <a:tcPr marL="91425" marR="91425" marT="91425" marB="91425"/>
                </a:tc>
                <a:extLst>
                  <a:ext uri="{0D108BD9-81ED-4DB2-BD59-A6C34878D82A}">
                    <a16:rowId xmlns:a16="http://schemas.microsoft.com/office/drawing/2014/main" val="10005"/>
                  </a:ext>
                </a:extLst>
              </a:tr>
            </a:tbl>
          </a:graphicData>
        </a:graphic>
      </p:graphicFrame>
      <p:pic>
        <p:nvPicPr>
          <p:cNvPr id="3" name="Immagine 2">
            <a:extLst>
              <a:ext uri="{FF2B5EF4-FFF2-40B4-BE49-F238E27FC236}">
                <a16:creationId xmlns:a16="http://schemas.microsoft.com/office/drawing/2014/main" id="{6FD51C35-0FE0-4792-A5F4-0684CD18B3C8}"/>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Question </a:t>
            </a:r>
            <a:r>
              <a:rPr lang="hr-HR" dirty="0" smtClean="0"/>
              <a:t>5</a:t>
            </a:r>
            <a:r>
              <a:rPr lang="en" dirty="0" smtClean="0"/>
              <a:t> </a:t>
            </a:r>
            <a:endParaRPr dirty="0"/>
          </a:p>
        </p:txBody>
      </p:sp>
      <p:sp>
        <p:nvSpPr>
          <p:cNvPr id="142" name="Google Shape;14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 Assessment (Select from the list)</a:t>
            </a:r>
            <a:endParaRPr dirty="0"/>
          </a:p>
          <a:p>
            <a:pPr marL="0" lvl="0" indent="0" algn="l" rtl="0">
              <a:spcBef>
                <a:spcPts val="1600"/>
              </a:spcBef>
              <a:spcAft>
                <a:spcPts val="0"/>
              </a:spcAft>
              <a:buNone/>
            </a:pPr>
            <a:r>
              <a:rPr lang="en" dirty="0"/>
              <a:t>Question : From 1 to 5 how </a:t>
            </a:r>
            <a:r>
              <a:rPr lang="hr-HR" dirty="0" err="1" smtClean="0"/>
              <a:t>intrested</a:t>
            </a:r>
            <a:r>
              <a:rPr lang="hr-HR" dirty="0" smtClean="0"/>
              <a:t> </a:t>
            </a:r>
            <a:r>
              <a:rPr lang="hr-HR" dirty="0" err="1" smtClean="0"/>
              <a:t>was</a:t>
            </a:r>
            <a:r>
              <a:rPr lang="hr-HR" dirty="0" smtClean="0"/>
              <a:t> </a:t>
            </a:r>
            <a:r>
              <a:rPr lang="hr-HR" dirty="0" err="1" smtClean="0"/>
              <a:t>the</a:t>
            </a:r>
            <a:r>
              <a:rPr lang="hr-HR" dirty="0" smtClean="0"/>
              <a:t> </a:t>
            </a:r>
            <a:r>
              <a:rPr lang="hr-HR" dirty="0" err="1" smtClean="0"/>
              <a:t>topic</a:t>
            </a:r>
            <a:r>
              <a:rPr lang="hr-HR" dirty="0" smtClean="0"/>
              <a:t> </a:t>
            </a:r>
            <a:r>
              <a:rPr lang="hr-HR" dirty="0" err="1" smtClean="0"/>
              <a:t>presented</a:t>
            </a:r>
            <a:r>
              <a:rPr lang="hr-HR" dirty="0" smtClean="0"/>
              <a:t> </a:t>
            </a:r>
            <a:r>
              <a:rPr lang="hr-HR" dirty="0" err="1" smtClean="0"/>
              <a:t>in</a:t>
            </a:r>
            <a:r>
              <a:rPr lang="hr-HR" dirty="0" smtClean="0"/>
              <a:t> </a:t>
            </a:r>
            <a:r>
              <a:rPr lang="hr-HR" dirty="0" err="1" smtClean="0"/>
              <a:t>the</a:t>
            </a:r>
            <a:r>
              <a:rPr lang="hr-HR" dirty="0" smtClean="0"/>
              <a:t> Module?</a:t>
            </a:r>
            <a:endParaRPr dirty="0"/>
          </a:p>
          <a:p>
            <a:pPr marL="0" lvl="0" indent="0" algn="l" rtl="0">
              <a:spcBef>
                <a:spcPts val="1600"/>
              </a:spcBef>
              <a:spcAft>
                <a:spcPts val="0"/>
              </a:spcAft>
              <a:buNone/>
            </a:pPr>
            <a:r>
              <a:rPr lang="en" dirty="0"/>
              <a:t>Right Answers: </a:t>
            </a:r>
            <a:endParaRPr dirty="0"/>
          </a:p>
          <a:p>
            <a:pPr marL="0" lvl="0" indent="0" algn="l" rtl="0">
              <a:spcBef>
                <a:spcPts val="1600"/>
              </a:spcBef>
              <a:spcAft>
                <a:spcPts val="1600"/>
              </a:spcAft>
              <a:buNone/>
            </a:pPr>
            <a:r>
              <a:rPr lang="en" dirty="0"/>
              <a:t>{[1][2][3][4][5]}</a:t>
            </a:r>
            <a:endParaRPr dirty="0"/>
          </a:p>
        </p:txBody>
      </p:sp>
      <p:pic>
        <p:nvPicPr>
          <p:cNvPr id="4" name="Immagine 3">
            <a:extLst>
              <a:ext uri="{FF2B5EF4-FFF2-40B4-BE49-F238E27FC236}">
                <a16:creationId xmlns:a16="http://schemas.microsoft.com/office/drawing/2014/main" id="{01A0EF1D-5354-4695-8EA5-3A194B65141D}"/>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4E89-67CE-4F8B-A8B5-A869EF458A3E}"/>
              </a:ext>
            </a:extLst>
          </p:cNvPr>
          <p:cNvSpPr>
            <a:spLocks noGrp="1"/>
          </p:cNvSpPr>
          <p:nvPr>
            <p:ph type="title"/>
          </p:nvPr>
        </p:nvSpPr>
        <p:spPr>
          <a:xfrm>
            <a:off x="311700" y="397400"/>
            <a:ext cx="8520600" cy="572700"/>
          </a:xfrm>
        </p:spPr>
        <p:txBody>
          <a:bodyPr/>
          <a:lstStyle/>
          <a:p>
            <a:r>
              <a:rPr lang="en-GB" dirty="0"/>
              <a:t>Summary</a:t>
            </a:r>
          </a:p>
        </p:txBody>
      </p:sp>
      <p:sp>
        <p:nvSpPr>
          <p:cNvPr id="3" name="Text Placeholder 2">
            <a:extLst>
              <a:ext uri="{FF2B5EF4-FFF2-40B4-BE49-F238E27FC236}">
                <a16:creationId xmlns:a16="http://schemas.microsoft.com/office/drawing/2014/main" id="{0047D4AD-77E2-426F-9DD5-55A51DD5E724}"/>
              </a:ext>
            </a:extLst>
          </p:cNvPr>
          <p:cNvSpPr>
            <a:spLocks noGrp="1"/>
          </p:cNvSpPr>
          <p:nvPr>
            <p:ph type="body" idx="1"/>
          </p:nvPr>
        </p:nvSpPr>
        <p:spPr>
          <a:xfrm>
            <a:off x="144508" y="970100"/>
            <a:ext cx="8520600" cy="3416400"/>
          </a:xfrm>
        </p:spPr>
        <p:txBody>
          <a:bodyPr/>
          <a:lstStyle/>
          <a:p>
            <a:r>
              <a:rPr lang="en-GB" dirty="0" smtClean="0"/>
              <a:t>Sports </a:t>
            </a:r>
            <a:r>
              <a:rPr lang="en-GB" dirty="0"/>
              <a:t>communication is the heart of the sports industry.</a:t>
            </a:r>
            <a:endParaRPr lang="hr-HR" sz="1600" dirty="0" smtClean="0"/>
          </a:p>
          <a:p>
            <a:r>
              <a:rPr lang="en-GB" sz="1600" dirty="0" smtClean="0"/>
              <a:t>With </a:t>
            </a:r>
            <a:r>
              <a:rPr lang="en-GB" sz="1600" dirty="0"/>
              <a:t>good communication, a lot can be achieved in the world of sports. It is important to recognize the opportunity and present yourself and the </a:t>
            </a:r>
            <a:r>
              <a:rPr lang="en-GB" sz="1600" dirty="0" smtClean="0"/>
              <a:t>organization</a:t>
            </a:r>
            <a:r>
              <a:rPr lang="hr-HR" sz="1600" dirty="0" smtClean="0"/>
              <a:t>.</a:t>
            </a:r>
          </a:p>
          <a:p>
            <a:r>
              <a:rPr lang="en-GB" dirty="0"/>
              <a:t>The organizations that are most likely to survive is the one that will adapt to the needs and wants of the customers. To accomplish that you need a well-defined marketing plan</a:t>
            </a:r>
            <a:r>
              <a:rPr lang="en-GB" dirty="0" smtClean="0"/>
              <a:t>.</a:t>
            </a:r>
            <a:endParaRPr lang="hr-HR" dirty="0" smtClean="0"/>
          </a:p>
          <a:p>
            <a:r>
              <a:rPr lang="en-GB" dirty="0"/>
              <a:t>Efforts of increasing income of sport clubs, because of sport organization popularity, either media or sports business started to focus on marketing structure like other business </a:t>
            </a:r>
            <a:r>
              <a:rPr lang="en-GB" dirty="0" smtClean="0"/>
              <a:t>services</a:t>
            </a:r>
            <a:r>
              <a:rPr lang="hr-HR" dirty="0" smtClean="0"/>
              <a:t>.</a:t>
            </a:r>
          </a:p>
          <a:p>
            <a:r>
              <a:rPr lang="en-GB" dirty="0"/>
              <a:t>Sport teams and sport clubs of all sizes and at different levels and sectors in sport industry have to engage in marketing activities in order to present their products and services to the market</a:t>
            </a:r>
            <a:endParaRPr lang="en-US" dirty="0"/>
          </a:p>
          <a:p>
            <a:endParaRPr lang="en-GB" dirty="0"/>
          </a:p>
        </p:txBody>
      </p:sp>
      <p:pic>
        <p:nvPicPr>
          <p:cNvPr id="4" name="Immagine 3">
            <a:extLst>
              <a:ext uri="{FF2B5EF4-FFF2-40B4-BE49-F238E27FC236}">
                <a16:creationId xmlns:a16="http://schemas.microsoft.com/office/drawing/2014/main" id="{B56CD514-EEA6-4A9B-9A87-CECA4697BCDF}"/>
              </a:ext>
            </a:extLst>
          </p:cNvPr>
          <p:cNvPicPr>
            <a:picLocks noChangeAspect="1"/>
          </p:cNvPicPr>
          <p:nvPr/>
        </p:nvPicPr>
        <p:blipFill>
          <a:blip r:embed="rId3"/>
          <a:stretch>
            <a:fillRect/>
          </a:stretch>
        </p:blipFill>
        <p:spPr>
          <a:xfrm>
            <a:off x="8186217" y="0"/>
            <a:ext cx="957783" cy="957783"/>
          </a:xfrm>
          <a:prstGeom prst="rect">
            <a:avLst/>
          </a:prstGeom>
        </p:spPr>
      </p:pic>
    </p:spTree>
    <p:extLst>
      <p:ext uri="{BB962C8B-B14F-4D97-AF65-F5344CB8AC3E}">
        <p14:creationId xmlns:p14="http://schemas.microsoft.com/office/powerpoint/2010/main" val="159080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F715-FAC0-4457-9DEC-3C2CF5A52D1E}"/>
              </a:ext>
            </a:extLst>
          </p:cNvPr>
          <p:cNvSpPr>
            <a:spLocks noGrp="1"/>
          </p:cNvSpPr>
          <p:nvPr>
            <p:ph type="title"/>
          </p:nvPr>
        </p:nvSpPr>
        <p:spPr>
          <a:xfrm>
            <a:off x="311700" y="397400"/>
            <a:ext cx="8520600" cy="572700"/>
          </a:xfrm>
        </p:spPr>
        <p:txBody>
          <a:bodyPr/>
          <a:lstStyle/>
          <a:p>
            <a:r>
              <a:rPr lang="en-GB" dirty="0"/>
              <a:t>Further material </a:t>
            </a:r>
          </a:p>
        </p:txBody>
      </p:sp>
      <p:sp>
        <p:nvSpPr>
          <p:cNvPr id="3" name="Text Placeholder 2">
            <a:extLst>
              <a:ext uri="{FF2B5EF4-FFF2-40B4-BE49-F238E27FC236}">
                <a16:creationId xmlns:a16="http://schemas.microsoft.com/office/drawing/2014/main" id="{14722D67-8D3C-4555-AEBF-2208B359FF1E}"/>
              </a:ext>
            </a:extLst>
          </p:cNvPr>
          <p:cNvSpPr>
            <a:spLocks noGrp="1"/>
          </p:cNvSpPr>
          <p:nvPr>
            <p:ph type="body" idx="1"/>
          </p:nvPr>
        </p:nvSpPr>
        <p:spPr/>
        <p:txBody>
          <a:bodyPr/>
          <a:lstStyle/>
          <a:p>
            <a:pPr marL="114300" indent="0">
              <a:buNone/>
            </a:pPr>
            <a:r>
              <a:rPr lang="en-US" sz="1600" i="1" dirty="0"/>
              <a:t>Strategic communication in Sport</a:t>
            </a:r>
          </a:p>
          <a:p>
            <a:r>
              <a:rPr lang="en-US" sz="1600" i="1" dirty="0">
                <a:hlinkClick r:id="rId3"/>
              </a:rPr>
              <a:t>https://books.google.hr/books?hl=en&amp;lr=&amp;</a:t>
            </a:r>
            <a:r>
              <a:rPr lang="en-US" sz="1600" i="1" dirty="0" smtClean="0">
                <a:hlinkClick r:id="rId3"/>
              </a:rPr>
              <a:t>id=LObsDwAAQBAJ&amp;oi=fnd&amp;pg=PP2&amp;dq=marketing+and+communication+in+sport&amp;ots=FkLylu6RTm&amp;sig=cGf_lLcvBIadvk8tgDxC3F8Je9U&amp;redir_esc=y#v=onepage&amp;q=marketing%20and%20communication%20in%20sport&amp;f=false</a:t>
            </a:r>
            <a:endParaRPr lang="hr-HR" sz="1600" i="1" dirty="0" smtClean="0"/>
          </a:p>
          <a:p>
            <a:pPr marL="114300" indent="0">
              <a:buNone/>
            </a:pPr>
            <a:r>
              <a:rPr lang="en-GB" sz="1600" i="1" dirty="0"/>
              <a:t>Marketing in </a:t>
            </a:r>
            <a:r>
              <a:rPr lang="en-GB" sz="1600" i="1" dirty="0" smtClean="0"/>
              <a:t>Sport</a:t>
            </a:r>
            <a:endParaRPr lang="hr-HR" sz="1600" i="1" dirty="0" smtClean="0"/>
          </a:p>
          <a:p>
            <a:r>
              <a:rPr lang="en-GB" sz="1600" i="1" dirty="0" smtClean="0"/>
              <a:t>https</a:t>
            </a:r>
            <a:r>
              <a:rPr lang="en-GB" sz="1600" i="1" dirty="0"/>
              <a:t>://books.google.hr/books?hl=hr&amp;lr=&amp;</a:t>
            </a:r>
            <a:r>
              <a:rPr lang="en-GB" sz="1600" i="1" dirty="0" smtClean="0"/>
              <a:t>id=woJEDgAAQBAJ&amp;oi=fnd&amp;pg=PP1&amp;dq=marketing+and+communication+in+field+of+sport&amp;ots=VoJp6IGxCc&amp;sig=iuYXIG0w3F9NkHMqFluJok4fNNw&amp;redir_esc=y#v=onepage&amp;q=marketing%20and%20communication%20in%20field%20of%20sport&amp;f=false</a:t>
            </a:r>
            <a:endParaRPr lang="hr-HR" sz="1600" i="1" dirty="0" smtClean="0"/>
          </a:p>
        </p:txBody>
      </p:sp>
      <p:pic>
        <p:nvPicPr>
          <p:cNvPr id="4" name="Immagine 3">
            <a:extLst>
              <a:ext uri="{FF2B5EF4-FFF2-40B4-BE49-F238E27FC236}">
                <a16:creationId xmlns:a16="http://schemas.microsoft.com/office/drawing/2014/main" id="{DC3EC223-95A6-4FCD-BA57-13B4B27A6B83}"/>
              </a:ext>
            </a:extLst>
          </p:cNvPr>
          <p:cNvPicPr>
            <a:picLocks noChangeAspect="1"/>
          </p:cNvPicPr>
          <p:nvPr/>
        </p:nvPicPr>
        <p:blipFill>
          <a:blip r:embed="rId4"/>
          <a:stretch>
            <a:fillRect/>
          </a:stretch>
        </p:blipFill>
        <p:spPr>
          <a:xfrm>
            <a:off x="8186217" y="0"/>
            <a:ext cx="957783" cy="957783"/>
          </a:xfrm>
          <a:prstGeom prst="rect">
            <a:avLst/>
          </a:prstGeom>
        </p:spPr>
      </p:pic>
    </p:spTree>
    <p:extLst>
      <p:ext uri="{BB962C8B-B14F-4D97-AF65-F5344CB8AC3E}">
        <p14:creationId xmlns:p14="http://schemas.microsoft.com/office/powerpoint/2010/main" val="92239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Rezervirano mjesto teksta 2"/>
          <p:cNvSpPr>
            <a:spLocks noGrp="1"/>
          </p:cNvSpPr>
          <p:nvPr>
            <p:ph type="body" idx="1"/>
          </p:nvPr>
        </p:nvSpPr>
        <p:spPr/>
        <p:txBody>
          <a:bodyPr/>
          <a:lstStyle/>
          <a:p>
            <a:pPr marL="114300" indent="0">
              <a:buNone/>
            </a:pPr>
            <a:r>
              <a:rPr lang="en-GB" i="1" dirty="0"/>
              <a:t>Case study</a:t>
            </a:r>
          </a:p>
          <a:p>
            <a:r>
              <a:rPr lang="en-GB" i="1" dirty="0"/>
              <a:t>https://www.studocu.com/en-au/document/swinburne-university-of-technology/introduction-to-sports-business-management/sports-marketing-case-study-seminar-assignments-assessment-3/481695</a:t>
            </a:r>
          </a:p>
          <a:p>
            <a:r>
              <a:rPr lang="en-GB" i="1" dirty="0"/>
              <a:t>https://www.studocu.com/en-au/document/swinburne-university-of-technology/sports-marketing/seminar-assignments-assessment-4-sports-marketing-plan/481694</a:t>
            </a:r>
          </a:p>
          <a:p>
            <a:pPr marL="114300" indent="0">
              <a:buNone/>
            </a:pPr>
            <a:endParaRPr lang="hr-HR" i="1" dirty="0"/>
          </a:p>
          <a:p>
            <a:pPr marL="114300" indent="0">
              <a:buNone/>
            </a:pPr>
            <a:endParaRPr lang="en-GB" i="1" dirty="0"/>
          </a:p>
          <a:p>
            <a:pPr marL="114300" indent="0">
              <a:buNone/>
            </a:pPr>
            <a:endParaRPr lang="en-US" i="1" dirty="0"/>
          </a:p>
          <a:p>
            <a:endParaRPr lang="en-GB" dirty="0"/>
          </a:p>
        </p:txBody>
      </p:sp>
    </p:spTree>
    <p:extLst>
      <p:ext uri="{BB962C8B-B14F-4D97-AF65-F5344CB8AC3E}">
        <p14:creationId xmlns:p14="http://schemas.microsoft.com/office/powerpoint/2010/main" val="2704480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5BF2-C896-45AF-9DF4-5DF86BDA25C4}"/>
              </a:ext>
            </a:extLst>
          </p:cNvPr>
          <p:cNvSpPr>
            <a:spLocks noGrp="1"/>
          </p:cNvSpPr>
          <p:nvPr>
            <p:ph type="title"/>
          </p:nvPr>
        </p:nvSpPr>
        <p:spPr>
          <a:xfrm>
            <a:off x="311700" y="279954"/>
            <a:ext cx="8520600" cy="572700"/>
          </a:xfrm>
        </p:spPr>
        <p:txBody>
          <a:bodyPr/>
          <a:lstStyle/>
          <a:p>
            <a:r>
              <a:rPr lang="en-GB" dirty="0"/>
              <a:t>References </a:t>
            </a:r>
          </a:p>
        </p:txBody>
      </p:sp>
      <p:sp>
        <p:nvSpPr>
          <p:cNvPr id="3" name="Text Placeholder 2">
            <a:extLst>
              <a:ext uri="{FF2B5EF4-FFF2-40B4-BE49-F238E27FC236}">
                <a16:creationId xmlns:a16="http://schemas.microsoft.com/office/drawing/2014/main" id="{17604739-94B7-441F-9F45-CE039553E5C7}"/>
              </a:ext>
            </a:extLst>
          </p:cNvPr>
          <p:cNvSpPr>
            <a:spLocks noGrp="1"/>
          </p:cNvSpPr>
          <p:nvPr>
            <p:ph type="body" idx="1"/>
          </p:nvPr>
        </p:nvSpPr>
        <p:spPr>
          <a:xfrm>
            <a:off x="239608" y="852654"/>
            <a:ext cx="8520600" cy="3416400"/>
          </a:xfrm>
        </p:spPr>
        <p:txBody>
          <a:bodyPr/>
          <a:lstStyle/>
          <a:p>
            <a:pPr marL="114300" indent="0">
              <a:lnSpc>
                <a:spcPct val="150000"/>
              </a:lnSpc>
              <a:buNone/>
            </a:pPr>
            <a:r>
              <a:rPr lang="en-GB" sz="1200" dirty="0" err="1"/>
              <a:t>Mohammadkazemi</a:t>
            </a:r>
            <a:r>
              <a:rPr lang="hr-HR" sz="1200" dirty="0"/>
              <a:t>, R. (2020.), </a:t>
            </a:r>
            <a:r>
              <a:rPr lang="hr-HR" sz="1200" dirty="0" err="1"/>
              <a:t>Sports</a:t>
            </a:r>
            <a:r>
              <a:rPr lang="hr-HR" sz="1200" dirty="0"/>
              <a:t> Marketing </a:t>
            </a:r>
            <a:r>
              <a:rPr lang="hr-HR" sz="1200" dirty="0" err="1"/>
              <a:t>and</a:t>
            </a:r>
            <a:r>
              <a:rPr lang="hr-HR" sz="1200" dirty="0"/>
              <a:t> </a:t>
            </a:r>
            <a:r>
              <a:rPr lang="hr-HR" sz="1200" dirty="0" err="1"/>
              <a:t>Social</a:t>
            </a:r>
            <a:r>
              <a:rPr lang="hr-HR" sz="1200" dirty="0"/>
              <a:t> Media. In N. </a:t>
            </a:r>
            <a:r>
              <a:rPr lang="hr-HR" sz="1200" dirty="0" err="1"/>
              <a:t>Hajli</a:t>
            </a:r>
            <a:r>
              <a:rPr lang="hr-HR" sz="1200" dirty="0"/>
              <a:t> (</a:t>
            </a:r>
            <a:r>
              <a:rPr lang="en-GB" sz="1200" dirty="0"/>
              <a:t>Newcastle University Business School</a:t>
            </a:r>
            <a:r>
              <a:rPr lang="hr-HR" sz="1200" dirty="0"/>
              <a:t>), </a:t>
            </a:r>
            <a:r>
              <a:rPr lang="en-GB" sz="1200" i="1" dirty="0"/>
              <a:t>Handbook of Research on Integrating Social Media into Strategic Marketing</a:t>
            </a:r>
            <a:r>
              <a:rPr lang="hr-HR" sz="1200" i="1" dirty="0"/>
              <a:t>, Business Science.</a:t>
            </a:r>
          </a:p>
          <a:p>
            <a:pPr marL="114300" indent="0">
              <a:lnSpc>
                <a:spcPct val="150000"/>
              </a:lnSpc>
              <a:buNone/>
            </a:pPr>
            <a:r>
              <a:rPr lang="hr-HR" sz="1200" dirty="0" err="1"/>
              <a:t>Pedersen</a:t>
            </a:r>
            <a:r>
              <a:rPr lang="hr-HR" sz="1200" dirty="0"/>
              <a:t>, M.P., </a:t>
            </a:r>
            <a:r>
              <a:rPr lang="hr-HR" sz="1200" dirty="0" err="1"/>
              <a:t>Laucella</a:t>
            </a:r>
            <a:r>
              <a:rPr lang="hr-HR" sz="1200" dirty="0"/>
              <a:t>, L.C., </a:t>
            </a:r>
            <a:r>
              <a:rPr lang="hr-HR" sz="1200" dirty="0" err="1"/>
              <a:t>Kian</a:t>
            </a:r>
            <a:r>
              <a:rPr lang="hr-HR" sz="1200" dirty="0"/>
              <a:t>, E.M., </a:t>
            </a:r>
            <a:r>
              <a:rPr lang="hr-HR" sz="1200" dirty="0" err="1"/>
              <a:t>Geurin</a:t>
            </a:r>
            <a:r>
              <a:rPr lang="hr-HR" sz="1200" dirty="0"/>
              <a:t>, A.N (2021.),  </a:t>
            </a:r>
            <a:r>
              <a:rPr lang="hr-HR" sz="1200" i="1" dirty="0" err="1"/>
              <a:t>Strategic</a:t>
            </a:r>
            <a:r>
              <a:rPr lang="hr-HR" sz="1200" i="1" dirty="0"/>
              <a:t> Sport </a:t>
            </a:r>
            <a:r>
              <a:rPr lang="hr-HR" sz="1200" i="1" dirty="0" err="1"/>
              <a:t>Communication</a:t>
            </a:r>
            <a:r>
              <a:rPr lang="hr-HR" sz="1200" i="1" dirty="0"/>
              <a:t>, Human </a:t>
            </a:r>
            <a:r>
              <a:rPr lang="hr-HR" sz="1200" i="1" dirty="0" err="1"/>
              <a:t>Kinetics</a:t>
            </a:r>
            <a:endParaRPr lang="hr-HR" sz="1200" i="1" dirty="0"/>
          </a:p>
          <a:p>
            <a:pPr marL="114300" indent="0">
              <a:lnSpc>
                <a:spcPct val="150000"/>
              </a:lnSpc>
              <a:buNone/>
            </a:pPr>
            <a:r>
              <a:rPr lang="hr-HR" sz="1200" dirty="0" err="1"/>
              <a:t>Blakey</a:t>
            </a:r>
            <a:r>
              <a:rPr lang="hr-HR" sz="1200" dirty="0"/>
              <a:t>, P. (2011.), </a:t>
            </a:r>
            <a:r>
              <a:rPr lang="hr-HR" sz="1200" i="1" dirty="0"/>
              <a:t>Sport Marketing, </a:t>
            </a:r>
            <a:r>
              <a:rPr lang="hr-HR" sz="1200" i="1" dirty="0" err="1"/>
              <a:t>Learning</a:t>
            </a:r>
            <a:r>
              <a:rPr lang="hr-HR" sz="1200" i="1" dirty="0"/>
              <a:t> </a:t>
            </a:r>
            <a:r>
              <a:rPr lang="hr-HR" sz="1200" i="1" dirty="0" err="1"/>
              <a:t>Matters</a:t>
            </a:r>
            <a:endParaRPr lang="hr-HR" sz="1200" i="1" dirty="0"/>
          </a:p>
          <a:p>
            <a:pPr marL="114300" indent="0">
              <a:lnSpc>
                <a:spcPct val="150000"/>
              </a:lnSpc>
              <a:buNone/>
            </a:pPr>
            <a:r>
              <a:rPr lang="hr-HR" sz="1200" dirty="0" err="1"/>
              <a:t>Pitts</a:t>
            </a:r>
            <a:r>
              <a:rPr lang="hr-HR" sz="1200" dirty="0"/>
              <a:t>, B.G. &amp; </a:t>
            </a:r>
            <a:r>
              <a:rPr lang="hr-HR" sz="1200" dirty="0" err="1"/>
              <a:t>Stotlar</a:t>
            </a:r>
            <a:r>
              <a:rPr lang="hr-HR" sz="1200" dirty="0"/>
              <a:t> D.K, (2013.), </a:t>
            </a:r>
            <a:r>
              <a:rPr lang="en-GB" sz="1200" i="1" dirty="0"/>
              <a:t>Fundamentals of Sport Marketing</a:t>
            </a:r>
            <a:r>
              <a:rPr lang="en-GB" sz="1200" b="1" dirty="0"/>
              <a:t> </a:t>
            </a:r>
            <a:r>
              <a:rPr lang="hr-HR" sz="1200" i="1" dirty="0"/>
              <a:t>4th </a:t>
            </a:r>
            <a:r>
              <a:rPr lang="hr-HR" sz="1200" i="1" dirty="0" err="1"/>
              <a:t>edition</a:t>
            </a:r>
            <a:endParaRPr lang="en-GB" sz="1200" i="1" dirty="0"/>
          </a:p>
          <a:p>
            <a:pPr marL="114300" indent="0" algn="just">
              <a:lnSpc>
                <a:spcPct val="150000"/>
              </a:lnSpc>
              <a:spcAft>
                <a:spcPts val="800"/>
              </a:spcAft>
              <a:buNone/>
            </a:pP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114300" indent="0" algn="just">
              <a:lnSpc>
                <a:spcPct val="150000"/>
              </a:lnSpc>
              <a:spcAft>
                <a:spcPts val="800"/>
              </a:spcAft>
              <a:buNone/>
            </a:pPr>
            <a:endParaRPr lang="en-GB" sz="105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6B9C4110-8DDA-4621-9E4B-F43626CBC8E6}"/>
              </a:ext>
            </a:extLst>
          </p:cNvPr>
          <p:cNvPicPr>
            <a:picLocks noChangeAspect="1"/>
          </p:cNvPicPr>
          <p:nvPr/>
        </p:nvPicPr>
        <p:blipFill>
          <a:blip r:embed="rId3"/>
          <a:stretch>
            <a:fillRect/>
          </a:stretch>
        </p:blipFill>
        <p:spPr>
          <a:xfrm>
            <a:off x="8186217" y="0"/>
            <a:ext cx="957783" cy="957783"/>
          </a:xfrm>
          <a:prstGeom prst="rect">
            <a:avLst/>
          </a:prstGeom>
        </p:spPr>
      </p:pic>
    </p:spTree>
    <p:extLst>
      <p:ext uri="{BB962C8B-B14F-4D97-AF65-F5344CB8AC3E}">
        <p14:creationId xmlns:p14="http://schemas.microsoft.com/office/powerpoint/2010/main" val="295452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FAF0D2-207F-4A16-956A-9EC56B24A627}"/>
              </a:ext>
            </a:extLst>
          </p:cNvPr>
          <p:cNvSpPr>
            <a:spLocks noGrp="1"/>
          </p:cNvSpPr>
          <p:nvPr>
            <p:ph type="title"/>
          </p:nvPr>
        </p:nvSpPr>
        <p:spPr/>
        <p:txBody>
          <a:bodyPr/>
          <a:lstStyle/>
          <a:p>
            <a:r>
              <a:rPr lang="en-GB" dirty="0"/>
              <a:t>Module: Learning Outcomes</a:t>
            </a:r>
          </a:p>
        </p:txBody>
      </p:sp>
      <p:graphicFrame>
        <p:nvGraphicFramePr>
          <p:cNvPr id="6" name="Table 5">
            <a:extLst>
              <a:ext uri="{FF2B5EF4-FFF2-40B4-BE49-F238E27FC236}">
                <a16:creationId xmlns:a16="http://schemas.microsoft.com/office/drawing/2014/main" id="{1453B916-97F9-462B-9886-AC82E6C4F8C8}"/>
              </a:ext>
            </a:extLst>
          </p:cNvPr>
          <p:cNvGraphicFramePr>
            <a:graphicFrameLocks noGrp="1"/>
          </p:cNvGraphicFramePr>
          <p:nvPr>
            <p:extLst>
              <p:ext uri="{D42A27DB-BD31-4B8C-83A1-F6EECF244321}">
                <p14:modId xmlns:p14="http://schemas.microsoft.com/office/powerpoint/2010/main" val="2720352702"/>
              </p:ext>
            </p:extLst>
          </p:nvPr>
        </p:nvGraphicFramePr>
        <p:xfrm>
          <a:off x="311700" y="1266737"/>
          <a:ext cx="8520600" cy="3148375"/>
        </p:xfrm>
        <a:graphic>
          <a:graphicData uri="http://schemas.openxmlformats.org/drawingml/2006/table">
            <a:tbl>
              <a:tblPr firstRow="1" firstCol="1" bandRow="1">
                <a:tableStyleId>{C59AA026-980F-4679-8F62-231AE98B2A95}</a:tableStyleId>
              </a:tblPr>
              <a:tblGrid>
                <a:gridCol w="2833270">
                  <a:extLst>
                    <a:ext uri="{9D8B030D-6E8A-4147-A177-3AD203B41FA5}">
                      <a16:colId xmlns:a16="http://schemas.microsoft.com/office/drawing/2014/main" val="2739389768"/>
                    </a:ext>
                  </a:extLst>
                </a:gridCol>
                <a:gridCol w="2849335">
                  <a:extLst>
                    <a:ext uri="{9D8B030D-6E8A-4147-A177-3AD203B41FA5}">
                      <a16:colId xmlns:a16="http://schemas.microsoft.com/office/drawing/2014/main" val="40637372"/>
                    </a:ext>
                  </a:extLst>
                </a:gridCol>
                <a:gridCol w="2837995">
                  <a:extLst>
                    <a:ext uri="{9D8B030D-6E8A-4147-A177-3AD203B41FA5}">
                      <a16:colId xmlns:a16="http://schemas.microsoft.com/office/drawing/2014/main" val="1250759362"/>
                    </a:ext>
                  </a:extLst>
                </a:gridCol>
              </a:tblGrid>
              <a:tr h="374155">
                <a:tc gridSpan="3">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Module </a:t>
                      </a:r>
                      <a:r>
                        <a:rPr lang="hr-HR" sz="1200" b="0" i="0" u="none" strike="noStrike" cap="none" dirty="0" smtClean="0">
                          <a:solidFill>
                            <a:srgbClr val="000000"/>
                          </a:solidFill>
                          <a:effectLst/>
                          <a:latin typeface="Arial"/>
                          <a:ea typeface="Arial"/>
                          <a:cs typeface="Arial"/>
                          <a:sym typeface="Arial"/>
                        </a:rPr>
                        <a:t>6 </a:t>
                      </a:r>
                      <a:r>
                        <a:rPr lang="en-GB" sz="1200" b="0" i="0" u="none" strike="noStrike" cap="none" dirty="0" smtClean="0">
                          <a:solidFill>
                            <a:srgbClr val="000000"/>
                          </a:solidFill>
                          <a:effectLst/>
                          <a:latin typeface="Arial"/>
                          <a:ea typeface="Arial"/>
                          <a:cs typeface="Arial"/>
                          <a:sym typeface="Arial"/>
                        </a:rPr>
                        <a:t>Marketing and Communication in the field of Sport</a:t>
                      </a:r>
                    </a:p>
                  </a:txBody>
                  <a:tcPr marL="68580" marR="68580" marT="0" marB="0">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5394198"/>
                  </a:ext>
                </a:extLst>
              </a:tr>
              <a:tr h="1248957">
                <a:tc gridSpan="3">
                  <a:txBody>
                    <a:bodyPr/>
                    <a:lstStyle/>
                    <a:p>
                      <a:pPr marR="0" algn="just" rtl="0">
                        <a:lnSpc>
                          <a:spcPct val="107000"/>
                        </a:lnSpc>
                        <a:spcBef>
                          <a:spcPts val="0"/>
                        </a:spcBef>
                        <a:spcAft>
                          <a:spcPts val="400"/>
                        </a:spcAft>
                        <a:buClr>
                          <a:srgbClr val="000000"/>
                        </a:buClr>
                        <a:buFont typeface="Arial"/>
                      </a:pPr>
                      <a:r>
                        <a:rPr lang="en-US" sz="1200" b="0" i="0" u="none" strike="noStrike" cap="none" dirty="0">
                          <a:solidFill>
                            <a:srgbClr val="000000"/>
                          </a:solidFill>
                          <a:effectLst/>
                          <a:latin typeface="Arial"/>
                          <a:ea typeface="Arial"/>
                          <a:cs typeface="Arial"/>
                          <a:sym typeface="Arial"/>
                        </a:rPr>
                        <a:t>Introduction text</a:t>
                      </a:r>
                      <a:r>
                        <a:rPr lang="en-US" sz="1200" b="0" i="0" u="none" strike="noStrike" cap="none" dirty="0" smtClean="0">
                          <a:solidFill>
                            <a:srgbClr val="000000"/>
                          </a:solidFill>
                          <a:effectLst/>
                          <a:latin typeface="Arial"/>
                          <a:ea typeface="Arial"/>
                          <a:cs typeface="Arial"/>
                          <a:sym typeface="Arial"/>
                        </a:rPr>
                        <a:t>:</a:t>
                      </a:r>
                      <a:r>
                        <a:rPr lang="hr-HR" sz="1200" b="0" i="0" u="none" strike="noStrike" cap="none" dirty="0" smtClean="0">
                          <a:solidFill>
                            <a:srgbClr val="000000"/>
                          </a:solidFill>
                          <a:effectLst/>
                          <a:latin typeface="Arial"/>
                          <a:ea typeface="Arial"/>
                          <a:cs typeface="Arial"/>
                          <a:sym typeface="Arial"/>
                        </a:rPr>
                        <a:t> </a:t>
                      </a:r>
                      <a:r>
                        <a:rPr lang="en-GB" sz="1200" b="0" i="0" u="none" strike="noStrike" cap="none" dirty="0" smtClean="0">
                          <a:solidFill>
                            <a:srgbClr val="000000"/>
                          </a:solidFill>
                          <a:effectLst/>
                          <a:latin typeface="Arial"/>
                          <a:ea typeface="Arial"/>
                          <a:cs typeface="Arial"/>
                          <a:sym typeface="Arial"/>
                        </a:rPr>
                        <a:t>The principles of sport marketing are an essential part of the professionalism required of organizations operating in the sports industry</a:t>
                      </a:r>
                      <a:r>
                        <a:rPr lang="hr-HR" sz="1200" b="0" i="0" u="none" strike="noStrike" cap="none" dirty="0" smtClean="0">
                          <a:solidFill>
                            <a:srgbClr val="000000"/>
                          </a:solidFill>
                          <a:effectLst/>
                          <a:latin typeface="Arial"/>
                          <a:ea typeface="Arial"/>
                          <a:cs typeface="Arial"/>
                          <a:sym typeface="Arial"/>
                        </a:rPr>
                        <a:t>. </a:t>
                      </a:r>
                      <a:r>
                        <a:rPr lang="en-GB" sz="1200" b="0" i="0" u="none" strike="noStrike" cap="none" dirty="0" smtClean="0">
                          <a:solidFill>
                            <a:srgbClr val="000000"/>
                          </a:solidFill>
                          <a:effectLst/>
                          <a:latin typeface="Arial"/>
                          <a:ea typeface="Arial"/>
                          <a:cs typeface="Arial"/>
                          <a:sym typeface="Arial"/>
                        </a:rPr>
                        <a:t>One of the most important parts of marketing is a promotion where good communication skills make a difference for clubs and managers in general.  Sports communication is the heart of the sports industry.</a:t>
                      </a:r>
                      <a:r>
                        <a:rPr lang="hr-HR" sz="1200" b="0" i="0" u="none" strike="noStrike" cap="none" dirty="0" smtClean="0">
                          <a:solidFill>
                            <a:srgbClr val="000000"/>
                          </a:solidFill>
                          <a:effectLst/>
                          <a:latin typeface="Arial"/>
                          <a:ea typeface="Arial"/>
                          <a:cs typeface="Arial"/>
                          <a:sym typeface="Arial"/>
                        </a:rPr>
                        <a:t> </a:t>
                      </a:r>
                      <a:r>
                        <a:rPr lang="en-GB" sz="1200" b="0" i="0" u="none" strike="noStrike" cap="none" dirty="0" smtClean="0">
                          <a:solidFill>
                            <a:srgbClr val="000000"/>
                          </a:solidFill>
                          <a:effectLst/>
                          <a:latin typeface="Arial"/>
                          <a:ea typeface="Arial"/>
                          <a:cs typeface="Arial"/>
                          <a:sym typeface="Arial"/>
                        </a:rPr>
                        <a:t>Managers will learn and practice skills of good communication, the value of verbal and non-verbal communication. How to present and have a good pitch. The best marketing strategies and how to inspire and attract sponsors, partner organizations, etc.</a:t>
                      </a:r>
                      <a:endParaRPr lang="en-GB" sz="1200" b="0" i="0" u="none" strike="noStrike" cap="none" dirty="0">
                        <a:solidFill>
                          <a:srgbClr val="000000"/>
                        </a:solidFill>
                        <a:effectLst/>
                        <a:latin typeface="Arial"/>
                        <a:ea typeface="Arial"/>
                        <a:cs typeface="Arial"/>
                        <a:sym typeface="Arial"/>
                      </a:endParaRPr>
                    </a:p>
                  </a:txBody>
                  <a:tcPr marL="68580" marR="68580" marT="0" marB="0">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586798"/>
                  </a:ext>
                </a:extLst>
              </a:tr>
              <a:tr h="708179">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Knowledge </a:t>
                      </a:r>
                    </a:p>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Statements of what a learner knows</a:t>
                      </a:r>
                      <a:r>
                        <a:rPr lang="en-CY"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sym typeface="Arial"/>
                      </a:endParaRPr>
                    </a:p>
                  </a:txBody>
                  <a:tcPr marL="68580" marR="68580" marT="0" marB="0">
                    <a:solidFill>
                      <a:schemeClr val="accent1"/>
                    </a:solidFill>
                  </a:tcPr>
                </a:tc>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Skills </a:t>
                      </a:r>
                    </a:p>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Statements of what a learner understand:</a:t>
                      </a:r>
                    </a:p>
                  </a:txBody>
                  <a:tcPr marL="68580" marR="68580" marT="0" marB="0">
                    <a:solidFill>
                      <a:schemeClr val="accent1"/>
                    </a:solidFill>
                  </a:tcPr>
                </a:tc>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Competences</a:t>
                      </a:r>
                    </a:p>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Statements of what a learner is able to do on completion of a learning process:</a:t>
                      </a:r>
                    </a:p>
                  </a:txBody>
                  <a:tcPr marL="68580" marR="68580" marT="0" marB="0">
                    <a:solidFill>
                      <a:schemeClr val="accent1"/>
                    </a:solidFill>
                  </a:tcPr>
                </a:tc>
                <a:extLst>
                  <a:ext uri="{0D108BD9-81ED-4DB2-BD59-A6C34878D82A}">
                    <a16:rowId xmlns:a16="http://schemas.microsoft.com/office/drawing/2014/main" val="161924589"/>
                  </a:ext>
                </a:extLst>
              </a:tr>
              <a:tr h="408542">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Definition</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and</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methods</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of</a:t>
                      </a:r>
                      <a:r>
                        <a:rPr lang="hr-HR" sz="1200" b="0" i="0" u="none" strike="noStrike" cap="none" dirty="0" smtClean="0">
                          <a:solidFill>
                            <a:srgbClr val="000000"/>
                          </a:solidFill>
                          <a:effectLst/>
                          <a:latin typeface="Arial"/>
                          <a:ea typeface="Arial"/>
                          <a:cs typeface="Arial"/>
                          <a:sym typeface="Arial"/>
                        </a:rPr>
                        <a:t> marketing </a:t>
                      </a:r>
                      <a:r>
                        <a:rPr lang="hr-HR" sz="1200" b="0" i="0" u="none" strike="noStrike" cap="none" dirty="0" err="1" smtClean="0">
                          <a:solidFill>
                            <a:srgbClr val="000000"/>
                          </a:solidFill>
                          <a:effectLst/>
                          <a:latin typeface="Arial"/>
                          <a:ea typeface="Arial"/>
                          <a:cs typeface="Arial"/>
                          <a:sym typeface="Arial"/>
                        </a:rPr>
                        <a:t>and</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communication</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in</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the</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field</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of</a:t>
                      </a:r>
                      <a:r>
                        <a:rPr lang="hr-HR" sz="1200" b="0" i="0" u="none" strike="noStrike" cap="none" baseline="0" dirty="0" smtClean="0">
                          <a:solidFill>
                            <a:srgbClr val="000000"/>
                          </a:solidFill>
                          <a:effectLst/>
                          <a:latin typeface="Arial"/>
                          <a:ea typeface="Arial"/>
                          <a:cs typeface="Arial"/>
                          <a:sym typeface="Arial"/>
                        </a:rPr>
                        <a:t> sport</a:t>
                      </a:r>
                      <a:endParaRPr lang="en-GB" sz="1200" b="0" i="0" u="none" strike="noStrike" cap="none" dirty="0">
                        <a:solidFill>
                          <a:srgbClr val="000000"/>
                        </a:solidFill>
                        <a:effectLst/>
                        <a:latin typeface="Arial"/>
                        <a:ea typeface="Arial"/>
                        <a:cs typeface="Arial"/>
                        <a:sym typeface="Arial"/>
                      </a:endParaRPr>
                    </a:p>
                  </a:txBody>
                  <a:tcPr marL="68580" marR="68580" marT="0" marB="0"/>
                </a:tc>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 </a:t>
                      </a:r>
                      <a:r>
                        <a:rPr lang="hr-HR" sz="1200" b="0" i="0" u="none" strike="noStrike" cap="none" dirty="0" smtClean="0">
                          <a:solidFill>
                            <a:srgbClr val="000000"/>
                          </a:solidFill>
                          <a:effectLst/>
                          <a:latin typeface="Arial"/>
                          <a:ea typeface="Arial"/>
                          <a:cs typeface="Arial"/>
                          <a:sym typeface="Arial"/>
                        </a:rPr>
                        <a:t>How to </a:t>
                      </a:r>
                      <a:r>
                        <a:rPr lang="hr-HR" sz="1200" b="0" i="0" u="none" strike="noStrike" cap="none" dirty="0" err="1" smtClean="0">
                          <a:solidFill>
                            <a:srgbClr val="000000"/>
                          </a:solidFill>
                          <a:effectLst/>
                          <a:latin typeface="Arial"/>
                          <a:ea typeface="Arial"/>
                          <a:cs typeface="Arial"/>
                          <a:sym typeface="Arial"/>
                        </a:rPr>
                        <a:t>successfully</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communicate</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in</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the</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field</a:t>
                      </a:r>
                      <a:r>
                        <a:rPr lang="hr-HR" sz="1200" b="0" i="0" u="none" strike="noStrike" cap="none" baseline="0" dirty="0" smtClean="0">
                          <a:solidFill>
                            <a:srgbClr val="000000"/>
                          </a:solidFill>
                          <a:effectLst/>
                          <a:latin typeface="Arial"/>
                          <a:ea typeface="Arial"/>
                          <a:cs typeface="Arial"/>
                          <a:sym typeface="Arial"/>
                        </a:rPr>
                        <a:t> </a:t>
                      </a:r>
                      <a:r>
                        <a:rPr lang="hr-HR" sz="1200" b="0" i="0" u="none" strike="noStrike" cap="none" baseline="0" dirty="0" err="1" smtClean="0">
                          <a:solidFill>
                            <a:srgbClr val="000000"/>
                          </a:solidFill>
                          <a:effectLst/>
                          <a:latin typeface="Arial"/>
                          <a:ea typeface="Arial"/>
                          <a:cs typeface="Arial"/>
                          <a:sym typeface="Arial"/>
                        </a:rPr>
                        <a:t>of</a:t>
                      </a:r>
                      <a:r>
                        <a:rPr lang="hr-HR" sz="1200" b="0" i="0" u="none" strike="noStrike" cap="none" baseline="0" dirty="0" smtClean="0">
                          <a:solidFill>
                            <a:srgbClr val="000000"/>
                          </a:solidFill>
                          <a:effectLst/>
                          <a:latin typeface="Arial"/>
                          <a:ea typeface="Arial"/>
                          <a:cs typeface="Arial"/>
                          <a:sym typeface="Arial"/>
                        </a:rPr>
                        <a:t> sport</a:t>
                      </a:r>
                      <a:endParaRPr lang="en-GB" sz="1200" b="0" i="0" u="none" strike="noStrike" cap="none" dirty="0">
                        <a:solidFill>
                          <a:srgbClr val="000000"/>
                        </a:solidFill>
                        <a:effectLst/>
                        <a:latin typeface="Arial"/>
                        <a:ea typeface="Arial"/>
                        <a:cs typeface="Arial"/>
                        <a:sym typeface="Arial"/>
                      </a:endParaRPr>
                    </a:p>
                  </a:txBody>
                  <a:tcPr marL="68580" marR="68580" marT="0" marB="0"/>
                </a:tc>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Communication</a:t>
                      </a:r>
                      <a:r>
                        <a:rPr lang="hr-HR" sz="1200" b="0" i="0" u="none" strike="noStrike" cap="none" baseline="0" dirty="0" smtClean="0">
                          <a:solidFill>
                            <a:srgbClr val="000000"/>
                          </a:solidFill>
                          <a:effectLst/>
                          <a:latin typeface="Arial"/>
                          <a:ea typeface="Arial"/>
                          <a:cs typeface="Arial"/>
                          <a:sym typeface="Arial"/>
                        </a:rPr>
                        <a:t> </a:t>
                      </a:r>
                      <a:r>
                        <a:rPr lang="hr-HR" sz="1200" b="0" i="0" u="none" strike="noStrike" cap="none" baseline="0" dirty="0" err="1" smtClean="0">
                          <a:solidFill>
                            <a:srgbClr val="000000"/>
                          </a:solidFill>
                          <a:effectLst/>
                          <a:latin typeface="Arial"/>
                          <a:ea typeface="Arial"/>
                          <a:cs typeface="Arial"/>
                          <a:sym typeface="Arial"/>
                        </a:rPr>
                        <a:t>tools</a:t>
                      </a:r>
                      <a:endParaRPr lang="en-GB" sz="1200" b="0" i="0" u="none" strike="noStrike" cap="none" dirty="0">
                        <a:solidFill>
                          <a:srgbClr val="000000"/>
                        </a:solidFill>
                        <a:effectLst/>
                        <a:latin typeface="Arial"/>
                        <a:ea typeface="Arial"/>
                        <a:cs typeface="Arial"/>
                        <a:sym typeface="Arial"/>
                      </a:endParaRPr>
                    </a:p>
                  </a:txBody>
                  <a:tcPr marL="68580" marR="68580" marT="0" marB="0"/>
                </a:tc>
                <a:extLst>
                  <a:ext uri="{0D108BD9-81ED-4DB2-BD59-A6C34878D82A}">
                    <a16:rowId xmlns:a16="http://schemas.microsoft.com/office/drawing/2014/main" val="87553826"/>
                  </a:ext>
                </a:extLst>
              </a:tr>
              <a:tr h="408542">
                <a:tc>
                  <a:txBody>
                    <a:bodyPr/>
                    <a:lstStyle/>
                    <a:p>
                      <a:pPr marR="0" algn="just" rtl="0">
                        <a:lnSpc>
                          <a:spcPct val="107000"/>
                        </a:lnSpc>
                        <a:spcBef>
                          <a:spcPts val="0"/>
                        </a:spcBef>
                        <a:spcAft>
                          <a:spcPts val="400"/>
                        </a:spcAft>
                        <a:buClr>
                          <a:srgbClr val="000000"/>
                        </a:buClr>
                        <a:buFont typeface="Arial"/>
                      </a:pPr>
                      <a:r>
                        <a:rPr lang="hr-HR" sz="1200" b="0" i="0" u="none" strike="noStrike" cap="none" dirty="0" err="1" smtClean="0">
                          <a:solidFill>
                            <a:srgbClr val="000000"/>
                          </a:solidFill>
                          <a:effectLst/>
                          <a:latin typeface="Arial"/>
                          <a:ea typeface="Arial"/>
                          <a:cs typeface="Arial"/>
                          <a:sym typeface="Arial"/>
                        </a:rPr>
                        <a:t>Importance</a:t>
                      </a:r>
                      <a:r>
                        <a:rPr lang="hr-HR" sz="1200" b="0" i="0" u="none" strike="noStrike" cap="none" baseline="0" dirty="0" smtClean="0">
                          <a:solidFill>
                            <a:srgbClr val="000000"/>
                          </a:solidFill>
                          <a:effectLst/>
                          <a:latin typeface="Arial"/>
                          <a:ea typeface="Arial"/>
                          <a:cs typeface="Arial"/>
                          <a:sym typeface="Arial"/>
                        </a:rPr>
                        <a:t> </a:t>
                      </a:r>
                      <a:r>
                        <a:rPr lang="hr-HR" sz="1200" b="0" i="0" u="none" strike="noStrike" cap="none" baseline="0" dirty="0" err="1" smtClean="0">
                          <a:solidFill>
                            <a:srgbClr val="000000"/>
                          </a:solidFill>
                          <a:effectLst/>
                          <a:latin typeface="Arial"/>
                          <a:ea typeface="Arial"/>
                          <a:cs typeface="Arial"/>
                          <a:sym typeface="Arial"/>
                        </a:rPr>
                        <a:t>of</a:t>
                      </a:r>
                      <a:r>
                        <a:rPr lang="hr-HR" sz="1200" b="0" i="0" u="none" strike="noStrike" cap="none" baseline="0" dirty="0" smtClean="0">
                          <a:solidFill>
                            <a:srgbClr val="000000"/>
                          </a:solidFill>
                          <a:effectLst/>
                          <a:latin typeface="Arial"/>
                          <a:ea typeface="Arial"/>
                          <a:cs typeface="Arial"/>
                          <a:sym typeface="Arial"/>
                        </a:rPr>
                        <a:t> </a:t>
                      </a:r>
                      <a:r>
                        <a:rPr lang="hr-HR" sz="1200" b="0" i="0" u="none" strike="noStrike" cap="none" baseline="0" dirty="0" err="1" smtClean="0">
                          <a:solidFill>
                            <a:srgbClr val="000000"/>
                          </a:solidFill>
                          <a:effectLst/>
                          <a:latin typeface="Arial"/>
                          <a:ea typeface="Arial"/>
                          <a:cs typeface="Arial"/>
                          <a:sym typeface="Arial"/>
                        </a:rPr>
                        <a:t>good</a:t>
                      </a:r>
                      <a:r>
                        <a:rPr lang="hr-HR" sz="1200" b="0" i="0" u="none" strike="noStrike" cap="none" baseline="0" dirty="0" smtClean="0">
                          <a:solidFill>
                            <a:srgbClr val="000000"/>
                          </a:solidFill>
                          <a:effectLst/>
                          <a:latin typeface="Arial"/>
                          <a:ea typeface="Arial"/>
                          <a:cs typeface="Arial"/>
                          <a:sym typeface="Arial"/>
                        </a:rPr>
                        <a:t> marketing plan</a:t>
                      </a:r>
                      <a:endParaRPr lang="en-GB" sz="1200" b="0" i="0" u="none" strike="noStrike" cap="none" dirty="0">
                        <a:solidFill>
                          <a:srgbClr val="000000"/>
                        </a:solidFill>
                        <a:effectLst/>
                        <a:latin typeface="Arial"/>
                        <a:ea typeface="Arial"/>
                        <a:cs typeface="Arial"/>
                        <a:sym typeface="Arial"/>
                      </a:endParaRPr>
                    </a:p>
                  </a:txBody>
                  <a:tcPr marL="68580" marR="68580" marT="0" marB="0"/>
                </a:tc>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Steps</a:t>
                      </a:r>
                      <a:r>
                        <a:rPr lang="hr-HR" sz="1200" b="0" i="0" u="none" strike="noStrike" cap="none" dirty="0" smtClean="0">
                          <a:solidFill>
                            <a:srgbClr val="000000"/>
                          </a:solidFill>
                          <a:effectLst/>
                          <a:latin typeface="Arial"/>
                          <a:ea typeface="Arial"/>
                          <a:cs typeface="Arial"/>
                          <a:sym typeface="Arial"/>
                        </a:rPr>
                        <a:t> for </a:t>
                      </a:r>
                      <a:r>
                        <a:rPr lang="hr-HR" sz="1200" b="0" i="0" u="none" strike="noStrike" cap="none" dirty="0" err="1" smtClean="0">
                          <a:solidFill>
                            <a:srgbClr val="000000"/>
                          </a:solidFill>
                          <a:effectLst/>
                          <a:latin typeface="Arial"/>
                          <a:ea typeface="Arial"/>
                          <a:cs typeface="Arial"/>
                          <a:sym typeface="Arial"/>
                        </a:rPr>
                        <a:t>building</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successfull</a:t>
                      </a:r>
                      <a:r>
                        <a:rPr lang="hr-HR" sz="1200" b="0" i="0" u="none" strike="noStrike" cap="none" baseline="0" dirty="0" smtClean="0">
                          <a:solidFill>
                            <a:srgbClr val="000000"/>
                          </a:solidFill>
                          <a:effectLst/>
                          <a:latin typeface="Arial"/>
                          <a:ea typeface="Arial"/>
                          <a:cs typeface="Arial"/>
                          <a:sym typeface="Arial"/>
                        </a:rPr>
                        <a:t> marketing plan</a:t>
                      </a:r>
                      <a:endParaRPr lang="en-GB" sz="1200" b="0" i="0" u="none" strike="noStrike" cap="none" dirty="0">
                        <a:solidFill>
                          <a:srgbClr val="000000"/>
                        </a:solidFill>
                        <a:effectLst/>
                        <a:latin typeface="Arial"/>
                        <a:ea typeface="Arial"/>
                        <a:cs typeface="Arial"/>
                        <a:sym typeface="Arial"/>
                      </a:endParaRPr>
                    </a:p>
                  </a:txBody>
                  <a:tcPr marL="68580" marR="68580" marT="0" marB="0"/>
                </a:tc>
                <a:tc>
                  <a:txBody>
                    <a:bodyPr/>
                    <a:lstStyle/>
                    <a:p>
                      <a:pPr marR="0" algn="just" rtl="0">
                        <a:lnSpc>
                          <a:spcPct val="107000"/>
                        </a:lnSpc>
                        <a:spcBef>
                          <a:spcPts val="0"/>
                        </a:spcBef>
                        <a:spcAft>
                          <a:spcPts val="400"/>
                        </a:spcAft>
                        <a:buClr>
                          <a:srgbClr val="000000"/>
                        </a:buClr>
                        <a:buFont typeface="Arial"/>
                      </a:pPr>
                      <a:r>
                        <a:rPr lang="en-GB" sz="1200" b="0" i="0" u="none" strike="noStrike" cap="none" dirty="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Implementation</a:t>
                      </a:r>
                      <a:r>
                        <a:rPr lang="hr-HR" sz="1200" b="0" i="0" u="none" strike="noStrike" cap="none" dirty="0" smtClean="0">
                          <a:solidFill>
                            <a:srgbClr val="000000"/>
                          </a:solidFill>
                          <a:effectLst/>
                          <a:latin typeface="Arial"/>
                          <a:ea typeface="Arial"/>
                          <a:cs typeface="Arial"/>
                          <a:sym typeface="Arial"/>
                        </a:rPr>
                        <a:t> </a:t>
                      </a:r>
                      <a:r>
                        <a:rPr lang="hr-HR" sz="1200" b="0" i="0" u="none" strike="noStrike" cap="none" dirty="0" err="1" smtClean="0">
                          <a:solidFill>
                            <a:srgbClr val="000000"/>
                          </a:solidFill>
                          <a:effectLst/>
                          <a:latin typeface="Arial"/>
                          <a:ea typeface="Arial"/>
                          <a:cs typeface="Arial"/>
                          <a:sym typeface="Arial"/>
                        </a:rPr>
                        <a:t>and</a:t>
                      </a:r>
                      <a:r>
                        <a:rPr lang="hr-HR" sz="1200" b="0" i="0" u="none" strike="noStrike" cap="none" baseline="0" dirty="0" smtClean="0">
                          <a:solidFill>
                            <a:srgbClr val="000000"/>
                          </a:solidFill>
                          <a:effectLst/>
                          <a:latin typeface="Arial"/>
                          <a:ea typeface="Arial"/>
                          <a:cs typeface="Arial"/>
                          <a:sym typeface="Arial"/>
                        </a:rPr>
                        <a:t> designe </a:t>
                      </a:r>
                      <a:r>
                        <a:rPr lang="hr-HR" sz="1200" b="0" i="0" u="none" strike="noStrike" cap="none" baseline="0" dirty="0" err="1" smtClean="0">
                          <a:solidFill>
                            <a:srgbClr val="000000"/>
                          </a:solidFill>
                          <a:effectLst/>
                          <a:latin typeface="Arial"/>
                          <a:ea typeface="Arial"/>
                          <a:cs typeface="Arial"/>
                          <a:sym typeface="Arial"/>
                        </a:rPr>
                        <a:t>of</a:t>
                      </a:r>
                      <a:r>
                        <a:rPr lang="hr-HR" sz="1200" b="0" i="0" u="none" strike="noStrike" cap="none" baseline="0" dirty="0" smtClean="0">
                          <a:solidFill>
                            <a:srgbClr val="000000"/>
                          </a:solidFill>
                          <a:effectLst/>
                          <a:latin typeface="Arial"/>
                          <a:ea typeface="Arial"/>
                          <a:cs typeface="Arial"/>
                          <a:sym typeface="Arial"/>
                        </a:rPr>
                        <a:t> marketing plan</a:t>
                      </a:r>
                      <a:endParaRPr lang="en-GB" sz="1200" b="0" i="0" u="none" strike="noStrike" cap="none" dirty="0">
                        <a:solidFill>
                          <a:srgbClr val="000000"/>
                        </a:solidFill>
                        <a:effectLst/>
                        <a:latin typeface="Arial"/>
                        <a:ea typeface="Arial"/>
                        <a:cs typeface="Arial"/>
                        <a:sym typeface="Arial"/>
                      </a:endParaRPr>
                    </a:p>
                  </a:txBody>
                  <a:tcPr marL="68580" marR="68580" marT="0" marB="0"/>
                </a:tc>
                <a:extLst>
                  <a:ext uri="{0D108BD9-81ED-4DB2-BD59-A6C34878D82A}">
                    <a16:rowId xmlns:a16="http://schemas.microsoft.com/office/drawing/2014/main" val="3381211017"/>
                  </a:ext>
                </a:extLst>
              </a:tr>
            </a:tbl>
          </a:graphicData>
        </a:graphic>
      </p:graphicFrame>
      <p:pic>
        <p:nvPicPr>
          <p:cNvPr id="4" name="Immagine 3">
            <a:extLst>
              <a:ext uri="{FF2B5EF4-FFF2-40B4-BE49-F238E27FC236}">
                <a16:creationId xmlns:a16="http://schemas.microsoft.com/office/drawing/2014/main" id="{14556DDF-ABDB-40F7-9C8B-EA43D162D1FB}"/>
              </a:ext>
            </a:extLst>
          </p:cNvPr>
          <p:cNvPicPr>
            <a:picLocks noChangeAspect="1"/>
          </p:cNvPicPr>
          <p:nvPr/>
        </p:nvPicPr>
        <p:blipFill>
          <a:blip r:embed="rId2"/>
          <a:stretch>
            <a:fillRect/>
          </a:stretch>
        </p:blipFill>
        <p:spPr>
          <a:xfrm>
            <a:off x="8186217" y="0"/>
            <a:ext cx="957783" cy="957783"/>
          </a:xfrm>
          <a:prstGeom prst="rect">
            <a:avLst/>
          </a:prstGeom>
        </p:spPr>
      </p:pic>
    </p:spTree>
    <p:extLst>
      <p:ext uri="{BB962C8B-B14F-4D97-AF65-F5344CB8AC3E}">
        <p14:creationId xmlns:p14="http://schemas.microsoft.com/office/powerpoint/2010/main" val="58638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DB77-2A44-4D82-8884-F0F6AF5FE18C}"/>
              </a:ext>
            </a:extLst>
          </p:cNvPr>
          <p:cNvSpPr>
            <a:spLocks noGrp="1"/>
          </p:cNvSpPr>
          <p:nvPr>
            <p:ph type="title"/>
          </p:nvPr>
        </p:nvSpPr>
        <p:spPr/>
        <p:txBody>
          <a:bodyPr/>
          <a:lstStyle/>
          <a:p>
            <a:r>
              <a:rPr lang="en-GB" dirty="0"/>
              <a:t>Introductory video </a:t>
            </a:r>
          </a:p>
        </p:txBody>
      </p:sp>
      <p:sp>
        <p:nvSpPr>
          <p:cNvPr id="3" name="Text Placeholder 2">
            <a:extLst>
              <a:ext uri="{FF2B5EF4-FFF2-40B4-BE49-F238E27FC236}">
                <a16:creationId xmlns:a16="http://schemas.microsoft.com/office/drawing/2014/main" id="{4C3AFBE2-A38C-4B2C-910D-0FF614546F46}"/>
              </a:ext>
            </a:extLst>
          </p:cNvPr>
          <p:cNvSpPr>
            <a:spLocks noGrp="1"/>
          </p:cNvSpPr>
          <p:nvPr>
            <p:ph type="body" idx="1"/>
          </p:nvPr>
        </p:nvSpPr>
        <p:spPr>
          <a:xfrm>
            <a:off x="311700" y="1152475"/>
            <a:ext cx="8520600" cy="2531004"/>
          </a:xfrm>
        </p:spPr>
        <p:txBody>
          <a:bodyPr/>
          <a:lstStyle/>
          <a:p>
            <a:pPr marL="114300" indent="0" algn="just">
              <a:buNone/>
            </a:pPr>
            <a:r>
              <a:rPr lang="en-GB" sz="1400" dirty="0"/>
              <a:t>Welcome to 2 e-module. Be prepared to learn about marketing and communication in the field of sport. This module is going to explain the definition, key elements and concepts of marketing and communication. We will also discuss best practices and the importance of good marketing and communication skills in the field of sport. This module is important for all stakeholders in the field of sport </a:t>
            </a:r>
            <a:r>
              <a:rPr lang="en-GB" sz="1400" dirty="0" smtClean="0"/>
              <a:t>as </a:t>
            </a:r>
            <a:r>
              <a:rPr lang="en-GB" sz="1400" dirty="0"/>
              <a:t>it can improve not just personal but also skills in sport organisations. </a:t>
            </a:r>
            <a:endParaRPr lang="hr-HR" sz="1400" dirty="0" smtClean="0"/>
          </a:p>
          <a:p>
            <a:pPr marL="114300" indent="0" algn="just">
              <a:buNone/>
            </a:pPr>
            <a:r>
              <a:rPr lang="en-US" sz="1400" dirty="0" smtClean="0"/>
              <a:t>In addition, the topics will be discussed not just theoretically but also through case study and practical exercises. </a:t>
            </a:r>
          </a:p>
          <a:p>
            <a:pPr marL="114300" indent="0" algn="just">
              <a:buNone/>
            </a:pPr>
            <a:r>
              <a:rPr lang="en-US" sz="1400" dirty="0" smtClean="0"/>
              <a:t>In the end you will have a evaluation questioner to know check what have you learned from this module. </a:t>
            </a:r>
          </a:p>
          <a:p>
            <a:pPr marL="114300" indent="0" algn="just">
              <a:buNone/>
            </a:pPr>
            <a:r>
              <a:rPr lang="en-US" sz="1400" dirty="0" smtClean="0"/>
              <a:t>Enjoy the lessons! </a:t>
            </a:r>
            <a:endParaRPr lang="en-US" sz="1400" dirty="0"/>
          </a:p>
        </p:txBody>
      </p:sp>
      <p:pic>
        <p:nvPicPr>
          <p:cNvPr id="4" name="Immagine 3">
            <a:extLst>
              <a:ext uri="{FF2B5EF4-FFF2-40B4-BE49-F238E27FC236}">
                <a16:creationId xmlns:a16="http://schemas.microsoft.com/office/drawing/2014/main" id="{67882163-7110-4B0C-A148-71CCBD06EB33}"/>
              </a:ext>
            </a:extLst>
          </p:cNvPr>
          <p:cNvPicPr>
            <a:picLocks noChangeAspect="1"/>
          </p:cNvPicPr>
          <p:nvPr/>
        </p:nvPicPr>
        <p:blipFill>
          <a:blip r:embed="rId3"/>
          <a:stretch>
            <a:fillRect/>
          </a:stretch>
        </p:blipFill>
        <p:spPr>
          <a:xfrm>
            <a:off x="8186217" y="0"/>
            <a:ext cx="957783" cy="957783"/>
          </a:xfrm>
          <a:prstGeom prst="rect">
            <a:avLst/>
          </a:prstGeom>
        </p:spPr>
      </p:pic>
    </p:spTree>
    <p:extLst>
      <p:ext uri="{BB962C8B-B14F-4D97-AF65-F5344CB8AC3E}">
        <p14:creationId xmlns:p14="http://schemas.microsoft.com/office/powerpoint/2010/main" val="130381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2147924" y="2033556"/>
            <a:ext cx="4994748" cy="1382504"/>
          </a:xfrm>
          <a:prstGeom prst="rect">
            <a:avLst/>
          </a:prstGeom>
        </p:spPr>
        <p:txBody>
          <a:bodyPr spcFirstLastPara="1" wrap="square" lIns="91425" tIns="91425" rIns="91425" bIns="91425" anchor="t" anchorCtr="0">
            <a:noAutofit/>
          </a:bodyPr>
          <a:lstStyle/>
          <a:p>
            <a:pPr lvl="0" algn="ctr"/>
            <a:r>
              <a:rPr lang="en" sz="1800" dirty="0">
                <a:solidFill>
                  <a:schemeClr val="dk2"/>
                </a:solidFill>
              </a:rPr>
              <a:t>Unit 1: </a:t>
            </a:r>
            <a:r>
              <a:rPr lang="en-GB" sz="1800" dirty="0">
                <a:solidFill>
                  <a:srgbClr val="000000"/>
                </a:solidFill>
              </a:rPr>
              <a:t>Marketing and Communication in the field of Sport</a:t>
            </a:r>
            <a:r>
              <a:rPr lang="en-GB" sz="1800" dirty="0"/>
              <a:t/>
            </a:r>
            <a:br>
              <a:rPr lang="en-GB" sz="1800" dirty="0"/>
            </a:br>
            <a:endParaRPr dirty="0"/>
          </a:p>
        </p:txBody>
      </p:sp>
      <p:pic>
        <p:nvPicPr>
          <p:cNvPr id="3" name="Immagine 2">
            <a:extLst>
              <a:ext uri="{FF2B5EF4-FFF2-40B4-BE49-F238E27FC236}">
                <a16:creationId xmlns:a16="http://schemas.microsoft.com/office/drawing/2014/main" id="{0ADE4D63-EB03-4ABD-83E5-34D7CD49EBED}"/>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1700" y="445025"/>
            <a:ext cx="7641855" cy="952454"/>
          </a:xfrm>
          <a:prstGeom prst="rect">
            <a:avLst/>
          </a:prstGeom>
        </p:spPr>
        <p:txBody>
          <a:bodyPr spcFirstLastPara="1" wrap="square" lIns="91425" tIns="91425" rIns="91425" bIns="91425" anchor="t" anchorCtr="0">
            <a:noAutofit/>
          </a:bodyPr>
          <a:lstStyle/>
          <a:p>
            <a:pPr lvl="0">
              <a:buSzPts val="1100"/>
            </a:pPr>
            <a:r>
              <a:rPr lang="en" sz="2400" dirty="0"/>
              <a:t>Topic 1: </a:t>
            </a:r>
            <a:r>
              <a:rPr lang="en-US" sz="2400" dirty="0"/>
              <a:t>Definition of Marketing and Communication in the field of Sport</a:t>
            </a:r>
          </a:p>
        </p:txBody>
      </p:sp>
      <p:sp>
        <p:nvSpPr>
          <p:cNvPr id="76" name="Google Shape;76;p17"/>
          <p:cNvSpPr txBox="1">
            <a:spLocks noGrp="1"/>
          </p:cNvSpPr>
          <p:nvPr>
            <p:ph type="body" idx="1"/>
          </p:nvPr>
        </p:nvSpPr>
        <p:spPr>
          <a:xfrm>
            <a:off x="311700" y="1483743"/>
            <a:ext cx="4169722" cy="308513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t> </a:t>
            </a:r>
            <a:endParaRPr dirty="0"/>
          </a:p>
        </p:txBody>
      </p:sp>
      <p:pic>
        <p:nvPicPr>
          <p:cNvPr id="4" name="Immagine 3">
            <a:extLst>
              <a:ext uri="{FF2B5EF4-FFF2-40B4-BE49-F238E27FC236}">
                <a16:creationId xmlns:a16="http://schemas.microsoft.com/office/drawing/2014/main" id="{EA016BDC-B633-44E9-A119-1FA6F98B0848}"/>
              </a:ext>
            </a:extLst>
          </p:cNvPr>
          <p:cNvPicPr>
            <a:picLocks noChangeAspect="1"/>
          </p:cNvPicPr>
          <p:nvPr/>
        </p:nvPicPr>
        <p:blipFill>
          <a:blip r:embed="rId3"/>
          <a:stretch>
            <a:fillRect/>
          </a:stretch>
        </p:blipFill>
        <p:spPr>
          <a:xfrm>
            <a:off x="8186217" y="0"/>
            <a:ext cx="957783" cy="957783"/>
          </a:xfrm>
          <a:prstGeom prst="rect">
            <a:avLst/>
          </a:prstGeom>
        </p:spPr>
      </p:pic>
      <p:pic>
        <p:nvPicPr>
          <p:cNvPr id="2" name="Slika 1"/>
          <p:cNvPicPr>
            <a:picLocks noChangeAspect="1"/>
          </p:cNvPicPr>
          <p:nvPr/>
        </p:nvPicPr>
        <p:blipFill>
          <a:blip r:embed="rId4"/>
          <a:stretch>
            <a:fillRect/>
          </a:stretch>
        </p:blipFill>
        <p:spPr>
          <a:xfrm>
            <a:off x="405441" y="1397479"/>
            <a:ext cx="4075981" cy="3056986"/>
          </a:xfrm>
          <a:prstGeom prst="rect">
            <a:avLst/>
          </a:prstGeom>
        </p:spPr>
      </p:pic>
      <p:sp>
        <p:nvSpPr>
          <p:cNvPr id="3" name="TekstniOkvir 2"/>
          <p:cNvSpPr txBox="1"/>
          <p:nvPr/>
        </p:nvSpPr>
        <p:spPr>
          <a:xfrm>
            <a:off x="4822166" y="1483743"/>
            <a:ext cx="3830128" cy="2677656"/>
          </a:xfrm>
          <a:prstGeom prst="rect">
            <a:avLst/>
          </a:prstGeom>
          <a:noFill/>
        </p:spPr>
        <p:txBody>
          <a:bodyPr wrap="square" rtlCol="0">
            <a:spAutoFit/>
          </a:bodyPr>
          <a:lstStyle/>
          <a:p>
            <a:r>
              <a:rPr lang="en-GB" dirty="0" smtClean="0"/>
              <a:t>Marketing </a:t>
            </a:r>
            <a:r>
              <a:rPr lang="en-GB" dirty="0"/>
              <a:t>in the field of sport is a matching process of sport products and services to the demands of sport consumers and </a:t>
            </a:r>
            <a:r>
              <a:rPr lang="en-GB" dirty="0" smtClean="0"/>
              <a:t>customers</a:t>
            </a:r>
            <a:r>
              <a:rPr lang="hr-HR" dirty="0" smtClean="0"/>
              <a:t>.</a:t>
            </a:r>
          </a:p>
          <a:p>
            <a:r>
              <a:rPr lang="en-GB" dirty="0"/>
              <a:t>Pitts and </a:t>
            </a:r>
            <a:r>
              <a:rPr lang="en-GB" dirty="0" err="1"/>
              <a:t>Stotlar</a:t>
            </a:r>
            <a:r>
              <a:rPr lang="en-GB" dirty="0"/>
              <a:t> (2013, p. 82</a:t>
            </a:r>
            <a:r>
              <a:rPr lang="en-GB" dirty="0" smtClean="0"/>
              <a:t>)</a:t>
            </a:r>
            <a:r>
              <a:rPr lang="hr-HR" dirty="0" smtClean="0"/>
              <a:t> </a:t>
            </a:r>
            <a:r>
              <a:rPr lang="en-US" dirty="0" smtClean="0"/>
              <a:t>define </a:t>
            </a:r>
            <a:r>
              <a:rPr lang="hr-HR" dirty="0" smtClean="0"/>
              <a:t>Sport Marketing as </a:t>
            </a:r>
            <a:r>
              <a:rPr lang="en-GB" dirty="0" smtClean="0"/>
              <a:t>“the </a:t>
            </a:r>
            <a:r>
              <a:rPr lang="en-GB" dirty="0"/>
              <a:t>process of designing and implementing activities for the production, pricing, promotion, and distribution of a sport or sport business product to satisfy the needs or desires of consumers and to achieve the company’s objectives</a:t>
            </a:r>
            <a:r>
              <a:rPr lang="en-GB" dirty="0" smtClean="0"/>
              <a:t>.”</a:t>
            </a:r>
            <a:endParaRPr lang="hr-HR" dirty="0" smtClean="0"/>
          </a:p>
          <a:p>
            <a:endParaRPr lang="hr-HR" dirty="0"/>
          </a:p>
          <a:p>
            <a:endParaRPr lang="hr-H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dirty="0"/>
          </a:p>
        </p:txBody>
      </p:sp>
      <p:sp>
        <p:nvSpPr>
          <p:cNvPr id="3" name="Rezervirano mjesto teksta 2"/>
          <p:cNvSpPr>
            <a:spLocks noGrp="1"/>
          </p:cNvSpPr>
          <p:nvPr>
            <p:ph type="body" idx="1"/>
          </p:nvPr>
        </p:nvSpPr>
        <p:spPr>
          <a:xfrm>
            <a:off x="311700" y="871268"/>
            <a:ext cx="4199915" cy="3697607"/>
          </a:xfrm>
        </p:spPr>
        <p:txBody>
          <a:bodyPr/>
          <a:lstStyle/>
          <a:p>
            <a:pPr marL="114300" indent="0">
              <a:buNone/>
            </a:pPr>
            <a:r>
              <a:rPr lang="hr-HR" dirty="0" err="1" smtClean="0">
                <a:solidFill>
                  <a:schemeClr val="accent6">
                    <a:lumMod val="50000"/>
                  </a:schemeClr>
                </a:solidFill>
              </a:rPr>
              <a:t>Communication</a:t>
            </a:r>
            <a:r>
              <a:rPr lang="hr-HR" dirty="0" smtClean="0">
                <a:solidFill>
                  <a:schemeClr val="accent6">
                    <a:lumMod val="50000"/>
                  </a:schemeClr>
                </a:solidFill>
              </a:rPr>
              <a:t> </a:t>
            </a:r>
            <a:r>
              <a:rPr lang="hr-HR" dirty="0" err="1" smtClean="0">
                <a:solidFill>
                  <a:schemeClr val="accent6">
                    <a:lumMod val="50000"/>
                  </a:schemeClr>
                </a:solidFill>
              </a:rPr>
              <a:t>in</a:t>
            </a:r>
            <a:r>
              <a:rPr lang="hr-HR" dirty="0" smtClean="0">
                <a:solidFill>
                  <a:schemeClr val="accent6">
                    <a:lumMod val="50000"/>
                  </a:schemeClr>
                </a:solidFill>
              </a:rPr>
              <a:t> </a:t>
            </a:r>
            <a:r>
              <a:rPr lang="hr-HR" dirty="0" err="1" smtClean="0">
                <a:solidFill>
                  <a:schemeClr val="accent6">
                    <a:lumMod val="50000"/>
                  </a:schemeClr>
                </a:solidFill>
              </a:rPr>
              <a:t>the</a:t>
            </a:r>
            <a:r>
              <a:rPr lang="hr-HR" dirty="0" smtClean="0">
                <a:solidFill>
                  <a:schemeClr val="accent6">
                    <a:lumMod val="50000"/>
                  </a:schemeClr>
                </a:solidFill>
              </a:rPr>
              <a:t> </a:t>
            </a:r>
            <a:r>
              <a:rPr lang="hr-HR" dirty="0" err="1" smtClean="0">
                <a:solidFill>
                  <a:schemeClr val="accent6">
                    <a:lumMod val="50000"/>
                  </a:schemeClr>
                </a:solidFill>
              </a:rPr>
              <a:t>field</a:t>
            </a:r>
            <a:r>
              <a:rPr lang="hr-HR" dirty="0" smtClean="0">
                <a:solidFill>
                  <a:schemeClr val="accent6">
                    <a:lumMod val="50000"/>
                  </a:schemeClr>
                </a:solidFill>
              </a:rPr>
              <a:t> </a:t>
            </a:r>
            <a:r>
              <a:rPr lang="hr-HR" dirty="0" err="1" smtClean="0">
                <a:solidFill>
                  <a:schemeClr val="accent6">
                    <a:lumMod val="50000"/>
                  </a:schemeClr>
                </a:solidFill>
              </a:rPr>
              <a:t>of</a:t>
            </a:r>
            <a:r>
              <a:rPr lang="hr-HR" dirty="0" smtClean="0">
                <a:solidFill>
                  <a:schemeClr val="accent6">
                    <a:lumMod val="50000"/>
                  </a:schemeClr>
                </a:solidFill>
              </a:rPr>
              <a:t> Sport</a:t>
            </a:r>
            <a:endParaRPr lang="en-GB" dirty="0">
              <a:solidFill>
                <a:schemeClr val="accent6">
                  <a:lumMod val="50000"/>
                </a:schemeClr>
              </a:solidFill>
            </a:endParaRPr>
          </a:p>
        </p:txBody>
      </p:sp>
      <p:pic>
        <p:nvPicPr>
          <p:cNvPr id="4" name="Slika 3"/>
          <p:cNvPicPr>
            <a:picLocks noChangeAspect="1"/>
          </p:cNvPicPr>
          <p:nvPr/>
        </p:nvPicPr>
        <p:blipFill>
          <a:blip r:embed="rId2"/>
          <a:stretch>
            <a:fillRect/>
          </a:stretch>
        </p:blipFill>
        <p:spPr>
          <a:xfrm>
            <a:off x="543378" y="1552755"/>
            <a:ext cx="3736558" cy="2340004"/>
          </a:xfrm>
          <a:prstGeom prst="rect">
            <a:avLst/>
          </a:prstGeom>
        </p:spPr>
      </p:pic>
      <p:sp>
        <p:nvSpPr>
          <p:cNvPr id="7" name="TekstniOkvir 6"/>
          <p:cNvSpPr txBox="1"/>
          <p:nvPr/>
        </p:nvSpPr>
        <p:spPr>
          <a:xfrm>
            <a:off x="4675517" y="1552755"/>
            <a:ext cx="3881887" cy="2246769"/>
          </a:xfrm>
          <a:prstGeom prst="rect">
            <a:avLst/>
          </a:prstGeom>
          <a:noFill/>
        </p:spPr>
        <p:txBody>
          <a:bodyPr wrap="square" rtlCol="0">
            <a:spAutoFit/>
          </a:bodyPr>
          <a:lstStyle/>
          <a:p>
            <a:r>
              <a:rPr lang="en-GB" dirty="0"/>
              <a:t>Sports communication underlines the relationship development between organizations, players, fans, and third parties. Sports organizations use mixed media to improve these relationships via the internet, television, radio, and papers. Sports communication is a multi-dimensional phenomenon that includes branding, reputation management, and customer service to sales, marketing, and </a:t>
            </a:r>
            <a:r>
              <a:rPr lang="en-GB" dirty="0" smtClean="0"/>
              <a:t>sponsorship</a:t>
            </a:r>
            <a:r>
              <a:rPr lang="hr-HR" dirty="0" smtClean="0"/>
              <a:t>.</a:t>
            </a:r>
            <a:endParaRPr lang="en-GB" dirty="0"/>
          </a:p>
        </p:txBody>
      </p:sp>
    </p:spTree>
    <p:extLst>
      <p:ext uri="{BB962C8B-B14F-4D97-AF65-F5344CB8AC3E}">
        <p14:creationId xmlns:p14="http://schemas.microsoft.com/office/powerpoint/2010/main" val="82169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Topic </a:t>
            </a:r>
            <a:r>
              <a:rPr lang="hr-HR" dirty="0" smtClean="0"/>
              <a:t>2</a:t>
            </a:r>
            <a:r>
              <a:rPr lang="en" dirty="0" smtClean="0"/>
              <a:t> </a:t>
            </a:r>
            <a:r>
              <a:rPr lang="en" dirty="0"/>
              <a:t>(cont</a:t>
            </a:r>
            <a:r>
              <a:rPr lang="en-GB" dirty="0" err="1"/>
              <a:t>inuation</a:t>
            </a:r>
            <a:r>
              <a:rPr lang="en-GB" dirty="0"/>
              <a:t>)</a:t>
            </a:r>
            <a:endParaRPr dirty="0"/>
          </a:p>
        </p:txBody>
      </p:sp>
      <p:sp>
        <p:nvSpPr>
          <p:cNvPr id="82" name="Google Shape;82;p18"/>
          <p:cNvSpPr txBox="1">
            <a:spLocks noGrp="1"/>
          </p:cNvSpPr>
          <p:nvPr>
            <p:ph type="body" idx="1"/>
          </p:nvPr>
        </p:nvSpPr>
        <p:spPr>
          <a:xfrm>
            <a:off x="311700" y="957784"/>
            <a:ext cx="5588768" cy="4185716"/>
          </a:xfrm>
          <a:prstGeom prst="rect">
            <a:avLst/>
          </a:prstGeom>
        </p:spPr>
        <p:txBody>
          <a:bodyPr spcFirstLastPara="1" wrap="square" lIns="91425" tIns="91425" rIns="91425" bIns="91425" anchor="t" anchorCtr="0">
            <a:noAutofit/>
          </a:bodyPr>
          <a:lstStyle/>
          <a:p>
            <a:pPr marL="0" lvl="0" indent="0">
              <a:spcAft>
                <a:spcPts val="1600"/>
              </a:spcAft>
              <a:buNone/>
            </a:pPr>
            <a:r>
              <a:rPr lang="en-GB" sz="1400" dirty="0"/>
              <a:t>Key elements of an effective marketing and communication plan should include</a:t>
            </a:r>
            <a:r>
              <a:rPr lang="en-GB" sz="1400" dirty="0" smtClean="0"/>
              <a:t>:</a:t>
            </a:r>
            <a:endParaRPr lang="hr-HR" sz="1400" dirty="0" smtClean="0"/>
          </a:p>
          <a:p>
            <a:pPr marL="342900" lvl="0">
              <a:spcAft>
                <a:spcPts val="1600"/>
              </a:spcAft>
              <a:buFont typeface="+mj-lt"/>
              <a:buAutoNum type="arabicPeriod"/>
            </a:pPr>
            <a:r>
              <a:rPr lang="en-GB" sz="1400" dirty="0" smtClean="0"/>
              <a:t>Market </a:t>
            </a:r>
            <a:r>
              <a:rPr lang="en-GB" sz="1400" dirty="0"/>
              <a:t>Research</a:t>
            </a:r>
          </a:p>
          <a:p>
            <a:pPr marL="342900" lvl="0">
              <a:spcAft>
                <a:spcPts val="1600"/>
              </a:spcAft>
              <a:buFont typeface="+mj-lt"/>
              <a:buAutoNum type="arabicPeriod"/>
            </a:pPr>
            <a:r>
              <a:rPr lang="en-GB" sz="1400" dirty="0" smtClean="0"/>
              <a:t>SWOT </a:t>
            </a:r>
            <a:r>
              <a:rPr lang="en-GB" sz="1400" dirty="0"/>
              <a:t>Analysis</a:t>
            </a:r>
          </a:p>
          <a:p>
            <a:pPr marL="342900" lvl="0">
              <a:spcAft>
                <a:spcPts val="1600"/>
              </a:spcAft>
              <a:buFont typeface="+mj-lt"/>
              <a:buAutoNum type="arabicPeriod"/>
            </a:pPr>
            <a:r>
              <a:rPr lang="en-GB" sz="1400" dirty="0" smtClean="0"/>
              <a:t>Marketing </a:t>
            </a:r>
            <a:r>
              <a:rPr lang="en-GB" sz="1400" dirty="0"/>
              <a:t>Objectives</a:t>
            </a:r>
          </a:p>
          <a:p>
            <a:pPr marL="342900" lvl="0">
              <a:spcAft>
                <a:spcPts val="1600"/>
              </a:spcAft>
              <a:buFont typeface="+mj-lt"/>
              <a:buAutoNum type="arabicPeriod"/>
            </a:pPr>
            <a:r>
              <a:rPr lang="en-GB" sz="1400" dirty="0" smtClean="0"/>
              <a:t>To </a:t>
            </a:r>
            <a:r>
              <a:rPr lang="en-GB" sz="1400" dirty="0"/>
              <a:t>know your audience</a:t>
            </a:r>
          </a:p>
          <a:p>
            <a:pPr marL="342900" lvl="0">
              <a:spcAft>
                <a:spcPts val="1600"/>
              </a:spcAft>
              <a:buFont typeface="+mj-lt"/>
              <a:buAutoNum type="arabicPeriod"/>
            </a:pPr>
            <a:r>
              <a:rPr lang="en-GB" sz="1400" dirty="0" smtClean="0"/>
              <a:t>Communication </a:t>
            </a:r>
            <a:r>
              <a:rPr lang="en-GB" sz="1400" dirty="0"/>
              <a:t>method (face-</a:t>
            </a:r>
            <a:r>
              <a:rPr lang="en-GB" sz="1400" dirty="0" err="1"/>
              <a:t>ti</a:t>
            </a:r>
            <a:r>
              <a:rPr lang="en-GB" sz="1400" dirty="0"/>
              <a:t>-fa, website, social media, email, </a:t>
            </a:r>
            <a:r>
              <a:rPr lang="hr-HR" sz="1400" dirty="0" smtClean="0"/>
              <a:t>       </a:t>
            </a:r>
            <a:r>
              <a:rPr lang="en-GB" sz="1400" dirty="0" smtClean="0"/>
              <a:t>publications</a:t>
            </a:r>
            <a:r>
              <a:rPr lang="en-GB" sz="1400" dirty="0"/>
              <a:t>, seminars, events </a:t>
            </a:r>
            <a:r>
              <a:rPr lang="en-GB" sz="1400" dirty="0" err="1"/>
              <a:t>ect</a:t>
            </a:r>
            <a:r>
              <a:rPr lang="en-GB" sz="1400" dirty="0"/>
              <a:t>.)</a:t>
            </a:r>
          </a:p>
          <a:p>
            <a:pPr marL="342900" lvl="0">
              <a:spcAft>
                <a:spcPts val="1600"/>
              </a:spcAft>
              <a:buFont typeface="+mj-lt"/>
              <a:buAutoNum type="arabicPeriod"/>
            </a:pPr>
            <a:r>
              <a:rPr lang="en-GB" sz="1400" dirty="0" smtClean="0"/>
              <a:t>Monitor </a:t>
            </a:r>
            <a:r>
              <a:rPr lang="en-GB" sz="1400" dirty="0"/>
              <a:t>and Review</a:t>
            </a:r>
          </a:p>
          <a:p>
            <a:pPr marL="0" lvl="0" indent="0">
              <a:spcAft>
                <a:spcPts val="1600"/>
              </a:spcAft>
              <a:buNone/>
            </a:pPr>
            <a:endParaRPr sz="1400" dirty="0"/>
          </a:p>
        </p:txBody>
      </p:sp>
      <p:pic>
        <p:nvPicPr>
          <p:cNvPr id="4" name="Immagine 3">
            <a:extLst>
              <a:ext uri="{FF2B5EF4-FFF2-40B4-BE49-F238E27FC236}">
                <a16:creationId xmlns:a16="http://schemas.microsoft.com/office/drawing/2014/main" id="{8EC1F266-9CC2-460A-9026-540188A2F308}"/>
              </a:ext>
            </a:extLst>
          </p:cNvPr>
          <p:cNvPicPr>
            <a:picLocks noChangeAspect="1"/>
          </p:cNvPicPr>
          <p:nvPr/>
        </p:nvPicPr>
        <p:blipFill>
          <a:blip r:embed="rId3"/>
          <a:stretch>
            <a:fillRect/>
          </a:stretch>
        </p:blipFill>
        <p:spPr>
          <a:xfrm>
            <a:off x="8186217" y="0"/>
            <a:ext cx="957783" cy="957783"/>
          </a:xfrm>
          <a:prstGeom prst="rect">
            <a:avLst/>
          </a:prstGeom>
        </p:spPr>
      </p:pic>
      <p:pic>
        <p:nvPicPr>
          <p:cNvPr id="8" name="Slika 7"/>
          <p:cNvPicPr/>
          <p:nvPr/>
        </p:nvPicPr>
        <p:blipFill>
          <a:blip r:embed="rId4" cstate="print">
            <a:extLst>
              <a:ext uri="{28A0092B-C50C-407E-A947-70E740481C1C}">
                <a14:useLocalDpi xmlns:a14="http://schemas.microsoft.com/office/drawing/2010/main" val="0"/>
              </a:ext>
            </a:extLst>
          </a:blip>
          <a:stretch>
            <a:fillRect/>
          </a:stretch>
        </p:blipFill>
        <p:spPr>
          <a:xfrm>
            <a:off x="6100978" y="1402808"/>
            <a:ext cx="2564130" cy="32271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nSpc>
                <a:spcPct val="90000"/>
              </a:lnSpc>
            </a:pPr>
            <a:r>
              <a:rPr lang="en" sz="2400" dirty="0"/>
              <a:t>Topic </a:t>
            </a:r>
            <a:r>
              <a:rPr lang="hr-HR" sz="2400" dirty="0" smtClean="0"/>
              <a:t>3</a:t>
            </a:r>
            <a:r>
              <a:rPr lang="en" sz="2400" dirty="0" smtClean="0"/>
              <a:t>:</a:t>
            </a:r>
            <a:r>
              <a:rPr lang="hr-HR" sz="2400" dirty="0" smtClean="0"/>
              <a:t> </a:t>
            </a:r>
            <a:r>
              <a:rPr lang="hr-HR" sz="2400" dirty="0"/>
              <a:t>M</a:t>
            </a:r>
            <a:r>
              <a:rPr lang="hr-HR" sz="2400" dirty="0" smtClean="0"/>
              <a:t>arketing </a:t>
            </a:r>
            <a:r>
              <a:rPr lang="hr-HR" sz="2400" dirty="0"/>
              <a:t>plan</a:t>
            </a:r>
            <a:endParaRPr sz="2400" dirty="0"/>
          </a:p>
        </p:txBody>
      </p:sp>
      <p:sp>
        <p:nvSpPr>
          <p:cNvPr id="88" name="Google Shape;88;p19"/>
          <p:cNvSpPr txBox="1">
            <a:spLocks noGrp="1"/>
          </p:cNvSpPr>
          <p:nvPr>
            <p:ph type="body" idx="1"/>
          </p:nvPr>
        </p:nvSpPr>
        <p:spPr>
          <a:xfrm>
            <a:off x="311700" y="854014"/>
            <a:ext cx="8590760" cy="4054415"/>
          </a:xfrm>
          <a:prstGeom prst="rect">
            <a:avLst/>
          </a:prstGeom>
        </p:spPr>
        <p:txBody>
          <a:bodyPr spcFirstLastPara="1" wrap="square" lIns="91425" tIns="91425" rIns="91425" bIns="91425" anchor="t" anchorCtr="0">
            <a:noAutofit/>
          </a:bodyPr>
          <a:lstStyle/>
          <a:p>
            <a:pPr marL="0" lvl="0" indent="0">
              <a:lnSpc>
                <a:spcPct val="100000"/>
              </a:lnSpc>
              <a:spcAft>
                <a:spcPts val="1600"/>
              </a:spcAft>
              <a:buClr>
                <a:schemeClr val="dk1"/>
              </a:buClr>
              <a:buSzPts val="1100"/>
              <a:buNone/>
            </a:pPr>
            <a:r>
              <a:rPr lang="hr-HR" dirty="0" err="1" smtClean="0"/>
              <a:t>Importance</a:t>
            </a:r>
            <a:r>
              <a:rPr lang="hr-HR" dirty="0" smtClean="0"/>
              <a:t> </a:t>
            </a:r>
            <a:r>
              <a:rPr lang="hr-HR" dirty="0" err="1" smtClean="0"/>
              <a:t>of</a:t>
            </a:r>
            <a:r>
              <a:rPr lang="hr-HR" dirty="0" smtClean="0"/>
              <a:t> </a:t>
            </a:r>
            <a:r>
              <a:rPr lang="hr-HR" dirty="0" err="1" smtClean="0"/>
              <a:t>good</a:t>
            </a:r>
            <a:r>
              <a:rPr lang="hr-HR" dirty="0" smtClean="0"/>
              <a:t> marketing plan- </a:t>
            </a:r>
            <a:r>
              <a:rPr lang="en-GB" sz="1400" dirty="0"/>
              <a:t>set of benefits </a:t>
            </a:r>
            <a:r>
              <a:rPr lang="en-GB" sz="1400" dirty="0" smtClean="0"/>
              <a:t>created</a:t>
            </a:r>
            <a:r>
              <a:rPr lang="hr-HR" sz="1400" dirty="0" smtClean="0"/>
              <a:t> </a:t>
            </a:r>
            <a:r>
              <a:rPr lang="en-GB" sz="1400" dirty="0" smtClean="0"/>
              <a:t>to </a:t>
            </a:r>
            <a:r>
              <a:rPr lang="en-GB" sz="1400" dirty="0"/>
              <a:t>satisfy consumer </a:t>
            </a:r>
            <a:r>
              <a:rPr lang="en-GB" sz="1400" dirty="0" smtClean="0"/>
              <a:t>needs. </a:t>
            </a:r>
            <a:r>
              <a:rPr lang="hr-HR" sz="1400" dirty="0"/>
              <a:t>P</a:t>
            </a:r>
            <a:r>
              <a:rPr lang="en-GB" sz="1400" dirty="0" err="1" smtClean="0"/>
              <a:t>roduct</a:t>
            </a:r>
            <a:r>
              <a:rPr lang="en-GB" sz="1400" dirty="0" smtClean="0"/>
              <a:t> </a:t>
            </a:r>
            <a:r>
              <a:rPr lang="en-GB" sz="1400" dirty="0"/>
              <a:t>and service analysis, as well as </a:t>
            </a:r>
            <a:r>
              <a:rPr lang="en-GB" sz="1400" dirty="0" smtClean="0"/>
              <a:t>the</a:t>
            </a:r>
            <a:r>
              <a:rPr lang="hr-HR" sz="1400" dirty="0" smtClean="0"/>
              <a:t> </a:t>
            </a:r>
            <a:r>
              <a:rPr lang="en-GB" sz="1400" dirty="0" smtClean="0"/>
              <a:t>market </a:t>
            </a:r>
            <a:r>
              <a:rPr lang="en-GB" sz="1400" dirty="0"/>
              <a:t>position, should be clearly developed in the </a:t>
            </a:r>
            <a:r>
              <a:rPr lang="en-GB" sz="1400" dirty="0" smtClean="0"/>
              <a:t>plan</a:t>
            </a:r>
            <a:r>
              <a:rPr lang="hr-HR" sz="1400" dirty="0" smtClean="0"/>
              <a:t>.</a:t>
            </a:r>
          </a:p>
          <a:p>
            <a:pPr marL="0" lvl="0" indent="0">
              <a:lnSpc>
                <a:spcPct val="100000"/>
              </a:lnSpc>
              <a:spcAft>
                <a:spcPts val="1600"/>
              </a:spcAft>
              <a:buClr>
                <a:schemeClr val="dk1"/>
              </a:buClr>
              <a:buSzPts val="1100"/>
              <a:buNone/>
            </a:pPr>
            <a:r>
              <a:rPr lang="en-GB" sz="1200" dirty="0"/>
              <a:t>• provide a road map for corporate development,</a:t>
            </a:r>
          </a:p>
          <a:p>
            <a:pPr marL="0" lvl="0" indent="0">
              <a:lnSpc>
                <a:spcPct val="100000"/>
              </a:lnSpc>
              <a:spcAft>
                <a:spcPts val="1600"/>
              </a:spcAft>
              <a:buClr>
                <a:schemeClr val="dk1"/>
              </a:buClr>
              <a:buSzPts val="1100"/>
              <a:buNone/>
            </a:pPr>
            <a:r>
              <a:rPr lang="en-GB" sz="1200" dirty="0"/>
              <a:t>• assist in the management and implementation of strategy,</a:t>
            </a:r>
          </a:p>
          <a:p>
            <a:pPr marL="0" lvl="0" indent="0">
              <a:lnSpc>
                <a:spcPct val="100000"/>
              </a:lnSpc>
              <a:spcAft>
                <a:spcPts val="1600"/>
              </a:spcAft>
              <a:buClr>
                <a:schemeClr val="dk1"/>
              </a:buClr>
              <a:buSzPts val="1100"/>
              <a:buNone/>
            </a:pPr>
            <a:r>
              <a:rPr lang="en-GB" sz="1200" dirty="0"/>
              <a:t>• communicate role specificity to new employees,</a:t>
            </a:r>
          </a:p>
          <a:p>
            <a:pPr marL="0" lvl="0" indent="0">
              <a:lnSpc>
                <a:spcPct val="100000"/>
              </a:lnSpc>
              <a:spcAft>
                <a:spcPts val="1600"/>
              </a:spcAft>
              <a:buClr>
                <a:schemeClr val="dk1"/>
              </a:buClr>
              <a:buSzPts val="1100"/>
              <a:buNone/>
            </a:pPr>
            <a:r>
              <a:rPr lang="en-GB" sz="1200" dirty="0"/>
              <a:t>• coordinate the assignment of responsibilities and tasks,</a:t>
            </a:r>
          </a:p>
          <a:p>
            <a:pPr marL="0" lvl="0" indent="0">
              <a:lnSpc>
                <a:spcPct val="100000"/>
              </a:lnSpc>
              <a:spcAft>
                <a:spcPts val="1600"/>
              </a:spcAft>
              <a:buClr>
                <a:schemeClr val="dk1"/>
              </a:buClr>
              <a:buSzPts val="1100"/>
              <a:buNone/>
            </a:pPr>
            <a:r>
              <a:rPr lang="en-GB" sz="1200" dirty="0"/>
              <a:t>• assist in obtaining resources for development,</a:t>
            </a:r>
          </a:p>
          <a:p>
            <a:pPr marL="0" lvl="0" indent="0">
              <a:lnSpc>
                <a:spcPct val="100000"/>
              </a:lnSpc>
              <a:spcAft>
                <a:spcPts val="1600"/>
              </a:spcAft>
              <a:buClr>
                <a:schemeClr val="dk1"/>
              </a:buClr>
              <a:buSzPts val="1100"/>
              <a:buNone/>
            </a:pPr>
            <a:r>
              <a:rPr lang="en-GB" sz="1200" dirty="0" smtClean="0"/>
              <a:t>• </a:t>
            </a:r>
            <a:r>
              <a:rPr lang="en-GB" sz="1200" dirty="0"/>
              <a:t>promote efficient use of resources (people, facilities, and finances),</a:t>
            </a:r>
          </a:p>
          <a:p>
            <a:pPr marL="0" lvl="0" indent="0">
              <a:lnSpc>
                <a:spcPct val="100000"/>
              </a:lnSpc>
              <a:spcAft>
                <a:spcPts val="1600"/>
              </a:spcAft>
              <a:buClr>
                <a:schemeClr val="dk1"/>
              </a:buClr>
              <a:buSzPts val="1100"/>
              <a:buNone/>
            </a:pPr>
            <a:r>
              <a:rPr lang="en-GB" sz="1200" dirty="0"/>
              <a:t>• identify sources of competitive advantage, and</a:t>
            </a:r>
          </a:p>
          <a:p>
            <a:pPr marL="0" lvl="0" indent="0">
              <a:lnSpc>
                <a:spcPct val="100000"/>
              </a:lnSpc>
              <a:spcAft>
                <a:spcPts val="1600"/>
              </a:spcAft>
              <a:buClr>
                <a:schemeClr val="dk1"/>
              </a:buClr>
              <a:buSzPts val="1100"/>
              <a:buNone/>
            </a:pPr>
            <a:r>
              <a:rPr lang="en-GB" sz="1200" dirty="0"/>
              <a:t>• point out problems, opportunities, and threats.</a:t>
            </a:r>
            <a:endParaRPr sz="1200" dirty="0"/>
          </a:p>
        </p:txBody>
      </p:sp>
      <p:pic>
        <p:nvPicPr>
          <p:cNvPr id="4" name="Immagine 3">
            <a:extLst>
              <a:ext uri="{FF2B5EF4-FFF2-40B4-BE49-F238E27FC236}">
                <a16:creationId xmlns:a16="http://schemas.microsoft.com/office/drawing/2014/main" id="{448EF8AE-3637-497C-90F8-2CD2330B5194}"/>
              </a:ext>
            </a:extLst>
          </p:cNvPr>
          <p:cNvPicPr>
            <a:picLocks noChangeAspect="1"/>
          </p:cNvPicPr>
          <p:nvPr/>
        </p:nvPicPr>
        <p:blipFill>
          <a:blip r:embed="rId3"/>
          <a:stretch>
            <a:fillRect/>
          </a:stretch>
        </p:blipFill>
        <p:spPr>
          <a:xfrm>
            <a:off x="8186217" y="0"/>
            <a:ext cx="957783" cy="95778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1686</Words>
  <Application>Microsoft Office PowerPoint</Application>
  <PresentationFormat>Prikaz na zaslonu (16:9)</PresentationFormat>
  <Paragraphs>162</Paragraphs>
  <Slides>24</Slides>
  <Notes>18</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24</vt:i4>
      </vt:variant>
    </vt:vector>
  </HeadingPairs>
  <TitlesOfParts>
    <vt:vector size="28" baseType="lpstr">
      <vt:lpstr>Arial</vt:lpstr>
      <vt:lpstr>Calibri</vt:lpstr>
      <vt:lpstr>Times New Roman</vt:lpstr>
      <vt:lpstr>Simple Light</vt:lpstr>
      <vt:lpstr>    Module 2</vt:lpstr>
      <vt:lpstr>PowerPoint prezentacija</vt:lpstr>
      <vt:lpstr>Module: Learning Outcomes</vt:lpstr>
      <vt:lpstr>Introductory video </vt:lpstr>
      <vt:lpstr>Unit 1: Marketing and Communication in the field of Sport </vt:lpstr>
      <vt:lpstr>Topic 1: Definition of Marketing and Communication in the field of Sport</vt:lpstr>
      <vt:lpstr>PowerPoint prezentacija</vt:lpstr>
      <vt:lpstr>Topic 2 (continuation)</vt:lpstr>
      <vt:lpstr>Topic 3: Marketing plan</vt:lpstr>
      <vt:lpstr>Topic 3 (continuation)</vt:lpstr>
      <vt:lpstr>Topic 4: Communication tools</vt:lpstr>
      <vt:lpstr>Factors to successful communication</vt:lpstr>
      <vt:lpstr>Learning Activity 1: Elevator pitch  </vt:lpstr>
      <vt:lpstr>Learning Activity 2: Sport Marketing  </vt:lpstr>
      <vt:lpstr>Evaluation</vt:lpstr>
      <vt:lpstr>Question 1 </vt:lpstr>
      <vt:lpstr>Question 2 </vt:lpstr>
      <vt:lpstr>Question 3 </vt:lpstr>
      <vt:lpstr>Question 4 </vt:lpstr>
      <vt:lpstr>Question 5 </vt:lpstr>
      <vt:lpstr>Summary</vt:lpstr>
      <vt:lpstr>Further material </vt:lpstr>
      <vt:lpstr>PowerPoint prezentacija</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Title</dc:title>
  <dc:creator>Panayiota Constanti</dc:creator>
  <cp:lastModifiedBy>RSS</cp:lastModifiedBy>
  <cp:revision>67</cp:revision>
  <dcterms:modified xsi:type="dcterms:W3CDTF">2022-06-21T07:55:44Z</dcterms:modified>
</cp:coreProperties>
</file>