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9" r:id="rId3"/>
    <p:sldId id="265" r:id="rId4"/>
    <p:sldId id="260" r:id="rId5"/>
    <p:sldId id="261" r:id="rId6"/>
    <p:sldId id="266" r:id="rId7"/>
    <p:sldId id="267" r:id="rId8"/>
    <p:sldId id="268" r:id="rId9"/>
    <p:sldId id="275" r:id="rId10"/>
    <p:sldId id="269" r:id="rId11"/>
    <p:sldId id="270" r:id="rId12"/>
    <p:sldId id="271" r:id="rId13"/>
    <p:sldId id="272" r:id="rId14"/>
    <p:sldId id="273" r:id="rId15"/>
    <p:sldId id="274" r:id="rId16"/>
    <p:sldId id="263" r:id="rId17"/>
    <p:sldId id="256" r:id="rId18"/>
    <p:sldId id="277" r:id="rId19"/>
    <p:sldId id="278" r:id="rId20"/>
    <p:sldId id="279" r:id="rId21"/>
    <p:sldId id="257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CC149-D59B-472E-A0DC-DDB908780C14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F70F63-3F9A-4027-9774-74E95228C48D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0" dirty="0"/>
            <a:t>El modelo </a:t>
          </a:r>
          <a:r>
            <a:rPr lang="es-ES" b="1" dirty="0"/>
            <a:t>basado en la donación</a:t>
          </a:r>
          <a:r>
            <a:rPr lang="es-ES" b="0" dirty="0"/>
            <a:t>: el receptor no contrae ninguna obligación financiera jurídicamente vinculante con el donante y el donante no espera ningún rendimiento financiero o material.</a:t>
          </a:r>
          <a:endParaRPr lang="en-US" dirty="0"/>
        </a:p>
      </dgm:t>
    </dgm:pt>
    <dgm:pt modelId="{1E45C022-B8FB-4D48-B4BF-A31EF9E557BF}" type="parTrans" cxnId="{A542E065-3D09-4EEE-84BD-9E509F7FC01B}">
      <dgm:prSet/>
      <dgm:spPr/>
      <dgm:t>
        <a:bodyPr/>
        <a:lstStyle/>
        <a:p>
          <a:endParaRPr lang="en-US"/>
        </a:p>
      </dgm:t>
    </dgm:pt>
    <dgm:pt modelId="{75512800-960D-4CB3-AD5A-B4D813F831EE}" type="sibTrans" cxnId="{A542E065-3D09-4EEE-84BD-9E509F7FC01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799FFF7-46CB-446C-ADCD-56BBAE6CBBA3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El modelo de </a:t>
          </a:r>
          <a:r>
            <a:rPr lang="es-ES" b="1" dirty="0" err="1"/>
            <a:t>precompra</a:t>
          </a:r>
          <a:r>
            <a:rPr lang="es-ES" dirty="0"/>
            <a:t>: El modelo de crowdfunding de </a:t>
          </a:r>
          <a:r>
            <a:rPr lang="es-ES" dirty="0" err="1"/>
            <a:t>precompra</a:t>
          </a:r>
          <a:r>
            <a:rPr lang="es-ES" dirty="0"/>
            <a:t> permite vender el producto antes de su creación.. </a:t>
          </a:r>
          <a:endParaRPr lang="en-US" b="0" dirty="0"/>
        </a:p>
      </dgm:t>
    </dgm:pt>
    <dgm:pt modelId="{DC3B7758-BA22-48D8-BB72-9F28740A4C99}" type="parTrans" cxnId="{D9AE0B53-AF0C-4D07-8379-9DAF59EDE915}">
      <dgm:prSet/>
      <dgm:spPr/>
      <dgm:t>
        <a:bodyPr/>
        <a:lstStyle/>
        <a:p>
          <a:endParaRPr lang="en-US"/>
        </a:p>
      </dgm:t>
    </dgm:pt>
    <dgm:pt modelId="{BB058B71-9362-4777-ABA9-C65CD2AAD965}" type="sibTrans" cxnId="{D9AE0B53-AF0C-4D07-8379-9DAF59EDE91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5418E75-EB96-4EE0-BAFD-CF3336F988AC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El modelo basado en el </a:t>
          </a:r>
          <a:r>
            <a:rPr lang="es-ES" b="1" dirty="0"/>
            <a:t>préstamo</a:t>
          </a:r>
          <a:r>
            <a:rPr lang="es-ES" dirty="0"/>
            <a:t> : Operaciones basadas en el endeudamiento entre particulares, principalmente préstamos personales sin garantía. </a:t>
          </a:r>
          <a:endParaRPr lang="en-US" dirty="0"/>
        </a:p>
      </dgm:t>
    </dgm:pt>
    <dgm:pt modelId="{DD2C165C-5042-4E1C-99D6-35E8BCA3D6F1}" type="parTrans" cxnId="{B3AB2709-FEEC-48CF-A319-036769C590DE}">
      <dgm:prSet/>
      <dgm:spPr/>
      <dgm:t>
        <a:bodyPr/>
        <a:lstStyle/>
        <a:p>
          <a:endParaRPr lang="en-US"/>
        </a:p>
      </dgm:t>
    </dgm:pt>
    <dgm:pt modelId="{86C635CB-F19B-4449-8AF9-5E26C02C48A1}" type="sibTrans" cxnId="{B3AB2709-FEEC-48CF-A319-036769C590D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335157A-0304-4064-80AC-B13EF9E19C98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El modelo de </a:t>
          </a:r>
          <a:r>
            <a:rPr lang="es-ES" b="1" dirty="0"/>
            <a:t>participación en el capital </a:t>
          </a:r>
          <a:r>
            <a:rPr lang="es-ES" dirty="0"/>
            <a:t>(</a:t>
          </a:r>
          <a:r>
            <a:rPr lang="es-ES" dirty="0" err="1"/>
            <a:t>equity</a:t>
          </a:r>
          <a:r>
            <a:rPr lang="es-ES" dirty="0"/>
            <a:t> crowdfunding): Venta de valores registrados por empresas en su mayoría en fase inicial a los inversores.</a:t>
          </a:r>
          <a:endParaRPr lang="en-US" dirty="0"/>
        </a:p>
      </dgm:t>
    </dgm:pt>
    <dgm:pt modelId="{5BA3FF7B-17A7-4AD2-8E6A-45A6B6129E2C}" type="parTrans" cxnId="{1B3D6501-8831-4FE6-ABE8-DA4FD6A96F19}">
      <dgm:prSet/>
      <dgm:spPr/>
      <dgm:t>
        <a:bodyPr/>
        <a:lstStyle/>
        <a:p>
          <a:endParaRPr lang="en-US"/>
        </a:p>
      </dgm:t>
    </dgm:pt>
    <dgm:pt modelId="{C00A13CA-2C9A-4E12-A50C-199F12144A81}" type="sibTrans" cxnId="{1B3D6501-8831-4FE6-ABE8-DA4FD6A96F19}">
      <dgm:prSet/>
      <dgm:spPr/>
      <dgm:t>
        <a:bodyPr/>
        <a:lstStyle/>
        <a:p>
          <a:endParaRPr lang="en-US"/>
        </a:p>
      </dgm:t>
    </dgm:pt>
    <dgm:pt modelId="{85026F87-D96C-43EF-9D05-7730D0B6469A}" type="pres">
      <dgm:prSet presAssocID="{3EBCC149-D59B-472E-A0DC-DDB908780C14}" presName="root" presStyleCnt="0">
        <dgm:presLayoutVars>
          <dgm:dir/>
          <dgm:resizeHandles val="exact"/>
        </dgm:presLayoutVars>
      </dgm:prSet>
      <dgm:spPr/>
    </dgm:pt>
    <dgm:pt modelId="{7BC387C8-919F-499F-A671-1F7284A2F950}" type="pres">
      <dgm:prSet presAssocID="{3EBCC149-D59B-472E-A0DC-DDB908780C14}" presName="container" presStyleCnt="0">
        <dgm:presLayoutVars>
          <dgm:dir/>
          <dgm:resizeHandles val="exact"/>
        </dgm:presLayoutVars>
      </dgm:prSet>
      <dgm:spPr/>
    </dgm:pt>
    <dgm:pt modelId="{068486BD-C1AD-49F6-A55A-72F2246D1BBB}" type="pres">
      <dgm:prSet presAssocID="{DFF70F63-3F9A-4027-9774-74E95228C48D}" presName="compNode" presStyleCnt="0"/>
      <dgm:spPr/>
    </dgm:pt>
    <dgm:pt modelId="{EBEFF731-3E7F-41EB-A0F5-ABC19CC672E6}" type="pres">
      <dgm:prSet presAssocID="{DFF70F63-3F9A-4027-9774-74E95228C48D}" presName="iconBgRect" presStyleLbl="bgShp" presStyleIdx="0" presStyleCnt="4"/>
      <dgm:spPr/>
    </dgm:pt>
    <dgm:pt modelId="{EEFC8E0B-1518-4955-A9FE-512BB7A2D2C2}" type="pres">
      <dgm:prSet presAssocID="{DFF70F63-3F9A-4027-9774-74E95228C48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DE871EB-B836-4F8D-BF6D-0392736ABA52}" type="pres">
      <dgm:prSet presAssocID="{DFF70F63-3F9A-4027-9774-74E95228C48D}" presName="spaceRect" presStyleCnt="0"/>
      <dgm:spPr/>
    </dgm:pt>
    <dgm:pt modelId="{916FE5A4-51F4-44A7-8C09-265E8851BA3E}" type="pres">
      <dgm:prSet presAssocID="{DFF70F63-3F9A-4027-9774-74E95228C48D}" presName="textRect" presStyleLbl="revTx" presStyleIdx="0" presStyleCnt="4">
        <dgm:presLayoutVars>
          <dgm:chMax val="1"/>
          <dgm:chPref val="1"/>
        </dgm:presLayoutVars>
      </dgm:prSet>
      <dgm:spPr/>
    </dgm:pt>
    <dgm:pt modelId="{9F8C0958-474D-472A-8F01-4F391A159879}" type="pres">
      <dgm:prSet presAssocID="{75512800-960D-4CB3-AD5A-B4D813F831EE}" presName="sibTrans" presStyleLbl="sibTrans2D1" presStyleIdx="0" presStyleCnt="0"/>
      <dgm:spPr/>
    </dgm:pt>
    <dgm:pt modelId="{6F02184E-BBD4-4249-AB47-5587699CADCF}" type="pres">
      <dgm:prSet presAssocID="{4799FFF7-46CB-446C-ADCD-56BBAE6CBBA3}" presName="compNode" presStyleCnt="0"/>
      <dgm:spPr/>
    </dgm:pt>
    <dgm:pt modelId="{62AF8025-2CF1-4381-B3D6-89A013DDF7F0}" type="pres">
      <dgm:prSet presAssocID="{4799FFF7-46CB-446C-ADCD-56BBAE6CBBA3}" presName="iconBgRect" presStyleLbl="bgShp" presStyleIdx="1" presStyleCnt="4"/>
      <dgm:spPr/>
    </dgm:pt>
    <dgm:pt modelId="{BF8202CC-93D0-4C19-AE81-DE15A1431785}" type="pres">
      <dgm:prSet presAssocID="{4799FFF7-46CB-446C-ADCD-56BBAE6CBBA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gister"/>
        </a:ext>
      </dgm:extLst>
    </dgm:pt>
    <dgm:pt modelId="{528E0C80-7CDF-48FF-A07C-6F86DBD09D80}" type="pres">
      <dgm:prSet presAssocID="{4799FFF7-46CB-446C-ADCD-56BBAE6CBBA3}" presName="spaceRect" presStyleCnt="0"/>
      <dgm:spPr/>
    </dgm:pt>
    <dgm:pt modelId="{2460FA9A-26D5-4F5A-9BE3-59BC1F75AF30}" type="pres">
      <dgm:prSet presAssocID="{4799FFF7-46CB-446C-ADCD-56BBAE6CBBA3}" presName="textRect" presStyleLbl="revTx" presStyleIdx="1" presStyleCnt="4">
        <dgm:presLayoutVars>
          <dgm:chMax val="1"/>
          <dgm:chPref val="1"/>
        </dgm:presLayoutVars>
      </dgm:prSet>
      <dgm:spPr/>
    </dgm:pt>
    <dgm:pt modelId="{7D94E564-0BA9-4A9C-8CEE-4C644820EC14}" type="pres">
      <dgm:prSet presAssocID="{BB058B71-9362-4777-ABA9-C65CD2AAD965}" presName="sibTrans" presStyleLbl="sibTrans2D1" presStyleIdx="0" presStyleCnt="0"/>
      <dgm:spPr/>
    </dgm:pt>
    <dgm:pt modelId="{804F8D7F-85C3-462E-A4D7-D6020B26C59A}" type="pres">
      <dgm:prSet presAssocID="{A5418E75-EB96-4EE0-BAFD-CF3336F988AC}" presName="compNode" presStyleCnt="0"/>
      <dgm:spPr/>
    </dgm:pt>
    <dgm:pt modelId="{4201099B-3A56-4F62-911E-2834BB3DDCE9}" type="pres">
      <dgm:prSet presAssocID="{A5418E75-EB96-4EE0-BAFD-CF3336F988AC}" presName="iconBgRect" presStyleLbl="bgShp" presStyleIdx="2" presStyleCnt="4"/>
      <dgm:spPr/>
    </dgm:pt>
    <dgm:pt modelId="{96EEAC81-E664-4145-8C9C-D18AD4E4E9BA}" type="pres">
      <dgm:prSet presAssocID="{A5418E75-EB96-4EE0-BAFD-CF3336F988A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BC6EFDE-6486-4104-B903-893AF29424F8}" type="pres">
      <dgm:prSet presAssocID="{A5418E75-EB96-4EE0-BAFD-CF3336F988AC}" presName="spaceRect" presStyleCnt="0"/>
      <dgm:spPr/>
    </dgm:pt>
    <dgm:pt modelId="{35B53005-0332-41AF-96D0-B3A88827AD9A}" type="pres">
      <dgm:prSet presAssocID="{A5418E75-EB96-4EE0-BAFD-CF3336F988AC}" presName="textRect" presStyleLbl="revTx" presStyleIdx="2" presStyleCnt="4">
        <dgm:presLayoutVars>
          <dgm:chMax val="1"/>
          <dgm:chPref val="1"/>
        </dgm:presLayoutVars>
      </dgm:prSet>
      <dgm:spPr/>
    </dgm:pt>
    <dgm:pt modelId="{0D981811-9764-40C8-B75B-98CEDFA41037}" type="pres">
      <dgm:prSet presAssocID="{86C635CB-F19B-4449-8AF9-5E26C02C48A1}" presName="sibTrans" presStyleLbl="sibTrans2D1" presStyleIdx="0" presStyleCnt="0"/>
      <dgm:spPr/>
    </dgm:pt>
    <dgm:pt modelId="{8A187312-970E-4537-890A-44DCD0D31E2F}" type="pres">
      <dgm:prSet presAssocID="{D335157A-0304-4064-80AC-B13EF9E19C98}" presName="compNode" presStyleCnt="0"/>
      <dgm:spPr/>
    </dgm:pt>
    <dgm:pt modelId="{39C9CEE7-0155-4D31-A7B2-EBFAA7208D61}" type="pres">
      <dgm:prSet presAssocID="{D335157A-0304-4064-80AC-B13EF9E19C98}" presName="iconBgRect" presStyleLbl="bgShp" presStyleIdx="3" presStyleCnt="4"/>
      <dgm:spPr/>
    </dgm:pt>
    <dgm:pt modelId="{58C983E1-5F9A-4638-9130-CB6AEB5E5BEA}" type="pres">
      <dgm:prSet presAssocID="{D335157A-0304-4064-80AC-B13EF9E19C9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let"/>
        </a:ext>
      </dgm:extLst>
    </dgm:pt>
    <dgm:pt modelId="{9FBC49CB-B999-419E-A865-00172420BB0C}" type="pres">
      <dgm:prSet presAssocID="{D335157A-0304-4064-80AC-B13EF9E19C98}" presName="spaceRect" presStyleCnt="0"/>
      <dgm:spPr/>
    </dgm:pt>
    <dgm:pt modelId="{48ED2A7D-36FE-48D5-A66A-7E17D0BC6675}" type="pres">
      <dgm:prSet presAssocID="{D335157A-0304-4064-80AC-B13EF9E19C9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B3D6501-8831-4FE6-ABE8-DA4FD6A96F19}" srcId="{3EBCC149-D59B-472E-A0DC-DDB908780C14}" destId="{D335157A-0304-4064-80AC-B13EF9E19C98}" srcOrd="3" destOrd="0" parTransId="{5BA3FF7B-17A7-4AD2-8E6A-45A6B6129E2C}" sibTransId="{C00A13CA-2C9A-4E12-A50C-199F12144A81}"/>
    <dgm:cxn modelId="{B3AB2709-FEEC-48CF-A319-036769C590DE}" srcId="{3EBCC149-D59B-472E-A0DC-DDB908780C14}" destId="{A5418E75-EB96-4EE0-BAFD-CF3336F988AC}" srcOrd="2" destOrd="0" parTransId="{DD2C165C-5042-4E1C-99D6-35E8BCA3D6F1}" sibTransId="{86C635CB-F19B-4449-8AF9-5E26C02C48A1}"/>
    <dgm:cxn modelId="{F9FA8E1A-6B08-4752-AAC2-D70048AAABDE}" type="presOf" srcId="{DFF70F63-3F9A-4027-9774-74E95228C48D}" destId="{916FE5A4-51F4-44A7-8C09-265E8851BA3E}" srcOrd="0" destOrd="0" presId="urn:microsoft.com/office/officeart/2018/2/layout/IconCircleList"/>
    <dgm:cxn modelId="{2728C930-B20E-44AB-B50D-DAB4AC666C51}" type="presOf" srcId="{75512800-960D-4CB3-AD5A-B4D813F831EE}" destId="{9F8C0958-474D-472A-8F01-4F391A159879}" srcOrd="0" destOrd="0" presId="urn:microsoft.com/office/officeart/2018/2/layout/IconCircleList"/>
    <dgm:cxn modelId="{2EA59E34-EB76-40A7-85C0-368349DB9ADC}" type="presOf" srcId="{A5418E75-EB96-4EE0-BAFD-CF3336F988AC}" destId="{35B53005-0332-41AF-96D0-B3A88827AD9A}" srcOrd="0" destOrd="0" presId="urn:microsoft.com/office/officeart/2018/2/layout/IconCircleList"/>
    <dgm:cxn modelId="{087E6951-1214-418A-AF10-A1FDD36B9AB5}" type="presOf" srcId="{D335157A-0304-4064-80AC-B13EF9E19C98}" destId="{48ED2A7D-36FE-48D5-A66A-7E17D0BC6675}" srcOrd="0" destOrd="0" presId="urn:microsoft.com/office/officeart/2018/2/layout/IconCircleList"/>
    <dgm:cxn modelId="{D9AE0B53-AF0C-4D07-8379-9DAF59EDE915}" srcId="{3EBCC149-D59B-472E-A0DC-DDB908780C14}" destId="{4799FFF7-46CB-446C-ADCD-56BBAE6CBBA3}" srcOrd="1" destOrd="0" parTransId="{DC3B7758-BA22-48D8-BB72-9F28740A4C99}" sibTransId="{BB058B71-9362-4777-ABA9-C65CD2AAD965}"/>
    <dgm:cxn modelId="{A542E065-3D09-4EEE-84BD-9E509F7FC01B}" srcId="{3EBCC149-D59B-472E-A0DC-DDB908780C14}" destId="{DFF70F63-3F9A-4027-9774-74E95228C48D}" srcOrd="0" destOrd="0" parTransId="{1E45C022-B8FB-4D48-B4BF-A31EF9E557BF}" sibTransId="{75512800-960D-4CB3-AD5A-B4D813F831EE}"/>
    <dgm:cxn modelId="{2AC44667-407A-419F-93EB-7770C313FBA5}" type="presOf" srcId="{3EBCC149-D59B-472E-A0DC-DDB908780C14}" destId="{85026F87-D96C-43EF-9D05-7730D0B6469A}" srcOrd="0" destOrd="0" presId="urn:microsoft.com/office/officeart/2018/2/layout/IconCircleList"/>
    <dgm:cxn modelId="{50063C6B-BD00-45DB-975A-BB81BBDC2954}" type="presOf" srcId="{4799FFF7-46CB-446C-ADCD-56BBAE6CBBA3}" destId="{2460FA9A-26D5-4F5A-9BE3-59BC1F75AF30}" srcOrd="0" destOrd="0" presId="urn:microsoft.com/office/officeart/2018/2/layout/IconCircleList"/>
    <dgm:cxn modelId="{2CE86081-48B6-4AE1-8DAC-CFB9C3C217D9}" type="presOf" srcId="{86C635CB-F19B-4449-8AF9-5E26C02C48A1}" destId="{0D981811-9764-40C8-B75B-98CEDFA41037}" srcOrd="0" destOrd="0" presId="urn:microsoft.com/office/officeart/2018/2/layout/IconCircleList"/>
    <dgm:cxn modelId="{9FAA9CD1-BE97-47CF-9EFA-210889029CD1}" type="presOf" srcId="{BB058B71-9362-4777-ABA9-C65CD2AAD965}" destId="{7D94E564-0BA9-4A9C-8CEE-4C644820EC14}" srcOrd="0" destOrd="0" presId="urn:microsoft.com/office/officeart/2018/2/layout/IconCircleList"/>
    <dgm:cxn modelId="{5B6EC0D5-3154-42D1-B577-0F3FB76A17EC}" type="presParOf" srcId="{85026F87-D96C-43EF-9D05-7730D0B6469A}" destId="{7BC387C8-919F-499F-A671-1F7284A2F950}" srcOrd="0" destOrd="0" presId="urn:microsoft.com/office/officeart/2018/2/layout/IconCircleList"/>
    <dgm:cxn modelId="{26ED0EAD-3D2E-4D38-B14A-2CE5A42ECE95}" type="presParOf" srcId="{7BC387C8-919F-499F-A671-1F7284A2F950}" destId="{068486BD-C1AD-49F6-A55A-72F2246D1BBB}" srcOrd="0" destOrd="0" presId="urn:microsoft.com/office/officeart/2018/2/layout/IconCircleList"/>
    <dgm:cxn modelId="{8A84CE3C-2E8F-4D14-ACA3-E09EBEA1DEA3}" type="presParOf" srcId="{068486BD-C1AD-49F6-A55A-72F2246D1BBB}" destId="{EBEFF731-3E7F-41EB-A0F5-ABC19CC672E6}" srcOrd="0" destOrd="0" presId="urn:microsoft.com/office/officeart/2018/2/layout/IconCircleList"/>
    <dgm:cxn modelId="{A7856A07-6CF2-4557-A0B2-6F25595E795C}" type="presParOf" srcId="{068486BD-C1AD-49F6-A55A-72F2246D1BBB}" destId="{EEFC8E0B-1518-4955-A9FE-512BB7A2D2C2}" srcOrd="1" destOrd="0" presId="urn:microsoft.com/office/officeart/2018/2/layout/IconCircleList"/>
    <dgm:cxn modelId="{B7AAB6E5-E39A-4166-95FE-8C4D1150B847}" type="presParOf" srcId="{068486BD-C1AD-49F6-A55A-72F2246D1BBB}" destId="{ADE871EB-B836-4F8D-BF6D-0392736ABA52}" srcOrd="2" destOrd="0" presId="urn:microsoft.com/office/officeart/2018/2/layout/IconCircleList"/>
    <dgm:cxn modelId="{88A4A280-5AAF-42C1-8564-3A92CE0AEA2A}" type="presParOf" srcId="{068486BD-C1AD-49F6-A55A-72F2246D1BBB}" destId="{916FE5A4-51F4-44A7-8C09-265E8851BA3E}" srcOrd="3" destOrd="0" presId="urn:microsoft.com/office/officeart/2018/2/layout/IconCircleList"/>
    <dgm:cxn modelId="{5737AEA6-932D-4E1F-AB36-A28B070C21DA}" type="presParOf" srcId="{7BC387C8-919F-499F-A671-1F7284A2F950}" destId="{9F8C0958-474D-472A-8F01-4F391A159879}" srcOrd="1" destOrd="0" presId="urn:microsoft.com/office/officeart/2018/2/layout/IconCircleList"/>
    <dgm:cxn modelId="{FCD58654-7340-4DE6-A75E-0593EC5AB29E}" type="presParOf" srcId="{7BC387C8-919F-499F-A671-1F7284A2F950}" destId="{6F02184E-BBD4-4249-AB47-5587699CADCF}" srcOrd="2" destOrd="0" presId="urn:microsoft.com/office/officeart/2018/2/layout/IconCircleList"/>
    <dgm:cxn modelId="{FB97465D-22A9-4DB9-9DC6-414605ADB7D8}" type="presParOf" srcId="{6F02184E-BBD4-4249-AB47-5587699CADCF}" destId="{62AF8025-2CF1-4381-B3D6-89A013DDF7F0}" srcOrd="0" destOrd="0" presId="urn:microsoft.com/office/officeart/2018/2/layout/IconCircleList"/>
    <dgm:cxn modelId="{4F560350-4E3B-4C6D-82AE-96FA93307D3A}" type="presParOf" srcId="{6F02184E-BBD4-4249-AB47-5587699CADCF}" destId="{BF8202CC-93D0-4C19-AE81-DE15A1431785}" srcOrd="1" destOrd="0" presId="urn:microsoft.com/office/officeart/2018/2/layout/IconCircleList"/>
    <dgm:cxn modelId="{D12DF527-05FE-4946-BE5A-F4B47BC1F61F}" type="presParOf" srcId="{6F02184E-BBD4-4249-AB47-5587699CADCF}" destId="{528E0C80-7CDF-48FF-A07C-6F86DBD09D80}" srcOrd="2" destOrd="0" presId="urn:microsoft.com/office/officeart/2018/2/layout/IconCircleList"/>
    <dgm:cxn modelId="{92EBBE6C-F6BD-4A8F-AC5C-64A14AA7DC01}" type="presParOf" srcId="{6F02184E-BBD4-4249-AB47-5587699CADCF}" destId="{2460FA9A-26D5-4F5A-9BE3-59BC1F75AF30}" srcOrd="3" destOrd="0" presId="urn:microsoft.com/office/officeart/2018/2/layout/IconCircleList"/>
    <dgm:cxn modelId="{C8395D4D-C451-415C-B41A-D213E3CF8CE1}" type="presParOf" srcId="{7BC387C8-919F-499F-A671-1F7284A2F950}" destId="{7D94E564-0BA9-4A9C-8CEE-4C644820EC14}" srcOrd="3" destOrd="0" presId="urn:microsoft.com/office/officeart/2018/2/layout/IconCircleList"/>
    <dgm:cxn modelId="{925D1F78-CF2A-49AC-8B0F-232019F1F20B}" type="presParOf" srcId="{7BC387C8-919F-499F-A671-1F7284A2F950}" destId="{804F8D7F-85C3-462E-A4D7-D6020B26C59A}" srcOrd="4" destOrd="0" presId="urn:microsoft.com/office/officeart/2018/2/layout/IconCircleList"/>
    <dgm:cxn modelId="{BB5B09BB-DA5A-4CA3-B053-BFA9C48456E1}" type="presParOf" srcId="{804F8D7F-85C3-462E-A4D7-D6020B26C59A}" destId="{4201099B-3A56-4F62-911E-2834BB3DDCE9}" srcOrd="0" destOrd="0" presId="urn:microsoft.com/office/officeart/2018/2/layout/IconCircleList"/>
    <dgm:cxn modelId="{682095CF-3095-4F9A-8090-DDA66978E857}" type="presParOf" srcId="{804F8D7F-85C3-462E-A4D7-D6020B26C59A}" destId="{96EEAC81-E664-4145-8C9C-D18AD4E4E9BA}" srcOrd="1" destOrd="0" presId="urn:microsoft.com/office/officeart/2018/2/layout/IconCircleList"/>
    <dgm:cxn modelId="{22E92105-CB21-4AC8-BD44-86ABC5EF7BA8}" type="presParOf" srcId="{804F8D7F-85C3-462E-A4D7-D6020B26C59A}" destId="{5BC6EFDE-6486-4104-B903-893AF29424F8}" srcOrd="2" destOrd="0" presId="urn:microsoft.com/office/officeart/2018/2/layout/IconCircleList"/>
    <dgm:cxn modelId="{D6884930-1E36-48C3-91A4-85FB3A45DD63}" type="presParOf" srcId="{804F8D7F-85C3-462E-A4D7-D6020B26C59A}" destId="{35B53005-0332-41AF-96D0-B3A88827AD9A}" srcOrd="3" destOrd="0" presId="urn:microsoft.com/office/officeart/2018/2/layout/IconCircleList"/>
    <dgm:cxn modelId="{A938C016-5BC0-4418-B49F-9458E385433A}" type="presParOf" srcId="{7BC387C8-919F-499F-A671-1F7284A2F950}" destId="{0D981811-9764-40C8-B75B-98CEDFA41037}" srcOrd="5" destOrd="0" presId="urn:microsoft.com/office/officeart/2018/2/layout/IconCircleList"/>
    <dgm:cxn modelId="{3D5F4477-8D3B-4184-8759-79DF32EA244E}" type="presParOf" srcId="{7BC387C8-919F-499F-A671-1F7284A2F950}" destId="{8A187312-970E-4537-890A-44DCD0D31E2F}" srcOrd="6" destOrd="0" presId="urn:microsoft.com/office/officeart/2018/2/layout/IconCircleList"/>
    <dgm:cxn modelId="{741E6996-FBB6-43C3-86B8-7ECD30DE7E97}" type="presParOf" srcId="{8A187312-970E-4537-890A-44DCD0D31E2F}" destId="{39C9CEE7-0155-4D31-A7B2-EBFAA7208D61}" srcOrd="0" destOrd="0" presId="urn:microsoft.com/office/officeart/2018/2/layout/IconCircleList"/>
    <dgm:cxn modelId="{DD66AB5D-253C-4C23-9638-99EF6074E260}" type="presParOf" srcId="{8A187312-970E-4537-890A-44DCD0D31E2F}" destId="{58C983E1-5F9A-4638-9130-CB6AEB5E5BEA}" srcOrd="1" destOrd="0" presId="urn:microsoft.com/office/officeart/2018/2/layout/IconCircleList"/>
    <dgm:cxn modelId="{ADADDD54-4E63-4EAF-97A5-40B0FDA6CE8B}" type="presParOf" srcId="{8A187312-970E-4537-890A-44DCD0D31E2F}" destId="{9FBC49CB-B999-419E-A865-00172420BB0C}" srcOrd="2" destOrd="0" presId="urn:microsoft.com/office/officeart/2018/2/layout/IconCircleList"/>
    <dgm:cxn modelId="{9A3623E1-D8D0-4C63-86BE-63E4250CF3F3}" type="presParOf" srcId="{8A187312-970E-4537-890A-44DCD0D31E2F}" destId="{48ED2A7D-36FE-48D5-A66A-7E17D0BC667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FF731-3E7F-41EB-A0F5-ABC19CC672E6}">
      <dsp:nvSpPr>
        <dsp:cNvPr id="0" name=""/>
        <dsp:cNvSpPr/>
      </dsp:nvSpPr>
      <dsp:spPr>
        <a:xfrm>
          <a:off x="215345" y="93276"/>
          <a:ext cx="1337468" cy="13374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C8E0B-1518-4955-A9FE-512BB7A2D2C2}">
      <dsp:nvSpPr>
        <dsp:cNvPr id="0" name=""/>
        <dsp:cNvSpPr/>
      </dsp:nvSpPr>
      <dsp:spPr>
        <a:xfrm>
          <a:off x="496214" y="374144"/>
          <a:ext cx="775731" cy="7757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FE5A4-51F4-44A7-8C09-265E8851BA3E}">
      <dsp:nvSpPr>
        <dsp:cNvPr id="0" name=""/>
        <dsp:cNvSpPr/>
      </dsp:nvSpPr>
      <dsp:spPr>
        <a:xfrm>
          <a:off x="1839415" y="93276"/>
          <a:ext cx="3152605" cy="1337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/>
            <a:t>El modelo </a:t>
          </a:r>
          <a:r>
            <a:rPr lang="es-ES" sz="1400" b="1" kern="1200" dirty="0"/>
            <a:t>basado en la donación</a:t>
          </a:r>
          <a:r>
            <a:rPr lang="es-ES" sz="1400" b="0" kern="1200" dirty="0"/>
            <a:t>: el receptor no contrae ninguna obligación financiera jurídicamente vinculante con el donante y el donante no espera ningún rendimiento financiero o material.</a:t>
          </a:r>
          <a:endParaRPr lang="en-US" sz="1400" kern="1200" dirty="0"/>
        </a:p>
      </dsp:txBody>
      <dsp:txXfrm>
        <a:off x="1839415" y="93276"/>
        <a:ext cx="3152605" cy="1337468"/>
      </dsp:txXfrm>
    </dsp:sp>
    <dsp:sp modelId="{62AF8025-2CF1-4381-B3D6-89A013DDF7F0}">
      <dsp:nvSpPr>
        <dsp:cNvPr id="0" name=""/>
        <dsp:cNvSpPr/>
      </dsp:nvSpPr>
      <dsp:spPr>
        <a:xfrm>
          <a:off x="5541337" y="93276"/>
          <a:ext cx="1337468" cy="13374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202CC-93D0-4C19-AE81-DE15A1431785}">
      <dsp:nvSpPr>
        <dsp:cNvPr id="0" name=""/>
        <dsp:cNvSpPr/>
      </dsp:nvSpPr>
      <dsp:spPr>
        <a:xfrm>
          <a:off x="5822206" y="374144"/>
          <a:ext cx="775731" cy="7757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0FA9A-26D5-4F5A-9BE3-59BC1F75AF30}">
      <dsp:nvSpPr>
        <dsp:cNvPr id="0" name=""/>
        <dsp:cNvSpPr/>
      </dsp:nvSpPr>
      <dsp:spPr>
        <a:xfrm>
          <a:off x="7165407" y="93276"/>
          <a:ext cx="3152605" cy="1337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El modelo de </a:t>
          </a:r>
          <a:r>
            <a:rPr lang="es-ES" sz="1400" b="1" kern="1200" dirty="0" err="1"/>
            <a:t>precompra</a:t>
          </a:r>
          <a:r>
            <a:rPr lang="es-ES" sz="1400" kern="1200" dirty="0"/>
            <a:t>: El modelo de crowdfunding de </a:t>
          </a:r>
          <a:r>
            <a:rPr lang="es-ES" sz="1400" kern="1200" dirty="0" err="1"/>
            <a:t>precompra</a:t>
          </a:r>
          <a:r>
            <a:rPr lang="es-ES" sz="1400" kern="1200" dirty="0"/>
            <a:t> permite vender el producto antes de su creación.. </a:t>
          </a:r>
          <a:endParaRPr lang="en-US" sz="1400" b="0" kern="1200" dirty="0"/>
        </a:p>
      </dsp:txBody>
      <dsp:txXfrm>
        <a:off x="7165407" y="93276"/>
        <a:ext cx="3152605" cy="1337468"/>
      </dsp:txXfrm>
    </dsp:sp>
    <dsp:sp modelId="{4201099B-3A56-4F62-911E-2834BB3DDCE9}">
      <dsp:nvSpPr>
        <dsp:cNvPr id="0" name=""/>
        <dsp:cNvSpPr/>
      </dsp:nvSpPr>
      <dsp:spPr>
        <a:xfrm>
          <a:off x="215345" y="2016833"/>
          <a:ext cx="1337468" cy="13374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EAC81-E664-4145-8C9C-D18AD4E4E9BA}">
      <dsp:nvSpPr>
        <dsp:cNvPr id="0" name=""/>
        <dsp:cNvSpPr/>
      </dsp:nvSpPr>
      <dsp:spPr>
        <a:xfrm>
          <a:off x="496214" y="2297701"/>
          <a:ext cx="775731" cy="7757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53005-0332-41AF-96D0-B3A88827AD9A}">
      <dsp:nvSpPr>
        <dsp:cNvPr id="0" name=""/>
        <dsp:cNvSpPr/>
      </dsp:nvSpPr>
      <dsp:spPr>
        <a:xfrm>
          <a:off x="1839415" y="2016833"/>
          <a:ext cx="3152605" cy="1337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El modelo basado en el </a:t>
          </a:r>
          <a:r>
            <a:rPr lang="es-ES" sz="1400" b="1" kern="1200" dirty="0"/>
            <a:t>préstamo</a:t>
          </a:r>
          <a:r>
            <a:rPr lang="es-ES" sz="1400" kern="1200" dirty="0"/>
            <a:t> : Operaciones basadas en el endeudamiento entre particulares, principalmente préstamos personales sin garantía. </a:t>
          </a:r>
          <a:endParaRPr lang="en-US" sz="1400" kern="1200" dirty="0"/>
        </a:p>
      </dsp:txBody>
      <dsp:txXfrm>
        <a:off x="1839415" y="2016833"/>
        <a:ext cx="3152605" cy="1337468"/>
      </dsp:txXfrm>
    </dsp:sp>
    <dsp:sp modelId="{39C9CEE7-0155-4D31-A7B2-EBFAA7208D61}">
      <dsp:nvSpPr>
        <dsp:cNvPr id="0" name=""/>
        <dsp:cNvSpPr/>
      </dsp:nvSpPr>
      <dsp:spPr>
        <a:xfrm>
          <a:off x="5541337" y="2016833"/>
          <a:ext cx="1337468" cy="13374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983E1-5F9A-4638-9130-CB6AEB5E5BEA}">
      <dsp:nvSpPr>
        <dsp:cNvPr id="0" name=""/>
        <dsp:cNvSpPr/>
      </dsp:nvSpPr>
      <dsp:spPr>
        <a:xfrm>
          <a:off x="5822206" y="2297701"/>
          <a:ext cx="775731" cy="7757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D2A7D-36FE-48D5-A66A-7E17D0BC6675}">
      <dsp:nvSpPr>
        <dsp:cNvPr id="0" name=""/>
        <dsp:cNvSpPr/>
      </dsp:nvSpPr>
      <dsp:spPr>
        <a:xfrm>
          <a:off x="7165407" y="2016833"/>
          <a:ext cx="3152605" cy="1337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El modelo de </a:t>
          </a:r>
          <a:r>
            <a:rPr lang="es-ES" sz="1400" b="1" kern="1200" dirty="0"/>
            <a:t>participación en el capital </a:t>
          </a:r>
          <a:r>
            <a:rPr lang="es-ES" sz="1400" kern="1200" dirty="0"/>
            <a:t>(</a:t>
          </a:r>
          <a:r>
            <a:rPr lang="es-ES" sz="1400" kern="1200" dirty="0" err="1"/>
            <a:t>equity</a:t>
          </a:r>
          <a:r>
            <a:rPr lang="es-ES" sz="1400" kern="1200" dirty="0"/>
            <a:t> crowdfunding): Venta de valores registrados por empresas en su mayoría en fase inicial a los inversores.</a:t>
          </a:r>
          <a:endParaRPr lang="en-US" sz="1400" kern="1200" dirty="0"/>
        </a:p>
      </dsp:txBody>
      <dsp:txXfrm>
        <a:off x="7165407" y="2016833"/>
        <a:ext cx="3152605" cy="133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22D43-3732-442D-8407-E5B649A71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3C070E6-D575-441D-8DC5-9A1D58322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E18E78-C27A-4D74-A31A-DD6DA531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CA433D-180B-4EF9-87D9-5254B54D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E846D2-6B04-4688-A00E-3274A328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08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655D2E-2063-43E0-8AA0-EC9CEBC5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051716-0DEE-48CD-A4FE-10E3C9E32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686F83-A155-4A82-A992-2C2C05EE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58A01-88A7-4C1B-9A6F-B4B42EAF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074603-F71D-4817-A576-F83DA7E6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60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BD0D81-5363-4654-A9A4-4FCFD1A61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0CC130-82B0-4F40-A74E-8422938BD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E7A25A-B9F5-491D-B766-6A791078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B55EF5-D8C4-4029-BBD6-41A39D2C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3B754C-BADF-4A85-95F6-27F06FD4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77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8FF09-C6D4-48E4-82EB-F2B3FAA6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324F21-0C5C-45F7-B717-AA042CC43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6BA96A-E2E1-4218-AE09-90F7EB30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78229A-E6A4-4DAC-B4E8-EC35DCE3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D4F011-B5E0-4AD4-B6B9-FBD32D25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88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D51115-0E30-4E73-9E58-A8711EF9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2A0BF8-050F-41F5-AEC8-D0BB94FF1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85096F-625D-4B3E-81E1-BA092514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2BBC08-BE94-43B0-A31F-1069D0028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3D8CC2-66BD-4BFD-9373-DD2241B4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04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55248-3D8E-4B86-80F5-356126DC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FC0A3-A6CA-4367-A717-AFB490DCB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667CEA-359A-4A83-BF28-DC5C98411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E9E0F1-9FA3-4569-BD6B-621533EC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E27C14-2CB9-44FA-84BE-74AD74B8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E792DC-121C-47A2-A937-B071AA5C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3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578710-0A59-4DF1-98CF-AB80814D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0F55A4-2AFA-4035-9A19-8DD7B7ACA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912B13-5DE3-4BFB-965D-48E8B69CA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1BA0BE-A12D-46A2-9FB6-3F77D62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CF5D574-6EE6-40BA-9E44-5C17FBACC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69DA5E-F0FF-4450-BDD2-71DA53AD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A8A71-4D60-4445-8A1A-3EEB0F68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816632F-73DE-4479-A237-CBAAC8B6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2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86DCA-BDC1-4302-9036-71BA0E94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2CC47B-CD2B-4B3A-AEA1-348AF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DE5D86-D803-40C0-BC64-BB1FB0B7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30DF70-E7CD-4954-AFFE-666915C2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4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4A56D5-0CF4-4D33-B5C2-875FDCE5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3C19F68-E749-46BC-A208-FC91CDB4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6E7413-C54E-4206-A2C9-588651BC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30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8FBA5-7522-4A20-9C98-520E5CE6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789BD-49CE-45FF-A715-00B0D8D7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EB5D2A-0B6B-4C47-9625-ADF50FC32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08F4A-36F3-4258-9615-D5CEC930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929648-EC9D-4131-A8B1-F20F76D0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0D14E9-691E-4AAD-A03A-57D785E4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29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851B4-5921-4469-94B6-48A92117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BEC7043-70E6-4EE9-ABB9-D43A0C366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E858B7-A9DE-4155-8D31-6A11828F0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7DAB4B-5BC6-47D4-A0B5-1125FD62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8A2E2D-B0B8-42A1-8577-79656437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3E0038-5187-46BE-BB16-EBB9FCDD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6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C09EBF-5948-4CD7-99A6-B78D3E63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87B427-60B8-4E25-94F7-6B8D64DE4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824629-67E7-4322-86B1-3E6F4A518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5FC8-EB5F-4C2B-A698-43759229844D}" type="datetimeFigureOut">
              <a:rPr lang="it-IT" smtClean="0"/>
              <a:t>12/05/22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E4F86E-44C9-479A-A8BB-1C4716433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BD763B-845F-4B9F-9A1C-8CB59E6E1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0924-04B9-4059-BC48-57A69E035BD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76990" y="1545657"/>
            <a:ext cx="10533357" cy="136907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ESTRATEGIAS DE Crowdfunding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76989" y="3068470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5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6646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59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59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59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59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it-IT" sz="59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59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59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endParaRPr lang="it-IT" sz="59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crowdfunding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denominado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iguales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social),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suministran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individuos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pequeñas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esperando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reembolsados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periodo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determinado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generalmente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sin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intermediarios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financieros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(Guo et al., 2016). El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expande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: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mitad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operan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bajo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(Rau, 2017). </a:t>
            </a:r>
          </a:p>
          <a:p>
            <a:pPr algn="just">
              <a:lnSpc>
                <a:spcPct val="110000"/>
              </a:lnSpc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distinguir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categorías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crowdfunding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P2P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prestan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emprendedores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garantizado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la base de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revelada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recaudador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deciden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cubrir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totalidad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determinada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suma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solicitado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(Savarese 2015). Si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éxito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desembolsa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recaudador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posteriormente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devuelve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intereses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iguales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(P2B),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prestan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 las PYME. Los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garantizados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rapidez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flexibilidad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coste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(Savarese 2015)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hacen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P2B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alternativa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viable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resulta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atractiva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para las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nueva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y las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pequeñas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potencial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(B2B)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formado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-a menudo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pequeñas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- que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quieren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prestar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dinero 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buenas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tasas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rendimiento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Los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(tanto P2B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B2B)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implicar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vehículos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agrupados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25055EC-9A3B-4558-2D88-37EF9CB9EE05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2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677971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Pros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al capital a un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coste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menor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algoritmos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determinar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solvencia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solicitantes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agilización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solicitud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aprobación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y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especialización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limitado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infraestructura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relativamente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bajo, lo que reduce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captador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aunque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ser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necesariamente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cierto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incentivos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que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instituciones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financieras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Comisión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Europea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2016a).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fuentes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selectivo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proveedores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capital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poscrisis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(FMI 2016)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reducido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demandas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personales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(EBA 2016; OCDE, 2009, 2014), lo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alternativa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adecuada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Rentabilidad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mayor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rentabilidad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igualdad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un mayor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concreto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aumenta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demanda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desean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rendimiento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exponencial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aceptan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mayores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conlleva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comparación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propuestos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bancos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1400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DDC27665-6CB6-D3BB-F08E-A8CFC904287E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677971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Cons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pesar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mayor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mayor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debido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naturaleza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garantía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consumidores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las PYME y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nueva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crédito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gran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medida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nuevos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no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probado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lo largo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ciclo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crediticio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mitigar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algunas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provisión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contingencia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reserva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introducido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garantías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terceros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Costes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Como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un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costosa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necesitan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consecuentes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buscan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otras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oportunidades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posible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lo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respecta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específicamente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emprendedores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funciona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bien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inyección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capital,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necesariamente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largo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plazo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continuo.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Falta de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liquidez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de capital,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haber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poco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ningún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mercado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secundario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relacionadas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propio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capital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difícil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resultar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difícil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vender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realizado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posible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liquidar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posición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significativa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emitidas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diluirse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nuevas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emisiones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EF769126-3E91-07DC-4547-5012B76967A3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6646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s-ES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participación en el capital (</a:t>
            </a:r>
            <a:r>
              <a:rPr lang="es-ES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s-ES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crowdfunding)</a:t>
            </a:r>
            <a:endParaRPr lang="fr-FR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equity crowdfunding es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que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captación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dinero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línea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privadas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recibe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equity crowdfunding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que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perfiles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incluyen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cobrar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porcentaje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Muchas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cobran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cuota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mensual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inscripción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Algunas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cobran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cuota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adicional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procesamiento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pagos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posible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tenga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contabilidad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organizar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equity crowdfunding no es lo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mismo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colaboradores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reciben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(a menudo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Equity Crowdfunding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diferencia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pequeñas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incluye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componente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deuda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vende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Algunos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sitios web le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vender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sólo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acreditados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que son personas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determinado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ingresos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10000"/>
              </a:lnSpc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4BAD8A70-6CC4-2BFC-3093-D80486DAEB62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182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6646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s-ES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participación en el capital</a:t>
            </a:r>
            <a:r>
              <a:rPr lang="fr-FR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Pros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Alcance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global.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Equity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acceder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especialmente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relevante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mercados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capitales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poco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desarrollados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equity crowdfunding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recaudar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cantidades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dinero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rápidamente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abogado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configurado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oferta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seleccionado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pasar de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suficientes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totalidad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semanas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Por lo general, hay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dirigirse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sus ideas.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llevar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El control de la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quiera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consejo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administración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voto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dado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copropietarios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comparten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éxito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abogados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especializados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marcas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principio.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significa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personas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comparten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marca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la red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construyen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lealtad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marca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mientras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aumentan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conciencia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E0E9755D-DF35-FC7C-39DC-FC3108CCD1D3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0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895379"/>
            <a:ext cx="10533358" cy="421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s-ES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participación en el capital </a:t>
            </a:r>
            <a:r>
              <a:rPr lang="fr-FR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crowdfunding de capital es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inversiones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menor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calidad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que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procedentes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tradicionales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capital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ángeles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general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experiencia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negocios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suele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alcanzar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patrimonio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acreditados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lo que no se beneficia del gran capital y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asesoramiento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suelen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ofrecer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que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interesan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Es fundamental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mantenerse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desarrollar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estrategia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clara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sigan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apoyando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marca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aunque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pasar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hasta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obtengan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económicos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Lleva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presentaciones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convincentes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incluyan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planes de marketing,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previsiones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financieras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vídeos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transmitan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tus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ideas.</a:t>
            </a:r>
          </a:p>
          <a:p>
            <a:pPr algn="l">
              <a:lnSpc>
                <a:spcPct val="110000"/>
              </a:lnSpc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B1F7AADF-8346-33FC-18F0-017D1C6671A4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030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790890"/>
            <a:ext cx="10533358" cy="3837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Stephanie A.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&amp; Jamie Weatherston. (2014). The Benefits of Online Crowdfunding for Fund-Seeking Business Ventures. Research Gate. https://www.researchgate.net/publication/264716517_The_Benefits_of_Online_Crowdfunding_for_Fund-Seeking_Business_Ventures</a:t>
            </a:r>
          </a:p>
          <a:p>
            <a:pPr algn="l">
              <a:lnSpc>
                <a:spcPct val="11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C. MONDELLI, Che cos'è il crowdfunding, Fundraising Digitale, 16/01/2017</a:t>
            </a:r>
          </a:p>
          <a:p>
            <a:pPr algn="l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Y.-C.L., &amp; C.-H.Y. (2016). Improving Donation Distribution for Crowdfunding : An Agent-Based Model.</a:t>
            </a:r>
          </a:p>
          <a:p>
            <a:pPr algn="l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Kim, H., &amp; de Moor, L. (2017). The Case of Crowdfunding in Financial Inclusion : A Survey. Strategic Change, 26(2). https://doi.org/10.1002/jsc.2120</a:t>
            </a:r>
          </a:p>
          <a:p>
            <a:pPr algn="l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Donation-Based Crowdfunding Definition. (2019,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août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12). Investopedia. https://www.investopedia.com/terms/d/donationbased-crowd-funding.asp</a:t>
            </a:r>
          </a:p>
          <a:p>
            <a:pPr algn="l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Bernardino, S., &amp; Santos, J. F. (2020). Crowdfunding : An Exploratory Study on Knowledge, Benefits and Barriers Perceived by Young Potential Entrepreneurs. Journal of Risk and Financial Management, 13(4). https://doi.org/10.3390/jrfm13040081</a:t>
            </a:r>
          </a:p>
          <a:p>
            <a:pPr algn="l">
              <a:lnSpc>
                <a:spcPct val="11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R. DE LUCA, Il crowdfunding: quadro normativo, aspetti operativi e opportunità, Fondazione Nazionale dei Commercialisti, 2015, cit., p. 5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4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en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790891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preciso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alcanzar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limitado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lograrlo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necesidad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formar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compañeros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aventura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hay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puntos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crowdfunding. Pero, ¿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crowdfunding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poner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marcha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? ¿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asociación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implicar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comunidad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seguidores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alcanzar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juntos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común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Aparte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recaudados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¿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beneficios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obtener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un club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experiencia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110000"/>
              </a:lnSpc>
            </a:pP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centro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crowdfunding hay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concreto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que hay que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alcanzar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adquirir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nuevo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equipamiento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instalaciones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deportivas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organizar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torneos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iniciar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nuevos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cursos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transporte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. Los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deportistas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clubes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crowdfunding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encontrar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necesitan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superar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retos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ayuda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comunidad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trabajar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aficionados,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atletas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las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familias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patrocinadores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alcanzar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juntos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comunicar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lanzar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nuevas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disciplinas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consolidar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ampliar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base de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socios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seguidores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75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790891"/>
            <a:ext cx="10533358" cy="4081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PORDENONE 2020 : Un club nel Club – Crowdfunding de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capital </a:t>
            </a:r>
          </a:p>
          <a:p>
            <a:pPr algn="just">
              <a:lnSpc>
                <a:spcPct val="110000"/>
              </a:lnSpc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"Pordenone 2020"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un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único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Italia,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nació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2018.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vista del Centenario, Pordenone Calcio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crea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un club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dentro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club: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aficionados,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mediante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compra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convierten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activa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sociedad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negra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verde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Un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fortalecer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club -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vista del Centenario-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elevando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aún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Primer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ascendido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 la Serie B),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Sector Juvenil (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nacional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y punto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referencia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territorio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) y las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instalaciones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lanzada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nueva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TheBestEquity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tenía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recaudar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permitir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Pordenone Calcio,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incluso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formando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Pordenone del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futuro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casa.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particular, con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potenciar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centro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excelencia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centrada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mejora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sus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jóvenes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cuota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mínima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socio era de 250 euros. Hay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técnica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categoría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C (250-5.000 euros),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categoría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B (5.001-25.000 euros) 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categoría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 (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25.000 euros).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técnicas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primer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plenos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derechos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administrativos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garantizados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participaciones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existen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exclusivas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moduladas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tamaño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participaciones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abonos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entradas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reducidas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merchandising 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descuentos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especiales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lanzó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 finales de 2018 hasta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verano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2019.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oficina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dedicada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 "Pordenone 2020"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centro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Bruno De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Marchi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Pordenone 2020 ha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finalizado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con 254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nuevos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socios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del club,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alcanzando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establecido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de 2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200 mil euros.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8E8B0C1D-7989-9A32-967D-2A3AE3B79434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en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8744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27355"/>
            <a:ext cx="10533358" cy="4081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Sporteams – Un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caso de una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emergente</a:t>
            </a:r>
          </a:p>
          <a:p>
            <a:pPr algn="just">
              <a:lnSpc>
                <a:spcPct val="110000"/>
              </a:lnSpc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Sporteams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innovadora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italiana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sector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sportech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ha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anunciado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"Two Hundred":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acelerar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revolución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digital 4.0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juvenil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amateur y aficionado.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Sporteams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innovadora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fundada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Florencia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noviembre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2018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ofrecer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digitales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juvenil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amateur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SaaS (Software as a Service).</a:t>
            </a:r>
          </a:p>
          <a:p>
            <a:pPr algn="just">
              <a:lnSpc>
                <a:spcPct val="110000"/>
              </a:lnSpc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Pocos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días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lanzamiento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Sporteams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convencido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un gran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que, gracias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supere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mínimo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100.000 euros.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Two Hundred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finalizó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14 de mayo de 2022,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lanzada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acelerar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suscripción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500.000 euros.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alcanzado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Sporteams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-que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previa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euros-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podrá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hasta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1,23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euros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trienio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2021-2023,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520 mil euros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destinarán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investigación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ofrecer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clientes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avanzados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tecnológicamente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711948A4-AE42-B54B-4F1D-58E6863B0329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en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25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935945"/>
            <a:ext cx="10533358" cy="4355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4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r>
              <a:rPr lang="it-IT" sz="4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4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Crownfunding</a:t>
            </a:r>
            <a:endParaRPr lang="it-IT" sz="45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 crowdfunding (de crowd y funding) es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práctica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microfinanciación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ascendente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"que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consiste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recaudar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pequeñas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cantidades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dinero de un gran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número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personas" 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través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plataforma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web. El factor digital es un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aspecto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clave para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crowdfunding: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cuanto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mayor sea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número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patrocinadores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y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cantidad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dinero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recaudada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más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fuerte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será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confianza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propio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proyecto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lo 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hará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más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personas (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incluso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nuestros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amigos o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comunidad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) lo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respalden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El crowdfunding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como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concepto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ha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creado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oportunidad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emprendedores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puedan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recaudar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dinero para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invertir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sus ideas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negocio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proporcionando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herramienta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cualquier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persona con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idea y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potenciales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inversores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El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mecanismo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central es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participación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activa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partidarios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deciden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invertir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: no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sólo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aprecian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lo que se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propone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sino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que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también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participan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financieramente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ejecución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Esto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crea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conversación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entre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emprendedores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y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inversores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una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comunicación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clara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centrada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concreción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El crowdfunding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suele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dividirse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diferentes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según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flujo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donaciones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y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alcance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la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campaña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siendo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diferentes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siguientes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: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basado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donaciones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basado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precompras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basado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préstamos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modelo</a:t>
            </a:r>
            <a:r>
              <a:rPr lang="en-GB" sz="22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de crowdfunding de capital.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tienen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potenciales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emprendedores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quieren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desarrollar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idea 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través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un plan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negocio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falta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recursos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financieros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con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dificultades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través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recaudación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las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tradicionales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enfrentan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obstáculos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poner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práctica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sus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empresas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comparación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otras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opciones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(business angels o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capital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riesgo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crowdfunding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ofrece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algunas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ventajas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las personas que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quieren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recaudar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hoy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día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basadas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principalmente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interacción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facilitada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entorno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online de las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plataformas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otros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Belleflamme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al. 2014; Moritz y Block 2016). Sin embargo,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virtud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crowdfunding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sido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destacada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literatura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fenómeno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surge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financiación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proyectos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uno de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métodos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eficientes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desarrollar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financiar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ideas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innovadoras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400" b="1" dirty="0">
              <a:highlight>
                <a:srgbClr val="FFFFFF"/>
              </a:highlight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61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899778"/>
            <a:ext cx="10533358" cy="40818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Golee – Una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deportiva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éxito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innovadora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fundada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acelerar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transformación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digital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sector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poblado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14.000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clubes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fútbol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amateur y no amateur, no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detiene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días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lanzó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Backtowork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pretende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medio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euros. Los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clientes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clubes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amateurs y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95% del mercado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destacan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dificultad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acceder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soluciones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tecnológicas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accesibles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obligados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predominantemente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papel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 start-up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ofrece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digitales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clubes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entrenadores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directivos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deportistas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hasta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comercio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electrónico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sitios web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dedicados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socio digital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160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clubes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lo tanto, lo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utilizan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15.000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atletas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500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entrenadores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cuatro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regiones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italianas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Lombardía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Piamonte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Emilia Romagna y Toscana.</a:t>
            </a: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sigue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cierre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ronda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1,3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euros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febrero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2021,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500.000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obtuvieron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través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equity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BacktoWork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resto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representó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Smart &amp; Start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Invitalia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crédito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fiscal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investigación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tercera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ronda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había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cobrado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850.000 euros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noviembre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2019 ,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anteriormente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2018,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Golee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había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ronda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150.000 euros.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total,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hasta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2,4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euros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8C26D93-ED94-0A9C-FD02-11B0EAB79B77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en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35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it-IT" sz="35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4622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395168"/>
            <a:ext cx="10533358" cy="4675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200000"/>
              </a:lnSpc>
            </a:pP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PORDENONE 2020, UN CLUB NEL CLUB | Pordenone Calcio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(2019). Pordenone Calcio. https://www.pordenonecalcio.com/pn2020/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Buzz, C. (2019, 8 juillet).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Successo record per il Pordenone calcio : 2,2 milioni raccolti con equity crowdfunding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Crowdfunding Buzz. https://www.crowdfundingbuzz.it/successo-record-per-il-pordenone-calcio-2-milioni-raccolti-con-equity-crowdfunding/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R. (2019, 21 juin).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Pordenone, crowdfunding concluso : raccolti 2,2 milioni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Calcio e Finanza. https://www.calcioefinanza.it/2019/06/20/pordenone-crowdfunding-concluso/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R. (2021, 25 mars).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Equity Crowdfunding : una raccolta fondi per il nostro progetto sportech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SPORTEAMS. https://www.sporteams.it/blog/digitalizzazione/equity-crowdfunding-digitalizzazione-sport/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R. (2021b, mars 25).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Sporteams, equity crowdfunding per la digitalizzazione delle società dilettantistiche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ToscanaInDiretta. https://www.toscanaindiretta.it/sport/2021/03/25/sporteams-equity-crowdfunding-per-la-digitalizzazione-delle-societa-dilettantistiche/115508/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F. (2020, 27 novembre).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calcio al Covid : tutti i nuovi progetti di Golee, l’app che gestisce le società sportive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Forbes Italia. https://forbes.it/2020/11/30/golee-app-gestire-societa-sportive-via-crowdfunding/</a:t>
            </a:r>
          </a:p>
          <a:p>
            <a:pPr marL="457200" indent="-457200" algn="l">
              <a:lnSpc>
                <a:spcPct val="200000"/>
              </a:lnSpc>
            </a:pP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Magri, V. (2022, 3 février). </a:t>
            </a:r>
            <a:r>
              <a:rPr lang="it-IT" sz="4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sportech Golee lancia equity crowdfunding da 800 mila euro sulla piattaforma rumena SeedBlink, alla prima campagna per una startup italiana</a:t>
            </a:r>
            <a:r>
              <a:rPr lang="it-IT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BeBeez. https://bebeez.it/crowdfunding/la-sportech-golee-lancia-equity-crowdfunding-da-800-mila-euro-sulla-piattaforma-rumena-seedblink-alla-prima-campagna-per-una-startup-italiana/</a:t>
            </a:r>
            <a:endParaRPr lang="it-IT" sz="43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200000"/>
              </a:lnSpc>
            </a:pPr>
            <a:endParaRPr lang="it-IT" sz="2000" dirty="0">
              <a:effectLst/>
              <a:latin typeface="Times New Roman" panose="02020603050405020304" pitchFamily="18" charset="0"/>
            </a:endParaRPr>
          </a:p>
          <a:p>
            <a:pPr marL="457200" indent="-457200" algn="l">
              <a:lnSpc>
                <a:spcPct val="200000"/>
              </a:lnSpc>
            </a:pPr>
            <a:endParaRPr lang="it-I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7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Logo, company name&#10;&#10;Description automatically generated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4" name="Immagine 18" descr="Text&#10;&#10;Description automatically generated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graphicFrame>
        <p:nvGraphicFramePr>
          <p:cNvPr id="12" name="Segnaposto contenuto 2">
            <a:extLst>
              <a:ext uri="{FF2B5EF4-FFF2-40B4-BE49-F238E27FC236}">
                <a16:creationId xmlns:a16="http://schemas.microsoft.com/office/drawing/2014/main" id="{A454DBEB-3387-4ED0-A19E-54B87E15E5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1426"/>
              </p:ext>
            </p:extLst>
          </p:nvPr>
        </p:nvGraphicFramePr>
        <p:xfrm>
          <a:off x="1097280" y="2062726"/>
          <a:ext cx="10533358" cy="3447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1467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donación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modo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preferido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primer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persona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difunde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causa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través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las redes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sociales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otras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marketing; las personas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causa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denominan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Cualquier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relacione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la causa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bienvenido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mínima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máxima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dispuesto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tanto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quiera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Algunos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ejemplos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son Kickstarter, Indiegogo,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CrowdFunder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RocketHub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destinadas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benéficas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incluyen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GoFundMe,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YouCaring.com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GiveForward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FirstGiving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Aunque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utilizado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ocasiones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pequeñas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innovadoras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generalmente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adecuado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ánimo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lucro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 divide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categorías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: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personales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fines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benéficos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(Vargas et al.,  2014).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Mientras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personales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implican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beneficiario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individual o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pequeña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comunidad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busca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elección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benéficos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implica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entidad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registrada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primer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beneficiario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recibe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sólo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 ha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alcanzado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umbral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inicial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beneficiario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posee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aunque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esté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debajo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umbral.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56841296-D54C-99BF-E323-52D8368F60E1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2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donación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Pros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comunidad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vínculos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digital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utiliza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dinero,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siendo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transparente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Causa social: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elegir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a personas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concretas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dinero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propios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puntos de vista u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opiniones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temas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Formalización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apoyo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contribuyen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familiares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amigos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encontrar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beneficioso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formalizar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efectos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fiscales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), lo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beneficio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adicional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asunción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fracaso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afectar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negativamente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social (Lee y Persson 2012).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C7D6CF4-0283-4749-E9A9-6D95FB07273A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56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donación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Cons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Fraude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evidente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 que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enfrentan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fraude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falsas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especialmente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relevante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dirigida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entidad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oficial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benéfica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suele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inscrita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registro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sujeta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mínimos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Dificultades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recaudar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comparación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préstamos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p2p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mecenas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reciben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ningún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tampoco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lo que son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reacios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Publicidad: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lanzar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publicidad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marketing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adecuadas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corre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fracaso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de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atraer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apoyen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dan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contribución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esperar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nada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66E81381-B2AB-C923-043D-7E7AFCD5E5EF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6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híbrido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patrocinadores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obtienen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derecho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posterior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emisión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renta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variable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lanza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Por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general,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normativa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aplicable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captación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fondos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coincide con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aplicable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 crowdfunding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al de capital.</a:t>
            </a:r>
          </a:p>
          <a:p>
            <a:pPr algn="just">
              <a:lnSpc>
                <a:spcPct val="11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decir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campaña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disfrutar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futuro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de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derecho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posterior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emisión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renta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variable de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hecho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haber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adquirido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hoy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dicha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Ni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decir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accesible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las personas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físicas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sino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únicamente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las personas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jurídicas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organizaciones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676A9A60-6B57-30A2-CDF1-AB023C832548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2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reunir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capital sin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devolverlo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compartir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capital,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permitiendo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preventa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potencialmente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antes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incluso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necesita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ninguna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garantía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comprobación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crédito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experiencia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previa con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sencillo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requiere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ayuda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 legal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exposición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obtenida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ayudar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establecer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base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clientes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conciencia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marca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400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25EE5F08-663C-BA4A-4960-90B86B2D0AA6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9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2007539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8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Cons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Dado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basa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precompra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no es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adecuado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para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buscan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cantidades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teniendo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consecuencias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cualquier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recaudada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Cualquier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interesantes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valiosas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encontrará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Crowdfunding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precomprado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recompensas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adecuadas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es un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reto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y no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hacerlo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pero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puedes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deberías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aprovechar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de crowdfunding.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BF544DB4-67BB-98FC-B788-1BE5A5EDED30}"/>
              </a:ext>
            </a:extLst>
          </p:cNvPr>
          <p:cNvSpPr txBox="1">
            <a:spLocks/>
          </p:cNvSpPr>
          <p:nvPr/>
        </p:nvSpPr>
        <p:spPr>
          <a:xfrm>
            <a:off x="1097280" y="593177"/>
            <a:ext cx="9639850" cy="119771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crowdfunding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actualmente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</a:t>
            </a:r>
            <a:r>
              <a:rPr lang="en-GB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deportivo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34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4568</Words>
  <Application>Microsoft Macintosh PowerPoint</Application>
  <PresentationFormat>Panorámica</PresentationFormat>
  <Paragraphs>129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Times New Roman</vt:lpstr>
      <vt:lpstr>Tema di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L'ORMA - president</dc:creator>
  <cp:lastModifiedBy>Microsoft Office User</cp:lastModifiedBy>
  <cp:revision>28</cp:revision>
  <dcterms:created xsi:type="dcterms:W3CDTF">2021-07-02T07:40:17Z</dcterms:created>
  <dcterms:modified xsi:type="dcterms:W3CDTF">2022-05-12T10:09:57Z</dcterms:modified>
</cp:coreProperties>
</file>