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it-IT" sz="1800" b="0" strike="noStrike" spc="-1">
                <a:solidFill>
                  <a:srgbClr val="000000"/>
                </a:solidFill>
                <a:latin typeface="Calibri"/>
              </a:rPr>
              <a:t>Fai clic per spostare la diapositiva</a:t>
            </a:r>
          </a:p>
        </p:txBody>
      </p:sp>
      <p:sp>
        <p:nvSpPr>
          <p:cNvPr id="4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it-IT" sz="2000" b="0" strike="noStrike" spc="-1">
                <a:latin typeface="Arial"/>
              </a:rPr>
              <a:t>Fai clic per modificare il formato delle note</a:t>
            </a:r>
          </a:p>
        </p:txBody>
      </p:sp>
      <p:sp>
        <p:nvSpPr>
          <p:cNvPr id="4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it-IT" sz="1400" b="0" strike="noStrike" spc="-1">
                <a:latin typeface="Times New Roman"/>
              </a:rPr>
              <a:t>&lt;intestazione&gt;</a:t>
            </a:r>
          </a:p>
        </p:txBody>
      </p:sp>
      <p:sp>
        <p:nvSpPr>
          <p:cNvPr id="44"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indent="0" algn="r">
              <a:buNone/>
              <a:defRPr lang="it-IT" sz="1400" b="0" strike="noStrike" spc="-1">
                <a:latin typeface="Times New Roman"/>
              </a:defRPr>
            </a:lvl1pPr>
          </a:lstStyle>
          <a:p>
            <a:pPr indent="0" algn="r">
              <a:buNone/>
            </a:pPr>
            <a:r>
              <a:rPr lang="it-IT" sz="1400" b="0" strike="noStrike" spc="-1">
                <a:latin typeface="Times New Roman"/>
              </a:rPr>
              <a:t>&lt;data/ora&gt;</a:t>
            </a:r>
          </a:p>
        </p:txBody>
      </p:sp>
      <p:sp>
        <p:nvSpPr>
          <p:cNvPr id="45"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indent="0">
              <a:buNone/>
              <a:defRPr lang="it-IT" sz="1400" b="0" strike="noStrike" spc="-1">
                <a:latin typeface="Times New Roman"/>
              </a:defRPr>
            </a:lvl1pPr>
          </a:lstStyle>
          <a:p>
            <a:pPr indent="0">
              <a:buNone/>
            </a:pPr>
            <a:r>
              <a:rPr lang="it-IT" sz="1400" b="0" strike="noStrike" spc="-1">
                <a:latin typeface="Times New Roman"/>
              </a:rPr>
              <a:t>&lt;piè di pagina&gt;</a:t>
            </a:r>
          </a:p>
        </p:txBody>
      </p:sp>
      <p:sp>
        <p:nvSpPr>
          <p:cNvPr id="46"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indent="0" algn="r">
              <a:buNone/>
              <a:defRPr lang="it-IT" sz="1400" b="0" strike="noStrike" spc="-1">
                <a:latin typeface="Times New Roman"/>
              </a:defRPr>
            </a:lvl1pPr>
          </a:lstStyle>
          <a:p>
            <a:pPr indent="0" algn="r">
              <a:buNone/>
            </a:pPr>
            <a:fld id="{B4EC2900-50D2-44CD-A66C-DFEF83B61296}"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685800" y="1143000"/>
            <a:ext cx="5486040" cy="3085920"/>
          </a:xfrm>
          <a:prstGeom prst="rect">
            <a:avLst/>
          </a:prstGeom>
          <a:ln w="0">
            <a:noFill/>
          </a:ln>
        </p:spPr>
      </p:sp>
      <p:sp>
        <p:nvSpPr>
          <p:cNvPr id="13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343080" indent="-343080">
              <a:lnSpc>
                <a:spcPct val="110000"/>
              </a:lnSpc>
              <a:buClr>
                <a:srgbClr val="000000"/>
              </a:buClr>
              <a:buFont typeface="Arial"/>
              <a:buChar char="•"/>
            </a:pPr>
            <a:r>
              <a:rPr lang="en-GB" sz="2000" b="0" strike="noStrike" spc="-1">
                <a:latin typeface="Arial"/>
                <a:ea typeface="Arial"/>
              </a:rPr>
              <a:t>In 2004, the Council of Europe /CE/ was the first intergovernmental organisation which highlight the importance of Good Governance in Sport</a:t>
            </a:r>
            <a:r>
              <a:rPr lang="bg-BG" sz="2000" b="0" strike="noStrike" spc="-1">
                <a:latin typeface="Arial"/>
                <a:ea typeface="Arial"/>
              </a:rPr>
              <a:t>;</a:t>
            </a:r>
            <a:endParaRPr lang="it-IT" sz="2000" b="0" strike="noStrike" spc="-1">
              <a:latin typeface="Arial"/>
            </a:endParaRPr>
          </a:p>
          <a:p>
            <a:pPr marL="343080" indent="-343080">
              <a:lnSpc>
                <a:spcPct val="110000"/>
              </a:lnSpc>
              <a:buClr>
                <a:srgbClr val="000000"/>
              </a:buClr>
              <a:buFont typeface="Arial"/>
              <a:buChar char="•"/>
            </a:pPr>
            <a:r>
              <a:rPr lang="en-US" sz="2000" b="0" strike="noStrike" spc="-1">
                <a:latin typeface="Arial"/>
                <a:ea typeface="Arial"/>
              </a:rPr>
              <a:t>The Recommendation follows the Resolution No. 1 on the principles of Good Governance in Sport adopted in 2014 at the 10th Conference of European Ministers of sport</a:t>
            </a:r>
            <a:r>
              <a:rPr lang="bg-BG" sz="2000" b="0" strike="noStrike" spc="-1">
                <a:latin typeface="Arial"/>
                <a:ea typeface="Arial"/>
              </a:rPr>
              <a:t>;</a:t>
            </a:r>
            <a:endParaRPr lang="it-IT" sz="2000" b="0" strike="noStrike" spc="-1">
              <a:latin typeface="Arial"/>
            </a:endParaRPr>
          </a:p>
          <a:p>
            <a:pPr marL="343080" indent="-343080">
              <a:lnSpc>
                <a:spcPct val="110000"/>
              </a:lnSpc>
              <a:buClr>
                <a:srgbClr val="000000"/>
              </a:buClr>
              <a:buFont typeface="Arial"/>
              <a:buChar char="•"/>
            </a:pPr>
            <a:r>
              <a:rPr lang="en-US" sz="2000" b="0" strike="noStrike" spc="-1">
                <a:latin typeface="Arial"/>
                <a:ea typeface="Arial"/>
              </a:rPr>
              <a:t>The recommendation defines good governance as: “</a:t>
            </a:r>
            <a:r>
              <a:rPr lang="en-US" sz="2000" b="1" i="1" strike="noStrike" spc="-1">
                <a:latin typeface="Arial"/>
                <a:ea typeface="Arial"/>
              </a:rPr>
              <a:t>a complex network of policy measures and private regulations used to promote integrity in the management of the core values of sport such as democratic, ethical, efficient and accountable sports activities”. </a:t>
            </a:r>
            <a:endParaRPr lang="it-IT" sz="2000" b="0" strike="noStrike" spc="-1">
              <a:latin typeface="Arial"/>
            </a:endParaRPr>
          </a:p>
          <a:p>
            <a:pPr indent="0">
              <a:lnSpc>
                <a:spcPct val="100000"/>
              </a:lnSpc>
              <a:buNone/>
            </a:pPr>
            <a:endParaRPr lang="it-IT" sz="2000" b="0" strike="noStrike" spc="-1">
              <a:latin typeface="Arial"/>
            </a:endParaRPr>
          </a:p>
        </p:txBody>
      </p:sp>
      <p:sp>
        <p:nvSpPr>
          <p:cNvPr id="138"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EC4A95DB-0747-4D0A-AE8D-F74312FDD26C}" type="slidenum">
              <a:rPr lang="en-GB" sz="1200" b="0" strike="noStrike" spc="-1">
                <a:latin typeface="Times New Roman"/>
              </a:rPr>
              <a:t>2</a:t>
            </a:fld>
            <a:endParaRPr lang="it-IT"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685800" y="1143000"/>
            <a:ext cx="5486040" cy="3085920"/>
          </a:xfrm>
          <a:prstGeom prst="rect">
            <a:avLst/>
          </a:prstGeom>
          <a:ln w="0">
            <a:noFill/>
          </a:ln>
        </p:spPr>
      </p:sp>
      <p:sp>
        <p:nvSpPr>
          <p:cNvPr id="16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343080" indent="-343080" algn="just">
              <a:lnSpc>
                <a:spcPct val="100000"/>
              </a:lnSpc>
              <a:buClr>
                <a:srgbClr val="000000"/>
              </a:buClr>
              <a:buFont typeface="Arial"/>
              <a:buChar char="•"/>
            </a:pPr>
            <a:r>
              <a:rPr lang="en-US" sz="1200" b="0" strike="noStrike" spc="-1">
                <a:latin typeface="Arial"/>
                <a:ea typeface="Arial"/>
              </a:rPr>
              <a:t>Participation requires that all groups, particularly those most vulnerable, have direct or representative access to the systems of government. This manifests as a strong civil society and citizens with the freedom of association and expression;</a:t>
            </a: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Rule of Law is exemplified by impartial legal systems that protect the human rights and civil liberties of all citizens, particularly minorities. This is indicated by an independent judicial branch and a police force free from corruption;</a:t>
            </a: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Transparency means that citizens understand and have access to the means and manner in which decisions are made, especially if they are directly affected by such decisions. This information must be provided in an understandable and accessible format, typically translated through the media;</a:t>
            </a:r>
            <a:endParaRPr lang="it-IT" sz="1200" b="0" strike="noStrike" spc="-1">
              <a:latin typeface="Arial"/>
            </a:endParaRPr>
          </a:p>
          <a:p>
            <a:pPr indent="0">
              <a:lnSpc>
                <a:spcPct val="100000"/>
              </a:lnSpc>
              <a:buNone/>
            </a:pPr>
            <a:endParaRPr lang="it-IT" sz="1200" b="0" strike="noStrike" spc="-1">
              <a:latin typeface="Arial"/>
            </a:endParaRPr>
          </a:p>
        </p:txBody>
      </p:sp>
      <p:sp>
        <p:nvSpPr>
          <p:cNvPr id="165"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1F7101A6-68EF-4CAA-8B2F-B88358AFA986}" type="slidenum">
              <a:rPr lang="en-GB" sz="1200" b="0" strike="noStrike" spc="-1">
                <a:latin typeface="Times New Roman"/>
              </a:rPr>
              <a:t>11</a:t>
            </a:fld>
            <a:endParaRPr lang="it-IT"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685800" y="1143000"/>
            <a:ext cx="5486040" cy="3085920"/>
          </a:xfrm>
          <a:prstGeom prst="rect">
            <a:avLst/>
          </a:prstGeom>
          <a:ln w="0">
            <a:noFill/>
          </a:ln>
        </p:spPr>
      </p:sp>
      <p:sp>
        <p:nvSpPr>
          <p:cNvPr id="16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343080" indent="-343080" algn="just">
              <a:lnSpc>
                <a:spcPct val="100000"/>
              </a:lnSpc>
              <a:buClr>
                <a:srgbClr val="000000"/>
              </a:buClr>
              <a:buFont typeface="Arial"/>
              <a:buChar char="•"/>
            </a:pPr>
            <a:r>
              <a:rPr lang="en-US" sz="1200" b="0" strike="noStrike" spc="-1">
                <a:latin typeface="Arial"/>
                <a:ea typeface="Arial"/>
              </a:rPr>
              <a:t>Responsiveness simply involves that institutions respond to their stakeholders within a reasonable time frame;</a:t>
            </a:r>
            <a:endParaRPr lang="it-IT" sz="1200" b="0" strike="noStrike" spc="-1">
              <a:latin typeface="Arial"/>
            </a:endParaRPr>
          </a:p>
          <a:p>
            <a:pPr indent="0" algn="just">
              <a:lnSpc>
                <a:spcPct val="100000"/>
              </a:lnSpc>
              <a:buNone/>
            </a:pP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Consensus Oriented is demonstrated by an agenda that seeks to mediate between the many different needs, perspectives, and expectations of a diverse citizenry. Decisions needs to be made in a manner that reflects a deep understanding of the historical, cultural, and social context of the community;</a:t>
            </a:r>
            <a:endParaRPr lang="it-IT" sz="1200" b="0" strike="noStrike" spc="-1">
              <a:latin typeface="Arial"/>
            </a:endParaRPr>
          </a:p>
          <a:p>
            <a:pPr indent="0" algn="just">
              <a:lnSpc>
                <a:spcPct val="100000"/>
              </a:lnSpc>
              <a:buNone/>
            </a:pP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Equity and Inclusiveness depends on ensuring that all the members of a community feel included and empowered to improve or maintain their</a:t>
            </a:r>
            <a:endParaRPr lang="it-IT" sz="1200" b="0" strike="noStrike" spc="-1">
              <a:latin typeface="Arial"/>
            </a:endParaRPr>
          </a:p>
        </p:txBody>
      </p:sp>
      <p:sp>
        <p:nvSpPr>
          <p:cNvPr id="168"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E33273C0-750D-447B-9DC2-623F7F3318B4}" type="slidenum">
              <a:rPr lang="en-GB" sz="1200" b="0" strike="noStrike" spc="-1">
                <a:latin typeface="Times New Roman"/>
              </a:rPr>
              <a:t>12</a:t>
            </a:fld>
            <a:endParaRPr lang="it-IT"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685800" y="1143000"/>
            <a:ext cx="5486040" cy="3085920"/>
          </a:xfrm>
          <a:prstGeom prst="rect">
            <a:avLst/>
          </a:prstGeom>
          <a:ln w="0">
            <a:noFill/>
          </a:ln>
        </p:spPr>
      </p:sp>
      <p:sp>
        <p:nvSpPr>
          <p:cNvPr id="17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343080" indent="-343080" algn="just">
              <a:lnSpc>
                <a:spcPct val="100000"/>
              </a:lnSpc>
              <a:buClr>
                <a:srgbClr val="000000"/>
              </a:buClr>
              <a:buFont typeface="Arial"/>
              <a:buChar char="•"/>
            </a:pPr>
            <a:r>
              <a:rPr lang="en-US" sz="1200" b="0" strike="noStrike" spc="-1">
                <a:latin typeface="Arial"/>
                <a:ea typeface="Arial"/>
              </a:rPr>
              <a:t>Effectiveness and Efficiency is developed through the sustainable use of resources to meet the needs of a society. Sustainability refers to both ensuring social investments carry through and natural resources are maintained for future generations.</a:t>
            </a:r>
            <a:endParaRPr lang="it-IT" sz="1200" b="0" strike="noStrike" spc="-1">
              <a:latin typeface="Arial"/>
            </a:endParaRPr>
          </a:p>
          <a:p>
            <a:pPr indent="0" algn="just">
              <a:lnSpc>
                <a:spcPct val="100000"/>
              </a:lnSpc>
              <a:buNone/>
            </a:pP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Accountability refers to institutions being ultimately accountable to the people and one another. This includes government agencies, civil society, and the private sector all being accountable to one another as well.</a:t>
            </a:r>
            <a:endParaRPr lang="it-IT" sz="1200" b="0" strike="noStrike" spc="-1">
              <a:latin typeface="Arial"/>
            </a:endParaRPr>
          </a:p>
          <a:p>
            <a:pPr indent="0">
              <a:lnSpc>
                <a:spcPct val="100000"/>
              </a:lnSpc>
              <a:buNone/>
            </a:pPr>
            <a:endParaRPr lang="it-IT" sz="1200" b="0" strike="noStrike" spc="-1">
              <a:latin typeface="Arial"/>
            </a:endParaRPr>
          </a:p>
        </p:txBody>
      </p:sp>
      <p:sp>
        <p:nvSpPr>
          <p:cNvPr id="171"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7EEF17EF-3C45-479D-AF8E-4DA36FF5A7D3}" type="slidenum">
              <a:rPr lang="en-GB" sz="1200" b="0" strike="noStrike" spc="-1">
                <a:latin typeface="Times New Roman"/>
              </a:rPr>
              <a:t>13</a:t>
            </a:fld>
            <a:endParaRPr lang="it-IT"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5800" y="1143000"/>
            <a:ext cx="5486040" cy="3085920"/>
          </a:xfrm>
          <a:prstGeom prst="rect">
            <a:avLst/>
          </a:prstGeom>
          <a:ln w="0">
            <a:noFill/>
          </a:ln>
        </p:spPr>
      </p:sp>
      <p:sp>
        <p:nvSpPr>
          <p:cNvPr id="17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it-IT" sz="2000" b="0" strike="noStrike" spc="-1">
              <a:latin typeface="Arial"/>
            </a:endParaRPr>
          </a:p>
        </p:txBody>
      </p:sp>
      <p:sp>
        <p:nvSpPr>
          <p:cNvPr id="174"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D6DC5A6D-2EC2-418C-B8FA-C6EAADDF1AA2}" type="slidenum">
              <a:rPr lang="en-GB" sz="1200" b="0" strike="noStrike" spc="-1">
                <a:latin typeface="Times New Roman"/>
              </a:rPr>
              <a:t>14</a:t>
            </a:fld>
            <a:endParaRPr lang="it-IT"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noRot="1" noChangeAspect="1"/>
          </p:cNvSpPr>
          <p:nvPr>
            <p:ph type="sldImg"/>
          </p:nvPr>
        </p:nvSpPr>
        <p:spPr>
          <a:xfrm>
            <a:off x="685800" y="1143000"/>
            <a:ext cx="5486040" cy="3085920"/>
          </a:xfrm>
          <a:prstGeom prst="rect">
            <a:avLst/>
          </a:prstGeom>
          <a:ln w="0">
            <a:noFill/>
          </a:ln>
        </p:spPr>
      </p:sp>
      <p:sp>
        <p:nvSpPr>
          <p:cNvPr id="14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a:latin typeface="Arial"/>
                <a:ea typeface="Arial"/>
              </a:rPr>
              <a:t>Good Governance in Sport which include the following requirements: “</a:t>
            </a:r>
            <a:r>
              <a:rPr lang="en-GB" sz="1200" b="1" i="1" strike="noStrike" spc="-1">
                <a:latin typeface="Arial"/>
                <a:ea typeface="Arial"/>
              </a:rPr>
              <a:t>democratic structures for non-governmental sports organisations based on clear and regular electoral; procedures open to the whole membership; organisation and management of a professional standard, with an appropriate code of ethics and procedures for dealing with conflicts of interest; accountability and transparency in decision-making and financial operations, including the open publication of yearly financial accounts duly audited; fairness in dealing with membership, including gender equality and solidarity</a:t>
            </a:r>
            <a:r>
              <a:rPr lang="en-GB" sz="1200" b="0" strike="noStrike" spc="-1">
                <a:latin typeface="Arial"/>
                <a:ea typeface="Arial"/>
              </a:rPr>
              <a:t>”.</a:t>
            </a:r>
            <a:endParaRPr lang="it-IT" sz="1200" b="0" strike="noStrike" spc="-1">
              <a:latin typeface="Arial"/>
            </a:endParaRPr>
          </a:p>
        </p:txBody>
      </p:sp>
      <p:sp>
        <p:nvSpPr>
          <p:cNvPr id="141"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C1DE5820-87DE-477C-9BFC-F1EF74AF1A99}" type="slidenum">
              <a:rPr lang="en-GB" sz="1200" b="0" strike="noStrike" spc="-1">
                <a:latin typeface="Times New Roman"/>
              </a:rPr>
              <a:t>3</a:t>
            </a:fld>
            <a:endParaRPr lang="it-IT"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noRot="1" noChangeAspect="1"/>
          </p:cNvSpPr>
          <p:nvPr>
            <p:ph type="sldImg"/>
          </p:nvPr>
        </p:nvSpPr>
        <p:spPr>
          <a:xfrm>
            <a:off x="685800" y="1143000"/>
            <a:ext cx="5486040" cy="3085920"/>
          </a:xfrm>
          <a:prstGeom prst="rect">
            <a:avLst/>
          </a:prstGeom>
          <a:ln w="0">
            <a:noFill/>
          </a:ln>
        </p:spPr>
      </p:sp>
      <p:sp>
        <p:nvSpPr>
          <p:cNvPr id="14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US" sz="2000" b="0" strike="noStrike" spc="-1">
                <a:latin typeface="Arial"/>
              </a:rPr>
              <a:t>Governance refers to all processes of governing, the institutions, processes and practices through which issues of common concern are decided upon and regulated;</a:t>
            </a:r>
            <a:endParaRPr lang="it-IT" sz="2000" b="0" strike="noStrike" spc="-1">
              <a:latin typeface="Arial"/>
            </a:endParaRPr>
          </a:p>
          <a:p>
            <a:pPr marL="216000" indent="0">
              <a:lnSpc>
                <a:spcPct val="100000"/>
              </a:lnSpc>
              <a:buNone/>
            </a:pPr>
            <a:r>
              <a:rPr lang="en-US" sz="2000" b="0" strike="noStrike" spc="-1">
                <a:latin typeface="Arial"/>
              </a:rPr>
              <a:t>Good governance adds a normative or evaluative attribute to the process of governing;</a:t>
            </a:r>
            <a:endParaRPr lang="it-IT" sz="2000" b="0" strike="noStrike" spc="-1">
              <a:latin typeface="Arial"/>
            </a:endParaRPr>
          </a:p>
          <a:p>
            <a:pPr marL="216000" indent="0">
              <a:lnSpc>
                <a:spcPct val="100000"/>
              </a:lnSpc>
              <a:buNone/>
            </a:pPr>
            <a:r>
              <a:rPr lang="en-US" sz="2000" b="0" strike="noStrike" spc="-1">
                <a:latin typeface="Arial"/>
              </a:rPr>
              <a:t>From a human rights perspective it refers primarily to  the process whereby public institutions conduct public affairs, manage public resources and guarantee the realization of human rights. </a:t>
            </a:r>
            <a:endParaRPr lang="it-IT" sz="2000" b="0" strike="noStrike" spc="-1">
              <a:latin typeface="Arial"/>
            </a:endParaRPr>
          </a:p>
          <a:p>
            <a:pPr marL="216000" indent="0">
              <a:lnSpc>
                <a:spcPct val="100000"/>
              </a:lnSpc>
              <a:buNone/>
            </a:pPr>
            <a:endParaRPr lang="it-IT" sz="2000" b="0" strike="noStrike" spc="-1">
              <a:latin typeface="Arial"/>
            </a:endParaRPr>
          </a:p>
        </p:txBody>
      </p:sp>
      <p:sp>
        <p:nvSpPr>
          <p:cNvPr id="144"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732D66F8-26AE-423F-A316-82E823533F68}" type="slidenum">
              <a:rPr lang="en-GB" sz="1200" b="0" strike="noStrike" spc="-1">
                <a:latin typeface="Times New Roman"/>
              </a:rPr>
              <a:t>4</a:t>
            </a:fld>
            <a:endParaRPr lang="it-IT"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noRot="1" noChangeAspect="1"/>
          </p:cNvSpPr>
          <p:nvPr>
            <p:ph type="sldImg"/>
          </p:nvPr>
        </p:nvSpPr>
        <p:spPr>
          <a:xfrm>
            <a:off x="685800" y="1143000"/>
            <a:ext cx="5486040" cy="3085920"/>
          </a:xfrm>
          <a:prstGeom prst="rect">
            <a:avLst/>
          </a:prstGeom>
          <a:ln w="0">
            <a:noFill/>
          </a:ln>
        </p:spPr>
      </p:sp>
      <p:sp>
        <p:nvSpPr>
          <p:cNvPr id="14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343080" indent="-343080" algn="just">
              <a:lnSpc>
                <a:spcPct val="100000"/>
              </a:lnSpc>
              <a:buClr>
                <a:srgbClr val="000000"/>
              </a:buClr>
              <a:buFont typeface="Arial"/>
              <a:buChar char="•"/>
            </a:pPr>
            <a:r>
              <a:rPr lang="en-US" sz="1200" b="0" strike="noStrike" spc="-1">
                <a:latin typeface="Arial"/>
                <a:ea typeface="Arial"/>
              </a:rPr>
              <a:t>Acknowledging that public authorities have a key role to play in promoting the implementation of good governance principles;</a:t>
            </a:r>
            <a:endParaRPr lang="it-IT" sz="1200" b="0" strike="noStrike" spc="-1">
              <a:latin typeface="Arial"/>
            </a:endParaRPr>
          </a:p>
          <a:p>
            <a:pPr indent="0" algn="just">
              <a:lnSpc>
                <a:spcPct val="100000"/>
              </a:lnSpc>
              <a:buNone/>
            </a:pP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Being aware that effective prevention of and response to corruption in sport may call for changes in legislation and policies, but also in social attitudes towards corruption in the private sector, Recommends that the governments of member States facilitate, support and follow up the implementation of good governance in sport, in particular in order to strengthen the fight against corruption in sport.</a:t>
            </a:r>
            <a:endParaRPr lang="it-IT" sz="1200" b="0" strike="noStrike" spc="-1">
              <a:latin typeface="Arial"/>
            </a:endParaRPr>
          </a:p>
          <a:p>
            <a:pPr indent="0">
              <a:lnSpc>
                <a:spcPct val="100000"/>
              </a:lnSpc>
              <a:buNone/>
            </a:pPr>
            <a:endParaRPr lang="it-IT" sz="1200" b="0" strike="noStrike" spc="-1">
              <a:latin typeface="Arial"/>
            </a:endParaRPr>
          </a:p>
        </p:txBody>
      </p:sp>
      <p:sp>
        <p:nvSpPr>
          <p:cNvPr id="147"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679DF3FC-7976-435A-98E6-C18D775B6C87}" type="slidenum">
              <a:rPr lang="en-GB" sz="1200" b="0" strike="noStrike" spc="-1">
                <a:latin typeface="Times New Roman"/>
              </a:rPr>
              <a:t>5</a:t>
            </a:fld>
            <a:endParaRPr lang="it-IT"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noRot="1" noChangeAspect="1"/>
          </p:cNvSpPr>
          <p:nvPr>
            <p:ph type="sldImg"/>
          </p:nvPr>
        </p:nvSpPr>
        <p:spPr>
          <a:xfrm>
            <a:off x="685800" y="1143000"/>
            <a:ext cx="5486040" cy="3085920"/>
          </a:xfrm>
          <a:prstGeom prst="rect">
            <a:avLst/>
          </a:prstGeom>
          <a:ln w="0">
            <a:noFill/>
          </a:ln>
        </p:spPr>
      </p:sp>
      <p:sp>
        <p:nvSpPr>
          <p:cNvPr id="14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gn="just">
              <a:lnSpc>
                <a:spcPct val="100000"/>
              </a:lnSpc>
              <a:buNone/>
            </a:pPr>
            <a:r>
              <a:rPr lang="en-US" sz="1200" b="0" strike="noStrike" spc="-1">
                <a:latin typeface="Arial"/>
                <a:ea typeface="Arial"/>
              </a:rPr>
              <a:t>Governments have the obligation to promote and protect human rights and to guarantee respect for the rule of law also in the context of sports organizations. They also have a vested interest in promoting good governance in sport, in particular because:</a:t>
            </a: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governments are involved in preventing and responding to threats against the integrity of sport and to violations of the human rights of those participating in sports activities;</a:t>
            </a: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governments support sports activities and the participation of athletes or teams representing national sports organizations in international competitions;</a:t>
            </a: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governments invest in hosting events or bidding to host events;</a:t>
            </a:r>
            <a:endParaRPr lang="it-IT" sz="1200" b="0" strike="noStrike" spc="-1">
              <a:latin typeface="Arial"/>
            </a:endParaRPr>
          </a:p>
          <a:p>
            <a:pPr marL="343080" indent="-343080" algn="just">
              <a:lnSpc>
                <a:spcPct val="100000"/>
              </a:lnSpc>
              <a:buClr>
                <a:srgbClr val="000000"/>
              </a:buClr>
              <a:buFont typeface="Arial"/>
              <a:buChar char="•"/>
            </a:pPr>
            <a:r>
              <a:rPr lang="en-US" sz="1200" b="0" strike="noStrike" spc="-1">
                <a:latin typeface="Arial"/>
                <a:ea typeface="Arial"/>
              </a:rPr>
              <a:t>public broadcasters buy certain broadcasting rights.</a:t>
            </a:r>
            <a:endParaRPr lang="it-IT" sz="1200" b="0" strike="noStrike" spc="-1">
              <a:latin typeface="Arial"/>
            </a:endParaRPr>
          </a:p>
          <a:p>
            <a:pPr indent="0">
              <a:lnSpc>
                <a:spcPct val="100000"/>
              </a:lnSpc>
              <a:buNone/>
            </a:pPr>
            <a:endParaRPr lang="it-IT" sz="1200" b="0" strike="noStrike" spc="-1">
              <a:latin typeface="Arial"/>
            </a:endParaRPr>
          </a:p>
        </p:txBody>
      </p:sp>
      <p:sp>
        <p:nvSpPr>
          <p:cNvPr id="150"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0E0551BF-5535-4669-9992-D7ABE487AB9A}" type="slidenum">
              <a:rPr lang="en-GB" sz="1200" b="0" strike="noStrike" spc="-1">
                <a:latin typeface="Times New Roman"/>
              </a:rPr>
              <a:t>6</a:t>
            </a:fld>
            <a:endParaRPr lang="it-IT"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noRot="1" noChangeAspect="1"/>
          </p:cNvSpPr>
          <p:nvPr>
            <p:ph type="sldImg"/>
          </p:nvPr>
        </p:nvSpPr>
        <p:spPr>
          <a:xfrm>
            <a:off x="685800" y="1143000"/>
            <a:ext cx="5486040" cy="3085920"/>
          </a:xfrm>
          <a:prstGeom prst="rect">
            <a:avLst/>
          </a:prstGeom>
          <a:ln w="0">
            <a:noFill/>
          </a:ln>
        </p:spPr>
      </p:sp>
      <p:sp>
        <p:nvSpPr>
          <p:cNvPr id="15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10000"/>
              </a:lnSpc>
              <a:buNone/>
            </a:pPr>
            <a:r>
              <a:rPr lang="en-US" sz="1200" b="0" strike="noStrike" spc="-1">
                <a:latin typeface="Arial"/>
              </a:rPr>
              <a:t>Recommendation Rec(2005)8 on the principles of good governance in sport states that effective policies and measures of good governance in sport include as a minimum requirement:</a:t>
            </a:r>
            <a:endParaRPr lang="it-IT" sz="1200" b="0" strike="noStrike" spc="-1">
              <a:latin typeface="Arial"/>
            </a:endParaRPr>
          </a:p>
          <a:p>
            <a:pPr marL="343080" indent="-343080">
              <a:lnSpc>
                <a:spcPct val="110000"/>
              </a:lnSpc>
              <a:buClr>
                <a:srgbClr val="000000"/>
              </a:buClr>
              <a:buFont typeface="Arial"/>
              <a:buChar char="•"/>
            </a:pPr>
            <a:r>
              <a:rPr lang="en-US" sz="1200" b="0" strike="noStrike" spc="-1">
                <a:latin typeface="Arial"/>
              </a:rPr>
              <a:t>democratic structures for non-governmental sports organizations based on clear and regular electoral procedures open to the whole membership;</a:t>
            </a:r>
            <a:endParaRPr lang="it-IT" sz="1200" b="0" strike="noStrike" spc="-1">
              <a:latin typeface="Arial"/>
            </a:endParaRPr>
          </a:p>
          <a:p>
            <a:pPr marL="343080" indent="-343080">
              <a:lnSpc>
                <a:spcPct val="110000"/>
              </a:lnSpc>
              <a:buClr>
                <a:srgbClr val="000000"/>
              </a:buClr>
              <a:buFont typeface="Arial"/>
              <a:buChar char="•"/>
            </a:pPr>
            <a:r>
              <a:rPr lang="en-US" sz="1200" b="0" strike="noStrike" spc="-1">
                <a:latin typeface="Arial"/>
              </a:rPr>
              <a:t>organization and management of a professional standard, with an appropriate code of ethics and procedures for dealing with conflicts of interest;</a:t>
            </a:r>
            <a:endParaRPr lang="it-IT" sz="1200" b="0" strike="noStrike" spc="-1">
              <a:latin typeface="Arial"/>
            </a:endParaRPr>
          </a:p>
          <a:p>
            <a:pPr marL="343080" indent="-343080">
              <a:lnSpc>
                <a:spcPct val="110000"/>
              </a:lnSpc>
              <a:buClr>
                <a:srgbClr val="000000"/>
              </a:buClr>
              <a:buFont typeface="Arial"/>
              <a:buChar char="•"/>
            </a:pPr>
            <a:r>
              <a:rPr lang="en-US" sz="1200" b="0" strike="noStrike" spc="-1">
                <a:latin typeface="Arial"/>
              </a:rPr>
              <a:t>accountability and transparency in decision making and financial operations, including the open publication of duly audited yearly financial accounts;</a:t>
            </a:r>
            <a:endParaRPr lang="it-IT" sz="1200" b="0" strike="noStrike" spc="-1">
              <a:latin typeface="Arial"/>
            </a:endParaRPr>
          </a:p>
          <a:p>
            <a:pPr marL="343080" indent="-343080">
              <a:lnSpc>
                <a:spcPct val="110000"/>
              </a:lnSpc>
              <a:buClr>
                <a:srgbClr val="000000"/>
              </a:buClr>
              <a:buFont typeface="Arial"/>
              <a:buChar char="•"/>
            </a:pPr>
            <a:r>
              <a:rPr lang="en-US" sz="1200" b="0" strike="noStrike" spc="-1">
                <a:latin typeface="Arial"/>
              </a:rPr>
              <a:t>fairness in dealing with membership, including gender equality and solidarity</a:t>
            </a:r>
            <a:r>
              <a:rPr lang="en-US" sz="1400" b="0" strike="noStrike" spc="-1">
                <a:latin typeface="Arial"/>
              </a:rPr>
              <a:t>.</a:t>
            </a:r>
            <a:endParaRPr lang="it-IT" sz="1400" b="0" strike="noStrike" spc="-1">
              <a:latin typeface="Arial"/>
            </a:endParaRPr>
          </a:p>
          <a:p>
            <a:pPr indent="0">
              <a:lnSpc>
                <a:spcPct val="100000"/>
              </a:lnSpc>
              <a:buNone/>
            </a:pPr>
            <a:endParaRPr lang="it-IT" sz="1400" b="0" strike="noStrike" spc="-1">
              <a:latin typeface="Arial"/>
            </a:endParaRPr>
          </a:p>
        </p:txBody>
      </p:sp>
      <p:sp>
        <p:nvSpPr>
          <p:cNvPr id="153"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2C688B9F-230A-47CD-99AB-8D6B4CBF47B1}" type="slidenum">
              <a:rPr lang="en-GB" sz="1200" b="0" strike="noStrike" spc="-1">
                <a:latin typeface="Times New Roman"/>
              </a:rPr>
              <a:t>7</a:t>
            </a:fld>
            <a:endParaRPr lang="it-IT"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noRot="1" noChangeAspect="1"/>
          </p:cNvSpPr>
          <p:nvPr>
            <p:ph type="sldImg"/>
          </p:nvPr>
        </p:nvSpPr>
        <p:spPr>
          <a:xfrm>
            <a:off x="685800" y="1143000"/>
            <a:ext cx="5486040" cy="3085920"/>
          </a:xfrm>
          <a:prstGeom prst="rect">
            <a:avLst/>
          </a:prstGeom>
          <a:ln w="0">
            <a:noFill/>
          </a:ln>
        </p:spPr>
      </p:sp>
      <p:sp>
        <p:nvSpPr>
          <p:cNvPr id="15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343080" indent="-343080" algn="just">
              <a:lnSpc>
                <a:spcPct val="110000"/>
              </a:lnSpc>
              <a:buClr>
                <a:srgbClr val="000000"/>
              </a:buClr>
              <a:buFont typeface="Arial"/>
              <a:buChar char="•"/>
            </a:pPr>
            <a:r>
              <a:rPr lang="en-US" sz="1200" b="0" strike="noStrike" spc="-1">
                <a:latin typeface="Arial"/>
              </a:rPr>
              <a:t>The 2007 White Paper on Sport noted that self-regulation is able to deal with most challenges that affect sport if good governance principles are being applied;</a:t>
            </a:r>
            <a:endParaRPr lang="it-IT" sz="1200" b="0" strike="noStrike" spc="-1">
              <a:latin typeface="Arial"/>
            </a:endParaRPr>
          </a:p>
          <a:p>
            <a:pPr marL="343080" indent="-343080" algn="just">
              <a:lnSpc>
                <a:spcPct val="110000"/>
              </a:lnSpc>
              <a:buClr>
                <a:srgbClr val="000000"/>
              </a:buClr>
              <a:buFont typeface="Arial"/>
              <a:buChar char="•"/>
            </a:pPr>
            <a:r>
              <a:rPr lang="en-US" sz="1200" b="0" strike="noStrike" spc="-1">
                <a:latin typeface="Arial"/>
              </a:rPr>
              <a:t>In its 2011 Communication (Developing the European Dimension in Sport) the Commission took a more elaborate position, noting that good governance in sport is a condition for the autonomy and self-regulation of sport organizations;</a:t>
            </a:r>
            <a:endParaRPr lang="it-IT" sz="1200" b="0" strike="noStrike" spc="-1">
              <a:latin typeface="Arial"/>
            </a:endParaRPr>
          </a:p>
          <a:p>
            <a:pPr marL="343080" indent="-343080" algn="just">
              <a:lnSpc>
                <a:spcPct val="110000"/>
              </a:lnSpc>
              <a:buClr>
                <a:srgbClr val="000000"/>
              </a:buClr>
              <a:buFont typeface="Arial"/>
              <a:buChar char="•"/>
            </a:pPr>
            <a:r>
              <a:rPr lang="en-US" sz="1200" b="0" strike="noStrike" spc="-1">
                <a:latin typeface="Arial"/>
              </a:rPr>
              <a:t>In 2011, the topics of good governance and strengthening the organization of sport in Europe were included in the Preparatory Actions in the field of sport. Eight projects were selected, implemented, and concluded by the end of 2013;</a:t>
            </a:r>
            <a:endParaRPr lang="it-IT" sz="1200" b="0" strike="noStrike" spc="-1">
              <a:latin typeface="Arial"/>
            </a:endParaRPr>
          </a:p>
          <a:p>
            <a:pPr marL="343080" indent="-343080" algn="just">
              <a:lnSpc>
                <a:spcPct val="110000"/>
              </a:lnSpc>
              <a:buClr>
                <a:srgbClr val="000000"/>
              </a:buClr>
              <a:buFont typeface="Arial"/>
              <a:buChar char="•"/>
            </a:pPr>
            <a:r>
              <a:rPr lang="en-US" sz="1200" b="0" strike="noStrike" spc="-1">
                <a:latin typeface="Arial"/>
              </a:rPr>
              <a:t>An EU Expert Group on Good Governance was established on the basis of the Council Resolution on an EU Work Plan for Sport 2011-2014. In October 2013, the Group adopted recommendations on the Principles for Good Governance of Sport in the EU and presented them to the EU Council.</a:t>
            </a:r>
            <a:endParaRPr lang="it-IT" sz="1200" b="0" strike="noStrike" spc="-1">
              <a:latin typeface="Arial"/>
            </a:endParaRPr>
          </a:p>
          <a:p>
            <a:pPr marL="343080" indent="-343080" algn="just">
              <a:lnSpc>
                <a:spcPct val="110000"/>
              </a:lnSpc>
              <a:buClr>
                <a:srgbClr val="000000"/>
              </a:buClr>
              <a:buFont typeface="Arial"/>
              <a:buChar char="•"/>
            </a:pPr>
            <a:r>
              <a:rPr lang="en-US" sz="1200" b="0" strike="noStrike" spc="-1">
                <a:latin typeface="Arial"/>
              </a:rPr>
              <a:t>In 2016, Flagship event on good governance in sport has been conducted and a Pledge on good governance in sport has been launched and supported by 32 sport organizations in Europe.</a:t>
            </a:r>
            <a:endParaRPr lang="it-IT" sz="1200" b="0" strike="noStrike" spc="-1">
              <a:latin typeface="Arial"/>
            </a:endParaRPr>
          </a:p>
          <a:p>
            <a:pPr marL="343080" indent="-343080" algn="just">
              <a:lnSpc>
                <a:spcPct val="110000"/>
              </a:lnSpc>
              <a:buClr>
                <a:srgbClr val="000000"/>
              </a:buClr>
              <a:buFont typeface="Arial"/>
              <a:buChar char="•"/>
            </a:pPr>
            <a:r>
              <a:rPr lang="en-US" sz="1200" b="0" strike="noStrike" spc="-1">
                <a:latin typeface="Arial"/>
              </a:rPr>
              <a:t>An integrated approach to Sport Policy: good governance, accessibility and integrity report has been accepted from the EP and also has been main topic of Sport Forum 2017, held during the Maltese presidency. During the event, project applicant BSDA has signed the pledge to implement good governance principles in grassroots sport.</a:t>
            </a:r>
            <a:endParaRPr lang="it-IT" sz="1200" b="0" strike="noStrike" spc="-1">
              <a:latin typeface="Arial"/>
            </a:endParaRPr>
          </a:p>
          <a:p>
            <a:pPr indent="0">
              <a:lnSpc>
                <a:spcPct val="100000"/>
              </a:lnSpc>
              <a:buNone/>
            </a:pPr>
            <a:endParaRPr lang="it-IT" sz="1200" b="0" strike="noStrike" spc="-1">
              <a:latin typeface="Arial"/>
            </a:endParaRPr>
          </a:p>
        </p:txBody>
      </p:sp>
      <p:sp>
        <p:nvSpPr>
          <p:cNvPr id="156"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01584D12-54E8-4C0B-9F78-679EAAF5B22D}" type="slidenum">
              <a:rPr lang="en-GB" sz="1200" b="0" strike="noStrike" spc="-1">
                <a:latin typeface="Times New Roman"/>
              </a:rPr>
              <a:t>8</a:t>
            </a:fld>
            <a:endParaRPr lang="it-IT"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noRot="1" noChangeAspect="1"/>
          </p:cNvSpPr>
          <p:nvPr>
            <p:ph type="sldImg"/>
          </p:nvPr>
        </p:nvSpPr>
        <p:spPr>
          <a:xfrm>
            <a:off x="685800" y="1143000"/>
            <a:ext cx="5486040" cy="3085920"/>
          </a:xfrm>
          <a:prstGeom prst="rect">
            <a:avLst/>
          </a:prstGeom>
          <a:ln w="0">
            <a:noFill/>
          </a:ln>
        </p:spPr>
      </p:sp>
      <p:sp>
        <p:nvSpPr>
          <p:cNvPr id="15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US" sz="1200" b="1" strike="noStrike" spc="-1">
                <a:latin typeface="Arial"/>
                <a:ea typeface="Arial"/>
              </a:rPr>
              <a:t>Due to recent and recurring high-profile corruption scandals, International Sports Organizations are put increasingly under public scrutiny. In order to reduce the risk of other possible unethical behavior, restore public trust, and maintain their autonomy, are expected to respect good governance principles. </a:t>
            </a:r>
            <a:endParaRPr lang="it-IT" sz="1200" b="0" strike="noStrike" spc="-1">
              <a:latin typeface="Arial"/>
            </a:endParaRPr>
          </a:p>
          <a:p>
            <a:pPr indent="0">
              <a:lnSpc>
                <a:spcPct val="100000"/>
              </a:lnSpc>
              <a:buNone/>
              <a:tabLst>
                <a:tab pos="0" algn="l"/>
              </a:tabLst>
            </a:pPr>
            <a:endParaRPr lang="it-IT" sz="1200" b="0" strike="noStrike" spc="-1">
              <a:latin typeface="Arial"/>
            </a:endParaRPr>
          </a:p>
        </p:txBody>
      </p:sp>
      <p:sp>
        <p:nvSpPr>
          <p:cNvPr id="159"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52DB7247-13A6-46A7-A24E-DF3BF86E94AB}" type="slidenum">
              <a:rPr lang="en-GB" sz="1200" b="0" strike="noStrike" spc="-1">
                <a:latin typeface="Times New Roman"/>
              </a:rPr>
              <a:t>9</a:t>
            </a:fld>
            <a:endParaRPr lang="it-IT"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685800" y="1143000"/>
            <a:ext cx="5486040" cy="3085920"/>
          </a:xfrm>
          <a:prstGeom prst="rect">
            <a:avLst/>
          </a:prstGeom>
          <a:ln w="0">
            <a:noFill/>
          </a:ln>
        </p:spPr>
      </p:sp>
      <p:sp>
        <p:nvSpPr>
          <p:cNvPr id="16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gn="just">
              <a:lnSpc>
                <a:spcPct val="100000"/>
              </a:lnSpc>
              <a:buNone/>
            </a:pPr>
            <a:r>
              <a:rPr lang="en-US" sz="1200" b="0" strike="noStrike" spc="-1">
                <a:latin typeface="Arial"/>
                <a:ea typeface="Arial"/>
              </a:rPr>
              <a:t>Good Governance is an approach to government that is committed to creating a system founded in justice and peace that protects individual’s human rights and civil liberties. According to the United Nations, Good Governance is measured by the eight factors of:</a:t>
            </a:r>
            <a:endParaRPr lang="it-IT" sz="12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Participation;</a:t>
            </a:r>
            <a:endParaRPr lang="it-IT" sz="20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Rule of Law; </a:t>
            </a:r>
            <a:endParaRPr lang="it-IT" sz="20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Transparency; </a:t>
            </a:r>
            <a:endParaRPr lang="it-IT" sz="20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Responsiveness;</a:t>
            </a:r>
            <a:endParaRPr lang="it-IT" sz="20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Consensus Oriented; </a:t>
            </a:r>
            <a:endParaRPr lang="it-IT" sz="20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Equity and Inclusiveness;</a:t>
            </a:r>
            <a:endParaRPr lang="it-IT" sz="20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Effectiveness and Efficiency;</a:t>
            </a:r>
            <a:endParaRPr lang="it-IT" sz="2000" b="0" strike="noStrike" spc="-1">
              <a:latin typeface="Arial"/>
            </a:endParaRPr>
          </a:p>
          <a:p>
            <a:pPr marL="343080" indent="-343080">
              <a:lnSpc>
                <a:spcPct val="100000"/>
              </a:lnSpc>
              <a:buClr>
                <a:srgbClr val="000000"/>
              </a:buClr>
              <a:buFont typeface="Arial"/>
              <a:buChar char="•"/>
            </a:pPr>
            <a:r>
              <a:rPr lang="en-US" sz="2000" b="0" strike="noStrike" spc="-1">
                <a:latin typeface="Arial"/>
                <a:ea typeface="Arial"/>
              </a:rPr>
              <a:t>Accountability.</a:t>
            </a:r>
            <a:endParaRPr lang="it-IT" sz="2000" b="0" strike="noStrike" spc="-1">
              <a:latin typeface="Arial"/>
            </a:endParaRPr>
          </a:p>
          <a:p>
            <a:pPr indent="0">
              <a:lnSpc>
                <a:spcPct val="100000"/>
              </a:lnSpc>
              <a:buNone/>
            </a:pPr>
            <a:endParaRPr lang="it-IT" sz="2000" b="0" strike="noStrike" spc="-1">
              <a:latin typeface="Arial"/>
            </a:endParaRPr>
          </a:p>
        </p:txBody>
      </p:sp>
      <p:sp>
        <p:nvSpPr>
          <p:cNvPr id="162"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GB" sz="1200" b="0" strike="noStrike" spc="-1">
                <a:latin typeface="Times New Roman"/>
              </a:defRPr>
            </a:lvl1pPr>
          </a:lstStyle>
          <a:p>
            <a:pPr indent="0" algn="r">
              <a:lnSpc>
                <a:spcPct val="100000"/>
              </a:lnSpc>
              <a:buNone/>
            </a:pPr>
            <a:fld id="{B2DF0FEC-3EE8-4DCD-8487-A2B7B7B949AF}" type="slidenum">
              <a:rPr lang="en-GB" sz="1200" b="0" strike="noStrike" spc="-1">
                <a:latin typeface="Times New Roman"/>
              </a:rPr>
              <a:t>10</a:t>
            </a:fld>
            <a:endParaRPr lang="it-IT"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8918E9B1-67B4-4101-B7B7-B7A3EF981D29}"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FC1F67C-196B-4BCB-8AF0-33BEF943F618}"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1480938A-8F1F-41D1-983B-30A6DDC60298}" type="slidenum">
              <a:t>‹N›</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DDAAAA7E-64F1-4E63-9CAA-7AF19E6DB69A}" type="slidenum">
              <a:t>‹N›</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it-IT"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E46FD31C-DDD7-44AC-99A5-2FA733E22CB7}" type="slidenum">
              <a:t>‹N›</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055EE035-CB39-431B-8590-7B101AA3C6D9}" type="slidenum">
              <a:t>‹N›</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4BC73AE0-18E7-4705-8B12-DA6CDA13BAAC}" type="slidenum">
              <a:t>‹N›</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001D5107-C9D6-43D0-B713-FF8087DE0309}"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it-IT"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936F40A3-649D-4D00-B44F-CBA10B984C34}" type="slidenum">
              <a:t>‹N›</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4A25BCE-FEBB-4CE1-93E6-38ACBD9C6B32}"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FB81CA9-0D88-400E-A2A6-83DC1DCB6A68}"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it-IT" sz="1800" b="0" strike="noStrike" spc="-1">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it-IT"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8E36785-CBB9-4286-A292-39A19C7DBA1F}" type="slidenum">
              <a:t>‹N›</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it-IT" sz="6000" b="0" strike="noStrike" spc="-1">
                <a:solidFill>
                  <a:srgbClr val="000000"/>
                </a:solidFill>
                <a:latin typeface="Calibri Light"/>
              </a:rPr>
              <a:t>Fare clic per modificare lo stile del titolo dello schema</a:t>
            </a:r>
            <a:endParaRPr lang="it-IT" sz="6000" b="0" strike="noStrike" spc="-1">
              <a:solidFill>
                <a:srgbClr val="000000"/>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it-IT" sz="1200" b="0" strike="noStrike" spc="-1">
                <a:solidFill>
                  <a:srgbClr val="8B8B8B"/>
                </a:solidFill>
                <a:latin typeface="Calibri"/>
              </a:defRPr>
            </a:lvl1pPr>
          </a:lstStyle>
          <a:p>
            <a:pPr indent="0">
              <a:lnSpc>
                <a:spcPct val="100000"/>
              </a:lnSpc>
              <a:buNone/>
            </a:pPr>
            <a:r>
              <a:rPr lang="it-IT" sz="1200" b="0" strike="noStrike" spc="-1">
                <a:solidFill>
                  <a:srgbClr val="8B8B8B"/>
                </a:solidFill>
                <a:latin typeface="Calibri"/>
              </a:rPr>
              <a:t>&lt;data/ora&gt;</a:t>
            </a:r>
            <a:endParaRPr lang="it-IT" sz="1200" b="0" strike="noStrike" spc="-1">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it-IT" sz="1400" b="0" strike="noStrike" spc="-1">
                <a:latin typeface="Times New Roman"/>
              </a:defRPr>
            </a:lvl1pPr>
          </a:lstStyle>
          <a:p>
            <a:pPr indent="0" algn="ctr">
              <a:buNone/>
            </a:pPr>
            <a:r>
              <a:rPr lang="it-IT" sz="1400" b="0" strike="noStrike" spc="-1">
                <a:latin typeface="Times New Roman"/>
              </a:rPr>
              <a:t>&lt;piè di pagina&gt;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lang="it-IT" sz="1200" b="0" strike="noStrike" spc="-1">
                <a:solidFill>
                  <a:srgbClr val="8B8B8B"/>
                </a:solidFill>
                <a:latin typeface="Calibri"/>
              </a:defRPr>
            </a:lvl1pPr>
          </a:lstStyle>
          <a:p>
            <a:pPr indent="0" algn="r">
              <a:lnSpc>
                <a:spcPct val="100000"/>
              </a:lnSpc>
              <a:buNone/>
            </a:pPr>
            <a:fld id="{1102025C-EEEB-4ACE-8273-1F5F677EB26B}" type="slidenum">
              <a:rPr lang="it-IT" sz="1200" b="0" strike="noStrike" spc="-1">
                <a:solidFill>
                  <a:srgbClr val="8B8B8B"/>
                </a:solidFill>
                <a:latin typeface="Calibri"/>
              </a:rPr>
              <a:t>‹N›</a:t>
            </a:fld>
            <a:endParaRPr lang="it-IT"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it-IT" sz="2800" b="0" strike="noStrike" spc="-1">
                <a:solidFill>
                  <a:srgbClr val="000000"/>
                </a:solidFill>
                <a:latin typeface="Calibri"/>
              </a:rPr>
              <a:t>Fai clic per modificare il formato del testo della struttura</a:t>
            </a:r>
          </a:p>
          <a:p>
            <a:pPr marL="864000" lvl="1" indent="-324000">
              <a:lnSpc>
                <a:spcPct val="90000"/>
              </a:lnSpc>
              <a:spcBef>
                <a:spcPts val="1134"/>
              </a:spcBef>
              <a:buClr>
                <a:srgbClr val="000000"/>
              </a:buClr>
              <a:buSzPct val="75000"/>
              <a:buFont typeface="Symbol" charset="2"/>
              <a:buChar char=""/>
            </a:pPr>
            <a:r>
              <a:rPr lang="it-IT" sz="2000" b="0" strike="noStrike" spc="-1">
                <a:solidFill>
                  <a:srgbClr val="000000"/>
                </a:solidFill>
                <a:latin typeface="Calibri"/>
              </a:rPr>
              <a:t>Secondo livello struttura</a:t>
            </a:r>
          </a:p>
          <a:p>
            <a:pPr marL="1296000" lvl="2" indent="-288000">
              <a:lnSpc>
                <a:spcPct val="90000"/>
              </a:lnSpc>
              <a:spcBef>
                <a:spcPts val="850"/>
              </a:spcBef>
              <a:buClr>
                <a:srgbClr val="000000"/>
              </a:buClr>
              <a:buSzPct val="45000"/>
              <a:buFont typeface="Wingdings" charset="2"/>
              <a:buChar char=""/>
            </a:pPr>
            <a:r>
              <a:rPr lang="it-IT" sz="1800" b="0" strike="noStrike" spc="-1">
                <a:solidFill>
                  <a:srgbClr val="000000"/>
                </a:solidFill>
                <a:latin typeface="Calibri"/>
              </a:rPr>
              <a:t>Terzo livello struttura</a:t>
            </a:r>
          </a:p>
          <a:p>
            <a:pPr marL="1728000" lvl="3" indent="-216000">
              <a:lnSpc>
                <a:spcPct val="90000"/>
              </a:lnSpc>
              <a:spcBef>
                <a:spcPts val="567"/>
              </a:spcBef>
              <a:buClr>
                <a:srgbClr val="000000"/>
              </a:buClr>
              <a:buSzPct val="75000"/>
              <a:buFont typeface="Symbol" charset="2"/>
              <a:buChar char=""/>
            </a:pPr>
            <a:r>
              <a:rPr lang="it-IT" sz="1800" b="0" strike="noStrike" spc="-1">
                <a:solidFill>
                  <a:srgbClr val="000000"/>
                </a:solidFill>
                <a:latin typeface="Calibri"/>
              </a:rPr>
              <a:t>Quarto livello struttura</a:t>
            </a:r>
          </a:p>
          <a:p>
            <a:pPr marL="2160000" lvl="4"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lnSpc>
                <a:spcPct val="90000"/>
              </a:lnSpc>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hyperlink" Target="https://rm.coe.int/09000016808ec28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lemento grafico 2" descr="Connessioni con riempimento a tinta unita"/>
          <p:cNvPicPr/>
          <p:nvPr/>
        </p:nvPicPr>
        <p:blipFill>
          <a:blip r:embed="rId2"/>
          <a:stretch/>
        </p:blipFill>
        <p:spPr>
          <a:xfrm>
            <a:off x="7081560" y="1944720"/>
            <a:ext cx="4156200" cy="4156200"/>
          </a:xfrm>
          <a:prstGeom prst="rect">
            <a:avLst/>
          </a:prstGeom>
          <a:ln w="0">
            <a:noFill/>
          </a:ln>
        </p:spPr>
      </p:pic>
      <p:pic>
        <p:nvPicPr>
          <p:cNvPr id="48" name="Immagine 18"/>
          <p:cNvPicPr/>
          <p:nvPr/>
        </p:nvPicPr>
        <p:blipFill>
          <a:blip r:embed="rId3"/>
          <a:srcRect l="2226" t="-1058" r="22047" b="1058"/>
          <a:stretch/>
        </p:blipFill>
        <p:spPr>
          <a:xfrm>
            <a:off x="9777960" y="5781960"/>
            <a:ext cx="2413440" cy="653760"/>
          </a:xfrm>
          <a:prstGeom prst="rect">
            <a:avLst/>
          </a:prstGeom>
          <a:ln w="0">
            <a:noFill/>
          </a:ln>
        </p:spPr>
      </p:pic>
      <p:sp>
        <p:nvSpPr>
          <p:cNvPr id="49" name="Titolo 1"/>
          <p:cNvSpPr/>
          <p:nvPr/>
        </p:nvSpPr>
        <p:spPr>
          <a:xfrm>
            <a:off x="1077120" y="1545480"/>
            <a:ext cx="1053288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Autofit/>
          </a:bodyPr>
          <a:lstStyle/>
          <a:p>
            <a:pPr>
              <a:lnSpc>
                <a:spcPct val="90000"/>
              </a:lnSpc>
            </a:pPr>
            <a:r>
              <a:rPr lang="it-IT" sz="4000" b="1" strike="noStrike" cap="all" spc="-52">
                <a:solidFill>
                  <a:srgbClr val="FF6600"/>
                </a:solidFill>
                <a:latin typeface="Arial"/>
              </a:rPr>
              <a:t>Gute Regierungsführung</a:t>
            </a:r>
            <a:endParaRPr lang="it-IT" sz="4000" b="0" strike="noStrike" spc="-1">
              <a:latin typeface="Arial"/>
            </a:endParaRPr>
          </a:p>
        </p:txBody>
      </p:sp>
      <p:sp>
        <p:nvSpPr>
          <p:cNvPr id="50" name="Segnaposto contenuto 2"/>
          <p:cNvSpPr/>
          <p:nvPr/>
        </p:nvSpPr>
        <p:spPr>
          <a:xfrm>
            <a:off x="1077120" y="3068640"/>
            <a:ext cx="10532880" cy="344736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it-IT" sz="2400" b="1" strike="noStrike" spc="-1">
                <a:solidFill>
                  <a:srgbClr val="FF4343"/>
                </a:solidFill>
                <a:latin typeface="Arial"/>
              </a:rPr>
              <a:t>Modul 1</a:t>
            </a:r>
            <a:endParaRPr lang="it-IT" sz="2400" b="0" strike="noStrike" spc="-1">
              <a:latin typeface="Arial"/>
            </a:endParaRPr>
          </a:p>
        </p:txBody>
      </p:sp>
      <p:pic>
        <p:nvPicPr>
          <p:cNvPr id="51" name="Immagine 7"/>
          <p:cNvPicPr/>
          <p:nvPr/>
        </p:nvPicPr>
        <p:blipFill>
          <a:blip r:embed="rId4"/>
          <a:stretch/>
        </p:blipFill>
        <p:spPr>
          <a:xfrm>
            <a:off x="10359360" y="0"/>
            <a:ext cx="1790640" cy="1790640"/>
          </a:xfrm>
          <a:prstGeom prst="rect">
            <a:avLst/>
          </a:prstGeom>
          <a:ln w="0">
            <a:noFill/>
          </a:ln>
        </p:spPr>
      </p:pic>
      <p:sp>
        <p:nvSpPr>
          <p:cNvPr id="52"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magine 18"/>
          <p:cNvPicPr/>
          <p:nvPr/>
        </p:nvPicPr>
        <p:blipFill>
          <a:blip r:embed="rId3"/>
          <a:srcRect l="2226" t="-1058" r="22047" b="1058"/>
          <a:stretch/>
        </p:blipFill>
        <p:spPr>
          <a:xfrm>
            <a:off x="9777960" y="5781960"/>
            <a:ext cx="2413440" cy="653760"/>
          </a:xfrm>
          <a:prstGeom prst="rect">
            <a:avLst/>
          </a:prstGeom>
          <a:ln w="0">
            <a:noFill/>
          </a:ln>
        </p:spPr>
      </p:pic>
      <p:sp>
        <p:nvSpPr>
          <p:cNvPr id="101"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102"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it-IT" sz="2400" b="1" strike="noStrike" spc="-1">
                <a:solidFill>
                  <a:srgbClr val="FF0000"/>
                </a:solidFill>
                <a:latin typeface="Arial"/>
                <a:ea typeface="Arial"/>
              </a:rPr>
              <a:t>Theoretische Einführung </a:t>
            </a:r>
            <a:endParaRPr lang="it-IT" sz="2400" b="0" strike="noStrike" spc="-1">
              <a:latin typeface="Arial"/>
            </a:endParaRPr>
          </a:p>
          <a:p>
            <a:pPr algn="just">
              <a:lnSpc>
                <a:spcPct val="90000"/>
              </a:lnSpc>
              <a:spcBef>
                <a:spcPts val="1001"/>
              </a:spcBef>
              <a:tabLst>
                <a:tab pos="0" algn="l"/>
              </a:tabLst>
            </a:pPr>
            <a:r>
              <a:rPr lang="en-US" sz="2400" b="1" strike="noStrike" spc="-1">
                <a:solidFill>
                  <a:srgbClr val="000000"/>
                </a:solidFill>
                <a:latin typeface="Arial"/>
                <a:ea typeface="Calibri"/>
              </a:rPr>
              <a:t>DAS RISIKO VERRINGERN</a:t>
            </a:r>
            <a:endParaRPr lang="it-IT" sz="2400" b="0" strike="noStrike" spc="-1">
              <a:latin typeface="Arial"/>
            </a:endParaRPr>
          </a:p>
        </p:txBody>
      </p:sp>
      <p:pic>
        <p:nvPicPr>
          <p:cNvPr id="103" name="Immagine 7"/>
          <p:cNvPicPr/>
          <p:nvPr/>
        </p:nvPicPr>
        <p:blipFill>
          <a:blip r:embed="rId4"/>
          <a:stretch/>
        </p:blipFill>
        <p:spPr>
          <a:xfrm>
            <a:off x="10359360" y="0"/>
            <a:ext cx="1790640" cy="1790640"/>
          </a:xfrm>
          <a:prstGeom prst="rect">
            <a:avLst/>
          </a:prstGeom>
          <a:ln w="0">
            <a:noFill/>
          </a:ln>
        </p:spPr>
      </p:pic>
      <p:sp>
        <p:nvSpPr>
          <p:cNvPr id="104"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05" name="Картина 2"/>
          <p:cNvPicPr/>
          <p:nvPr/>
        </p:nvPicPr>
        <p:blipFill>
          <a:blip r:embed="rId5"/>
          <a:stretch/>
        </p:blipFill>
        <p:spPr>
          <a:xfrm>
            <a:off x="2423880" y="2990520"/>
            <a:ext cx="7879680" cy="279108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magine 18"/>
          <p:cNvPicPr/>
          <p:nvPr/>
        </p:nvPicPr>
        <p:blipFill>
          <a:blip r:embed="rId3"/>
          <a:srcRect l="2226" t="-1058" r="22047" b="1058"/>
          <a:stretch/>
        </p:blipFill>
        <p:spPr>
          <a:xfrm>
            <a:off x="9777960" y="5781960"/>
            <a:ext cx="2413440" cy="653760"/>
          </a:xfrm>
          <a:prstGeom prst="rect">
            <a:avLst/>
          </a:prstGeom>
          <a:ln w="0">
            <a:noFill/>
          </a:ln>
        </p:spPr>
      </p:pic>
      <p:sp>
        <p:nvSpPr>
          <p:cNvPr id="107"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108"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en-GB" sz="2400" b="1" strike="noStrike" spc="-1">
                <a:solidFill>
                  <a:srgbClr val="FF0000"/>
                </a:solidFill>
                <a:latin typeface="Arial"/>
                <a:ea typeface="Arial"/>
              </a:rPr>
              <a:t>Grundsätze der guten Regierungsführung</a:t>
            </a: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r>
              <a:rPr lang="en-US" sz="2400" b="1" strike="noStrike" spc="-1">
                <a:solidFill>
                  <a:srgbClr val="000000"/>
                </a:solidFill>
                <a:latin typeface="Arial"/>
                <a:ea typeface="Arial"/>
              </a:rPr>
              <a:t>PARTNERSCHAFT</a:t>
            </a: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r>
              <a:rPr lang="en-US" sz="2400" b="1" strike="noStrike" spc="-1">
                <a:solidFill>
                  <a:srgbClr val="000000"/>
                </a:solidFill>
                <a:latin typeface="Arial"/>
                <a:ea typeface="Arial"/>
              </a:rPr>
              <a:t>REGEL DES RECHTS </a:t>
            </a: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r>
              <a:rPr lang="en-US" sz="2400" b="1" strike="noStrike" spc="-1">
                <a:solidFill>
                  <a:srgbClr val="000000"/>
                </a:solidFill>
                <a:latin typeface="Arial"/>
                <a:ea typeface="Arial"/>
              </a:rPr>
              <a:t>TRANSPARENZ</a:t>
            </a:r>
            <a:endParaRPr lang="it-IT" sz="2400" b="0" strike="noStrike" spc="-1">
              <a:latin typeface="Arial"/>
            </a:endParaRPr>
          </a:p>
          <a:p>
            <a:pPr>
              <a:lnSpc>
                <a:spcPct val="110000"/>
              </a:lnSpc>
              <a:spcBef>
                <a:spcPts val="1001"/>
              </a:spcBef>
              <a:tabLst>
                <a:tab pos="0" algn="l"/>
              </a:tabLst>
            </a:pPr>
            <a:endParaRPr lang="it-IT" sz="2000" b="0" strike="noStrike" spc="-1">
              <a:latin typeface="Arial"/>
            </a:endParaRPr>
          </a:p>
        </p:txBody>
      </p:sp>
      <p:pic>
        <p:nvPicPr>
          <p:cNvPr id="109" name="Immagine 7"/>
          <p:cNvPicPr/>
          <p:nvPr/>
        </p:nvPicPr>
        <p:blipFill>
          <a:blip r:embed="rId4"/>
          <a:stretch/>
        </p:blipFill>
        <p:spPr>
          <a:xfrm>
            <a:off x="10359360" y="0"/>
            <a:ext cx="1790640" cy="1790640"/>
          </a:xfrm>
          <a:prstGeom prst="rect">
            <a:avLst/>
          </a:prstGeom>
          <a:ln w="0">
            <a:noFill/>
          </a:ln>
        </p:spPr>
      </p:pic>
      <p:sp>
        <p:nvSpPr>
          <p:cNvPr id="110"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11" name="Картина 2"/>
          <p:cNvPicPr/>
          <p:nvPr/>
        </p:nvPicPr>
        <p:blipFill>
          <a:blip r:embed="rId5"/>
          <a:stretch/>
        </p:blipFill>
        <p:spPr>
          <a:xfrm>
            <a:off x="6364080" y="1879560"/>
            <a:ext cx="5454720" cy="363636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magine 18"/>
          <p:cNvPicPr/>
          <p:nvPr/>
        </p:nvPicPr>
        <p:blipFill>
          <a:blip r:embed="rId3"/>
          <a:srcRect l="2226" t="-1058" r="22047" b="1058"/>
          <a:stretch/>
        </p:blipFill>
        <p:spPr>
          <a:xfrm>
            <a:off x="9777960" y="5781960"/>
            <a:ext cx="2413440" cy="653760"/>
          </a:xfrm>
          <a:prstGeom prst="rect">
            <a:avLst/>
          </a:prstGeom>
          <a:ln w="0">
            <a:noFill/>
          </a:ln>
        </p:spPr>
      </p:pic>
      <p:sp>
        <p:nvSpPr>
          <p:cNvPr id="113"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114"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en-GB" sz="2400" b="1" strike="noStrike" spc="-1">
                <a:solidFill>
                  <a:srgbClr val="FF0000"/>
                </a:solidFill>
                <a:latin typeface="Arial"/>
                <a:ea typeface="Arial"/>
              </a:rPr>
              <a:t>Grundsätze der guten Regierungsführung</a:t>
            </a:r>
            <a:endParaRPr lang="it-IT" sz="2400" b="0" strike="noStrike" spc="-1">
              <a:latin typeface="Arial"/>
            </a:endParaRPr>
          </a:p>
          <a:p>
            <a:pPr>
              <a:lnSpc>
                <a:spcPct val="110000"/>
              </a:lnSpc>
              <a:spcBef>
                <a:spcPts val="1001"/>
              </a:spcBef>
              <a:tabLst>
                <a:tab pos="0" algn="l"/>
              </a:tabLst>
            </a:pPr>
            <a:endParaRPr lang="it-IT" sz="2000" b="0" strike="noStrike" spc="-1">
              <a:latin typeface="Arial"/>
            </a:endParaRPr>
          </a:p>
          <a:p>
            <a:pPr algn="just">
              <a:lnSpc>
                <a:spcPct val="90000"/>
              </a:lnSpc>
              <a:spcBef>
                <a:spcPts val="1001"/>
              </a:spcBef>
              <a:tabLst>
                <a:tab pos="0" algn="l"/>
              </a:tabLst>
            </a:pPr>
            <a:r>
              <a:rPr lang="en-US" sz="2400" b="1" strike="noStrike" spc="-1">
                <a:solidFill>
                  <a:srgbClr val="000000"/>
                </a:solidFill>
                <a:latin typeface="Arial"/>
                <a:ea typeface="Arial"/>
              </a:rPr>
              <a:t>REAKTIONSFÄHIGKEIT</a:t>
            </a:r>
            <a:endParaRPr lang="it-IT" sz="2400" b="0" strike="noStrike" spc="-1">
              <a:latin typeface="Arial"/>
            </a:endParaRPr>
          </a:p>
          <a:p>
            <a:pPr algn="just">
              <a:lnSpc>
                <a:spcPct val="90000"/>
              </a:lnSpc>
              <a:spcBef>
                <a:spcPts val="1001"/>
              </a:spcBef>
              <a:tabLst>
                <a:tab pos="0" algn="l"/>
              </a:tabLst>
            </a:pPr>
            <a:endParaRPr lang="it-IT" sz="2200" b="0" strike="noStrike" spc="-1">
              <a:latin typeface="Arial"/>
            </a:endParaRPr>
          </a:p>
          <a:p>
            <a:pPr algn="just">
              <a:lnSpc>
                <a:spcPct val="90000"/>
              </a:lnSpc>
              <a:spcBef>
                <a:spcPts val="1001"/>
              </a:spcBef>
              <a:tabLst>
                <a:tab pos="0" algn="l"/>
              </a:tabLst>
            </a:pPr>
            <a:r>
              <a:rPr lang="en-US" sz="2400" b="1" strike="noStrike" spc="-1">
                <a:solidFill>
                  <a:srgbClr val="000000"/>
                </a:solidFill>
                <a:latin typeface="Arial"/>
                <a:ea typeface="Arial"/>
              </a:rPr>
              <a:t>KONSENSORIENTIERT </a:t>
            </a:r>
            <a:endParaRPr lang="it-IT" sz="2400" b="0" strike="noStrike" spc="-1">
              <a:latin typeface="Arial"/>
            </a:endParaRPr>
          </a:p>
          <a:p>
            <a:pPr algn="just">
              <a:lnSpc>
                <a:spcPct val="90000"/>
              </a:lnSpc>
              <a:spcBef>
                <a:spcPts val="1001"/>
              </a:spcBef>
              <a:tabLst>
                <a:tab pos="0" algn="l"/>
              </a:tabLst>
            </a:pPr>
            <a:endParaRPr lang="it-IT" sz="2200" b="0" strike="noStrike" spc="-1">
              <a:latin typeface="Arial"/>
            </a:endParaRPr>
          </a:p>
          <a:p>
            <a:pPr algn="just">
              <a:lnSpc>
                <a:spcPct val="90000"/>
              </a:lnSpc>
              <a:spcBef>
                <a:spcPts val="1001"/>
              </a:spcBef>
              <a:tabLst>
                <a:tab pos="0" algn="l"/>
              </a:tabLst>
            </a:pPr>
            <a:r>
              <a:rPr lang="en-US" sz="2400" b="1" strike="noStrike" spc="-1">
                <a:solidFill>
                  <a:srgbClr val="000000"/>
                </a:solidFill>
                <a:latin typeface="Arial"/>
                <a:ea typeface="Arial"/>
              </a:rPr>
              <a:t>GLEICHBERECHTIGUNG UND INKLUSION</a:t>
            </a:r>
            <a:endParaRPr lang="it-IT" sz="2400" b="0" strike="noStrike" spc="-1">
              <a:latin typeface="Arial"/>
            </a:endParaRPr>
          </a:p>
        </p:txBody>
      </p:sp>
      <p:pic>
        <p:nvPicPr>
          <p:cNvPr id="115" name="Immagine 7"/>
          <p:cNvPicPr/>
          <p:nvPr/>
        </p:nvPicPr>
        <p:blipFill>
          <a:blip r:embed="rId4"/>
          <a:stretch/>
        </p:blipFill>
        <p:spPr>
          <a:xfrm>
            <a:off x="10359360" y="0"/>
            <a:ext cx="1790640" cy="1790640"/>
          </a:xfrm>
          <a:prstGeom prst="rect">
            <a:avLst/>
          </a:prstGeom>
          <a:ln w="0">
            <a:noFill/>
          </a:ln>
        </p:spPr>
      </p:pic>
      <p:sp>
        <p:nvSpPr>
          <p:cNvPr id="116"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17" name="Картина 8"/>
          <p:cNvPicPr/>
          <p:nvPr/>
        </p:nvPicPr>
        <p:blipFill>
          <a:blip r:embed="rId5"/>
          <a:stretch/>
        </p:blipFill>
        <p:spPr>
          <a:xfrm>
            <a:off x="6364080" y="1763280"/>
            <a:ext cx="5454720" cy="363636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magine 18"/>
          <p:cNvPicPr/>
          <p:nvPr/>
        </p:nvPicPr>
        <p:blipFill>
          <a:blip r:embed="rId3"/>
          <a:srcRect l="2226" t="-1058" r="22047" b="1058"/>
          <a:stretch/>
        </p:blipFill>
        <p:spPr>
          <a:xfrm>
            <a:off x="9777960" y="5781960"/>
            <a:ext cx="2413440" cy="653760"/>
          </a:xfrm>
          <a:prstGeom prst="rect">
            <a:avLst/>
          </a:prstGeom>
          <a:ln w="0">
            <a:noFill/>
          </a:ln>
        </p:spPr>
      </p:pic>
      <p:sp>
        <p:nvSpPr>
          <p:cNvPr id="119"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120"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en-GB" sz="2400" b="1" strike="noStrike" spc="-1">
                <a:solidFill>
                  <a:srgbClr val="FF0000"/>
                </a:solidFill>
                <a:latin typeface="Arial"/>
                <a:ea typeface="Arial"/>
              </a:rPr>
              <a:t>Grundsätze der guten Regierungsführung</a:t>
            </a:r>
            <a:endParaRPr lang="it-IT" sz="2400" b="0" strike="noStrike" spc="-1">
              <a:latin typeface="Arial"/>
            </a:endParaRPr>
          </a:p>
          <a:p>
            <a:pPr>
              <a:lnSpc>
                <a:spcPct val="110000"/>
              </a:lnSpc>
              <a:spcBef>
                <a:spcPts val="1001"/>
              </a:spcBef>
              <a:tabLst>
                <a:tab pos="0" algn="l"/>
              </a:tabLst>
            </a:pPr>
            <a:endParaRPr lang="it-IT" sz="2000" b="0" strike="noStrike" spc="-1">
              <a:latin typeface="Arial"/>
            </a:endParaRPr>
          </a:p>
          <a:p>
            <a:pPr algn="just">
              <a:lnSpc>
                <a:spcPct val="90000"/>
              </a:lnSpc>
              <a:spcBef>
                <a:spcPts val="1001"/>
              </a:spcBef>
              <a:tabLst>
                <a:tab pos="0" algn="l"/>
              </a:tabLst>
            </a:pPr>
            <a:endParaRPr lang="it-IT" sz="2200" b="0" strike="noStrike" spc="-1">
              <a:latin typeface="Arial"/>
            </a:endParaRPr>
          </a:p>
          <a:p>
            <a:pPr algn="just">
              <a:lnSpc>
                <a:spcPct val="90000"/>
              </a:lnSpc>
              <a:spcBef>
                <a:spcPts val="1001"/>
              </a:spcBef>
              <a:tabLst>
                <a:tab pos="0" algn="l"/>
              </a:tabLst>
            </a:pPr>
            <a:r>
              <a:rPr lang="en-US" sz="2400" b="1" strike="noStrike" spc="-1">
                <a:solidFill>
                  <a:srgbClr val="000000"/>
                </a:solidFill>
                <a:latin typeface="Arial"/>
                <a:ea typeface="Arial"/>
              </a:rPr>
              <a:t>WIRKSAMKEIT UND EFFIZIENZ</a:t>
            </a:r>
            <a:endParaRPr lang="it-IT" sz="2400" b="0" strike="noStrike" spc="-1">
              <a:latin typeface="Arial"/>
            </a:endParaRPr>
          </a:p>
          <a:p>
            <a:pPr algn="just">
              <a:lnSpc>
                <a:spcPct val="90000"/>
              </a:lnSpc>
              <a:spcBef>
                <a:spcPts val="1001"/>
              </a:spcBef>
              <a:tabLst>
                <a:tab pos="0" algn="l"/>
              </a:tabLst>
            </a:pPr>
            <a:endParaRPr lang="it-IT" sz="2200" b="0" strike="noStrike" spc="-1">
              <a:latin typeface="Arial"/>
            </a:endParaRPr>
          </a:p>
          <a:p>
            <a:pPr algn="just">
              <a:lnSpc>
                <a:spcPct val="90000"/>
              </a:lnSpc>
              <a:spcBef>
                <a:spcPts val="1001"/>
              </a:spcBef>
              <a:tabLst>
                <a:tab pos="0" algn="l"/>
              </a:tabLst>
            </a:pPr>
            <a:r>
              <a:rPr lang="en-US" sz="2400" b="1" strike="noStrike" spc="-1">
                <a:solidFill>
                  <a:srgbClr val="000000"/>
                </a:solidFill>
                <a:latin typeface="Arial"/>
                <a:ea typeface="Arial"/>
              </a:rPr>
              <a:t>RECHENSCHAFTSPFLICHT</a:t>
            </a:r>
            <a:endParaRPr lang="it-IT" sz="2400" b="0" strike="noStrike" spc="-1">
              <a:latin typeface="Arial"/>
            </a:endParaRPr>
          </a:p>
        </p:txBody>
      </p:sp>
      <p:pic>
        <p:nvPicPr>
          <p:cNvPr id="121" name="Immagine 7"/>
          <p:cNvPicPr/>
          <p:nvPr/>
        </p:nvPicPr>
        <p:blipFill>
          <a:blip r:embed="rId4"/>
          <a:stretch/>
        </p:blipFill>
        <p:spPr>
          <a:xfrm>
            <a:off x="10359360" y="0"/>
            <a:ext cx="1790640" cy="1790640"/>
          </a:xfrm>
          <a:prstGeom prst="rect">
            <a:avLst/>
          </a:prstGeom>
          <a:ln w="0">
            <a:noFill/>
          </a:ln>
        </p:spPr>
      </p:pic>
      <p:sp>
        <p:nvSpPr>
          <p:cNvPr id="122"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23" name="Картина 8"/>
          <p:cNvPicPr/>
          <p:nvPr/>
        </p:nvPicPr>
        <p:blipFill>
          <a:blip r:embed="rId5"/>
          <a:stretch/>
        </p:blipFill>
        <p:spPr>
          <a:xfrm>
            <a:off x="6364080" y="1763280"/>
            <a:ext cx="5454720" cy="363636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magine 18"/>
          <p:cNvPicPr/>
          <p:nvPr/>
        </p:nvPicPr>
        <p:blipFill>
          <a:blip r:embed="rId3"/>
          <a:srcRect l="2226" t="-1058" r="22047" b="1058"/>
          <a:stretch/>
        </p:blipFill>
        <p:spPr>
          <a:xfrm>
            <a:off x="9777960" y="5781960"/>
            <a:ext cx="2413440" cy="653760"/>
          </a:xfrm>
          <a:prstGeom prst="rect">
            <a:avLst/>
          </a:prstGeom>
          <a:ln w="0">
            <a:noFill/>
          </a:ln>
        </p:spPr>
      </p:pic>
      <p:sp>
        <p:nvSpPr>
          <p:cNvPr id="125"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126"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97000"/>
          </a:bodyPr>
          <a:lstStyle/>
          <a:p>
            <a:pPr algn="ctr">
              <a:lnSpc>
                <a:spcPct val="110000"/>
              </a:lnSpc>
              <a:spcBef>
                <a:spcPts val="1001"/>
              </a:spcBef>
              <a:tabLst>
                <a:tab pos="0" algn="l"/>
              </a:tabLst>
            </a:pPr>
            <a:r>
              <a:rPr lang="en-US" sz="2400" b="1" strike="noStrike" spc="-1">
                <a:solidFill>
                  <a:srgbClr val="FF0000"/>
                </a:solidFill>
                <a:latin typeface="Arial"/>
                <a:ea typeface="Arial"/>
              </a:rPr>
              <a:t>DANKE FÜR IHRE AUFMERKSAMKEIT!!!</a:t>
            </a:r>
            <a:endParaRPr lang="it-IT" sz="2400" b="0" strike="noStrike" spc="-1">
              <a:latin typeface="Arial"/>
            </a:endParaRPr>
          </a:p>
          <a:p>
            <a:pPr algn="ctr">
              <a:lnSpc>
                <a:spcPct val="110000"/>
              </a:lnSpc>
              <a:spcBef>
                <a:spcPts val="1001"/>
              </a:spcBef>
              <a:tabLst>
                <a:tab pos="0" algn="l"/>
              </a:tabLst>
            </a:pPr>
            <a:endParaRPr lang="it-IT" sz="2400" b="0" strike="noStrike" spc="-1">
              <a:latin typeface="Arial"/>
            </a:endParaRPr>
          </a:p>
          <a:p>
            <a:pPr algn="ctr">
              <a:lnSpc>
                <a:spcPct val="110000"/>
              </a:lnSpc>
              <a:spcBef>
                <a:spcPts val="1001"/>
              </a:spcBef>
              <a:tabLst>
                <a:tab pos="0" algn="l"/>
              </a:tabLst>
            </a:pPr>
            <a:endParaRPr lang="it-IT" sz="2400" b="0" strike="noStrike" spc="-1">
              <a:latin typeface="Arial"/>
            </a:endParaRPr>
          </a:p>
          <a:p>
            <a:pPr algn="ctr">
              <a:lnSpc>
                <a:spcPct val="110000"/>
              </a:lnSpc>
              <a:spcBef>
                <a:spcPts val="1001"/>
              </a:spcBef>
              <a:tabLst>
                <a:tab pos="0" algn="l"/>
              </a:tabLst>
            </a:pPr>
            <a:endParaRPr lang="it-IT" sz="2400" b="0" strike="noStrike" spc="-1">
              <a:latin typeface="Arial"/>
            </a:endParaRPr>
          </a:p>
          <a:p>
            <a:pPr algn="ctr">
              <a:lnSpc>
                <a:spcPct val="110000"/>
              </a:lnSpc>
              <a:spcBef>
                <a:spcPts val="1001"/>
              </a:spcBef>
              <a:tabLst>
                <a:tab pos="0" algn="l"/>
              </a:tabLst>
            </a:pPr>
            <a:endParaRPr lang="it-IT" sz="2400" b="0" strike="noStrike" spc="-1">
              <a:latin typeface="Arial"/>
            </a:endParaRPr>
          </a:p>
          <a:p>
            <a:pPr algn="ctr">
              <a:lnSpc>
                <a:spcPct val="110000"/>
              </a:lnSpc>
              <a:spcBef>
                <a:spcPts val="1001"/>
              </a:spcBef>
              <a:tabLst>
                <a:tab pos="0" algn="l"/>
              </a:tabLst>
            </a:pPr>
            <a:endParaRPr lang="it-IT" sz="2400" b="0" strike="noStrike" spc="-1">
              <a:latin typeface="Arial"/>
            </a:endParaRPr>
          </a:p>
          <a:p>
            <a:pPr algn="ctr">
              <a:lnSpc>
                <a:spcPct val="110000"/>
              </a:lnSpc>
              <a:spcBef>
                <a:spcPts val="1001"/>
              </a:spcBef>
              <a:tabLst>
                <a:tab pos="0" algn="l"/>
              </a:tabLst>
            </a:pPr>
            <a:endParaRPr lang="it-IT" sz="2400" b="0" strike="noStrike" spc="-1">
              <a:latin typeface="Arial"/>
            </a:endParaRPr>
          </a:p>
          <a:p>
            <a:pPr algn="ctr">
              <a:lnSpc>
                <a:spcPct val="110000"/>
              </a:lnSpc>
              <a:spcBef>
                <a:spcPts val="1001"/>
              </a:spcBef>
              <a:tabLst>
                <a:tab pos="0" algn="l"/>
              </a:tabLst>
            </a:pPr>
            <a:r>
              <a:rPr lang="en-US" sz="2400" b="1" strike="noStrike" spc="-1">
                <a:solidFill>
                  <a:srgbClr val="FF0000"/>
                </a:solidFill>
                <a:latin typeface="Arial"/>
                <a:ea typeface="Arial"/>
              </a:rPr>
              <a:t>HABEN SIE NOCH FRAGEN?</a:t>
            </a:r>
            <a:endParaRPr lang="it-IT" sz="2400" b="0" strike="noStrike" spc="-1">
              <a:latin typeface="Arial"/>
            </a:endParaRPr>
          </a:p>
          <a:p>
            <a:pPr algn="just">
              <a:lnSpc>
                <a:spcPct val="90000"/>
              </a:lnSpc>
              <a:spcBef>
                <a:spcPts val="1001"/>
              </a:spcBef>
              <a:tabLst>
                <a:tab pos="0" algn="l"/>
              </a:tabLst>
            </a:pPr>
            <a:endParaRPr lang="it-IT" sz="2200" b="0" strike="noStrike" spc="-1">
              <a:latin typeface="Arial"/>
            </a:endParaRPr>
          </a:p>
        </p:txBody>
      </p:sp>
      <p:pic>
        <p:nvPicPr>
          <p:cNvPr id="127" name="Immagine 7"/>
          <p:cNvPicPr/>
          <p:nvPr/>
        </p:nvPicPr>
        <p:blipFill>
          <a:blip r:embed="rId4"/>
          <a:stretch/>
        </p:blipFill>
        <p:spPr>
          <a:xfrm>
            <a:off x="10359360" y="0"/>
            <a:ext cx="1790640" cy="1790640"/>
          </a:xfrm>
          <a:prstGeom prst="rect">
            <a:avLst/>
          </a:prstGeom>
          <a:ln w="0">
            <a:noFill/>
          </a:ln>
        </p:spPr>
      </p:pic>
      <p:sp>
        <p:nvSpPr>
          <p:cNvPr id="128"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129" name="Картина 2"/>
          <p:cNvPicPr/>
          <p:nvPr/>
        </p:nvPicPr>
        <p:blipFill>
          <a:blip r:embed="rId5"/>
          <a:srcRect l="3425" t="20577" r="3614" b="20135"/>
          <a:stretch/>
        </p:blipFill>
        <p:spPr>
          <a:xfrm>
            <a:off x="2574360" y="2710080"/>
            <a:ext cx="7578720" cy="193860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Immagine 18"/>
          <p:cNvPicPr/>
          <p:nvPr/>
        </p:nvPicPr>
        <p:blipFill>
          <a:blip r:embed="rId2"/>
          <a:srcRect l="2226" t="-1058" r="22047" b="1058"/>
          <a:stretch/>
        </p:blipFill>
        <p:spPr>
          <a:xfrm>
            <a:off x="9777960" y="5781960"/>
            <a:ext cx="2413440" cy="653760"/>
          </a:xfrm>
          <a:prstGeom prst="rect">
            <a:avLst/>
          </a:prstGeom>
          <a:ln w="0">
            <a:noFill/>
          </a:ln>
        </p:spPr>
      </p:pic>
      <p:sp>
        <p:nvSpPr>
          <p:cNvPr id="131"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nSpc>
                <a:spcPct val="90000"/>
              </a:lnSpc>
            </a:pPr>
            <a:r>
              <a:rPr lang="it-IT" sz="4000" b="1" strike="noStrike" cap="all" spc="-52">
                <a:latin typeface="Arial"/>
              </a:rPr>
              <a:t>Referenzen </a:t>
            </a:r>
            <a:endParaRPr lang="it-IT" sz="4000" b="0" strike="noStrike" spc="-1">
              <a:latin typeface="Arial"/>
            </a:endParaRPr>
          </a:p>
        </p:txBody>
      </p:sp>
      <p:sp>
        <p:nvSpPr>
          <p:cNvPr id="132" name="Segnaposto contenuto 2"/>
          <p:cNvSpPr/>
          <p:nvPr/>
        </p:nvSpPr>
        <p:spPr>
          <a:xfrm>
            <a:off x="1097280" y="1791000"/>
            <a:ext cx="10532880" cy="38365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gn="just">
              <a:lnSpc>
                <a:spcPct val="110000"/>
              </a:lnSpc>
              <a:spcBef>
                <a:spcPts val="1001"/>
              </a:spcBef>
              <a:tabLst>
                <a:tab pos="0" algn="l"/>
              </a:tabLst>
            </a:pPr>
            <a:r>
              <a:rPr lang="it-IT" sz="2400" b="0" i="1" strike="noStrike" spc="-1">
                <a:solidFill>
                  <a:srgbClr val="000000"/>
                </a:solidFill>
                <a:latin typeface="Arial"/>
              </a:rPr>
              <a:t> </a:t>
            </a:r>
            <a:endParaRPr lang="it-IT" sz="2400" b="0" strike="noStrike" spc="-1">
              <a:latin typeface="Arial"/>
            </a:endParaRPr>
          </a:p>
        </p:txBody>
      </p:sp>
      <p:pic>
        <p:nvPicPr>
          <p:cNvPr id="133" name="Immagine 7"/>
          <p:cNvPicPr/>
          <p:nvPr/>
        </p:nvPicPr>
        <p:blipFill>
          <a:blip r:embed="rId3"/>
          <a:stretch/>
        </p:blipFill>
        <p:spPr>
          <a:xfrm>
            <a:off x="10359360" y="0"/>
            <a:ext cx="1790640" cy="1790640"/>
          </a:xfrm>
          <a:prstGeom prst="rect">
            <a:avLst/>
          </a:prstGeom>
          <a:ln w="0">
            <a:noFill/>
          </a:ln>
        </p:spPr>
      </p:pic>
      <p:sp>
        <p:nvSpPr>
          <p:cNvPr id="134"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sp>
        <p:nvSpPr>
          <p:cNvPr id="135" name="Текстово поле 8"/>
          <p:cNvSpPr/>
          <p:nvPr/>
        </p:nvSpPr>
        <p:spPr>
          <a:xfrm>
            <a:off x="904320" y="1564560"/>
            <a:ext cx="10982520" cy="283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buClr>
                <a:srgbClr val="000000"/>
              </a:buClr>
              <a:buFont typeface="Arial"/>
              <a:buChar char="•"/>
            </a:pPr>
            <a:r>
              <a:rPr lang="en-US" sz="2000" b="0" strike="noStrike" spc="-1">
                <a:solidFill>
                  <a:srgbClr val="000000"/>
                </a:solidFill>
                <a:latin typeface="Calibri"/>
              </a:rPr>
              <a:t>Bulsport. (n.d.). #GoodGovernance - European everyday of sport. Www.eusport.org. Retrieved April 27, 2022, from https://www.eusport.org/goodgovernanceCarolaM. (2021, October 14). </a:t>
            </a:r>
            <a:endParaRPr lang="it-IT" sz="2000" b="0" strike="noStrike" spc="-1">
              <a:latin typeface="Arial"/>
            </a:endParaRPr>
          </a:p>
          <a:p>
            <a:pPr marL="343080" indent="-343080">
              <a:lnSpc>
                <a:spcPct val="100000"/>
              </a:lnSpc>
              <a:buClr>
                <a:srgbClr val="000000"/>
              </a:buClr>
              <a:buFont typeface="Arial"/>
              <a:buChar char="•"/>
            </a:pPr>
            <a:r>
              <a:rPr lang="en-US" sz="2000" b="0" strike="noStrike" spc="-1">
                <a:solidFill>
                  <a:srgbClr val="000000"/>
                </a:solidFill>
                <a:latin typeface="Calibri"/>
              </a:rPr>
              <a:t>What is Good Governance? Creative Learning. http://creativelearning.org/blog/2021/10/14/what-is-good-governance/Committee of Ministers. (2005).</a:t>
            </a:r>
            <a:endParaRPr lang="it-IT" sz="2000" b="0" strike="noStrike" spc="-1">
              <a:latin typeface="Arial"/>
            </a:endParaRPr>
          </a:p>
          <a:p>
            <a:pPr marL="343080" indent="-343080">
              <a:lnSpc>
                <a:spcPct val="100000"/>
              </a:lnSpc>
              <a:buClr>
                <a:srgbClr val="000000"/>
              </a:buClr>
              <a:buFont typeface="Arial"/>
              <a:buChar char="•"/>
            </a:pPr>
            <a:r>
              <a:rPr lang="en-US" sz="2000" b="0" strike="noStrike" spc="-1">
                <a:solidFill>
                  <a:srgbClr val="000000"/>
                </a:solidFill>
                <a:latin typeface="Calibri"/>
              </a:rPr>
              <a:t>Recommendation Rec(2005)8 of the Committee of Ministers to member States on good governance in sport. Https://Rm.coe.int. https://rm.coe.int/09000016808ec28fMrkonjic, M. (2016). </a:t>
            </a:r>
            <a:endParaRPr lang="it-IT" sz="2000" b="0" strike="noStrike" spc="-1">
              <a:latin typeface="Arial"/>
            </a:endParaRPr>
          </a:p>
          <a:p>
            <a:pPr marL="343080" indent="-343080">
              <a:lnSpc>
                <a:spcPct val="100000"/>
              </a:lnSpc>
              <a:buClr>
                <a:srgbClr val="000000"/>
              </a:buClr>
              <a:buFont typeface="Arial"/>
              <a:buChar char="•"/>
            </a:pPr>
            <a:r>
              <a:rPr lang="en-US" sz="2000" b="0" strike="noStrike" spc="-1">
                <a:solidFill>
                  <a:srgbClr val="000000"/>
                </a:solidFill>
                <a:latin typeface="Calibri"/>
              </a:rPr>
              <a:t>A review of good governance principles and indicators in sport. https://www.icsspe.org/system/files/EPAS%20-%20Review%20of%20Good%20Governance%20principles%20and%20indicators%20in%20sport.pdf</a:t>
            </a:r>
            <a:endParaRPr lang="it-IT" sz="2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magine 18"/>
          <p:cNvPicPr/>
          <p:nvPr/>
        </p:nvPicPr>
        <p:blipFill>
          <a:blip r:embed="rId3"/>
          <a:srcRect l="2226" t="-1058" r="22047" b="1058"/>
          <a:stretch/>
        </p:blipFill>
        <p:spPr>
          <a:xfrm>
            <a:off x="9777960" y="5781960"/>
            <a:ext cx="2413440" cy="653760"/>
          </a:xfrm>
          <a:prstGeom prst="rect">
            <a:avLst/>
          </a:prstGeom>
          <a:ln w="0">
            <a:noFill/>
          </a:ln>
        </p:spPr>
      </p:pic>
      <p:sp>
        <p:nvSpPr>
          <p:cNvPr id="54"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it-IT" sz="2400" b="1" strike="noStrike" spc="-1">
                <a:solidFill>
                  <a:srgbClr val="FF0000"/>
                </a:solidFill>
                <a:latin typeface="Arial"/>
                <a:ea typeface="Arial"/>
              </a:rPr>
              <a:t>Theoretische Einführung </a:t>
            </a:r>
            <a:endParaRPr lang="it-IT" sz="2400" b="0" strike="noStrike" spc="-1">
              <a:latin typeface="Arial"/>
            </a:endParaRPr>
          </a:p>
          <a:p>
            <a:pPr>
              <a:lnSpc>
                <a:spcPct val="110000"/>
              </a:lnSpc>
              <a:spcBef>
                <a:spcPts val="1001"/>
              </a:spcBef>
              <a:tabLst>
                <a:tab pos="0" algn="l"/>
              </a:tabLst>
            </a:pPr>
            <a:r>
              <a:rPr lang="en-GB" sz="2400" b="1" strike="noStrike" spc="-1">
                <a:solidFill>
                  <a:srgbClr val="FF0000"/>
                </a:solidFill>
                <a:latin typeface="Arial"/>
                <a:ea typeface="Arial"/>
              </a:rPr>
              <a:t>Nationale Governance-Anforderungen für den Sport</a:t>
            </a:r>
            <a:endParaRPr lang="it-IT" sz="2400" b="0" strike="noStrike" spc="-1">
              <a:latin typeface="Arial"/>
            </a:endParaRPr>
          </a:p>
        </p:txBody>
      </p:sp>
      <p:pic>
        <p:nvPicPr>
          <p:cNvPr id="55" name="Immagine 7"/>
          <p:cNvPicPr/>
          <p:nvPr/>
        </p:nvPicPr>
        <p:blipFill>
          <a:blip r:embed="rId4"/>
          <a:stretch/>
        </p:blipFill>
        <p:spPr>
          <a:xfrm>
            <a:off x="10359360" y="0"/>
            <a:ext cx="1790640" cy="1790640"/>
          </a:xfrm>
          <a:prstGeom prst="rect">
            <a:avLst/>
          </a:prstGeom>
          <a:ln w="0">
            <a:noFill/>
          </a:ln>
        </p:spPr>
      </p:pic>
      <p:sp>
        <p:nvSpPr>
          <p:cNvPr id="56"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57" name="Картина 2"/>
          <p:cNvPicPr/>
          <p:nvPr/>
        </p:nvPicPr>
        <p:blipFill>
          <a:blip r:embed="rId5"/>
          <a:stretch/>
        </p:blipFill>
        <p:spPr>
          <a:xfrm>
            <a:off x="4053240" y="2823480"/>
            <a:ext cx="4620960" cy="30805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magine 18"/>
          <p:cNvPicPr/>
          <p:nvPr/>
        </p:nvPicPr>
        <p:blipFill>
          <a:blip r:embed="rId3"/>
          <a:srcRect l="2226" t="-1058" r="22047" b="1058"/>
          <a:stretch/>
        </p:blipFill>
        <p:spPr>
          <a:xfrm>
            <a:off x="9777960" y="5781960"/>
            <a:ext cx="2413440" cy="653760"/>
          </a:xfrm>
          <a:prstGeom prst="rect">
            <a:avLst/>
          </a:prstGeom>
          <a:ln w="0">
            <a:noFill/>
          </a:ln>
        </p:spPr>
      </p:pic>
      <p:sp>
        <p:nvSpPr>
          <p:cNvPr id="59"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60"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en-GB" sz="2400" b="1" strike="noStrike" spc="-1">
                <a:solidFill>
                  <a:srgbClr val="FF0000"/>
                </a:solidFill>
                <a:latin typeface="Arial"/>
                <a:ea typeface="Arial"/>
              </a:rPr>
              <a:t>Theoretische Einführung</a:t>
            </a:r>
            <a:r>
              <a:rPr lang="it-IT" sz="2400" b="1" strike="noStrike" spc="-1">
                <a:solidFill>
                  <a:srgbClr val="FF0000"/>
                </a:solidFill>
                <a:latin typeface="Arial"/>
                <a:ea typeface="Arial"/>
              </a:rPr>
              <a:t> </a:t>
            </a:r>
            <a:endParaRPr lang="it-IT" sz="2400" b="0" strike="noStrike" spc="-1">
              <a:latin typeface="Arial"/>
            </a:endParaRPr>
          </a:p>
          <a:p>
            <a:pPr algn="ctr">
              <a:lnSpc>
                <a:spcPct val="90000"/>
              </a:lnSpc>
              <a:spcBef>
                <a:spcPts val="1001"/>
              </a:spcBef>
              <a:tabLst>
                <a:tab pos="0" algn="l"/>
              </a:tabLst>
            </a:pPr>
            <a:r>
              <a:rPr lang="en-GB" sz="2000" b="0" strike="noStrike" spc="-1">
                <a:solidFill>
                  <a:srgbClr val="000000"/>
                </a:solidFill>
                <a:latin typeface="Arial"/>
                <a:ea typeface="Arial"/>
              </a:rPr>
              <a:t> </a:t>
            </a:r>
            <a:r>
              <a:rPr lang="hr-HR" sz="2000" b="0" strike="noStrike" spc="-1">
                <a:solidFill>
                  <a:srgbClr val="000000"/>
                </a:solidFill>
                <a:latin typeface="Calibri"/>
                <a:ea typeface="Calibri"/>
              </a:rPr>
              <a:t>Empfehlung Rec(2005)8 des Ministerkomitees an die Mitgliedstaaten zu Good Governance im Sport</a:t>
            </a:r>
            <a:endParaRPr lang="it-IT" sz="2000" b="0" strike="noStrike" spc="-1">
              <a:latin typeface="Arial"/>
            </a:endParaRPr>
          </a:p>
          <a:p>
            <a:pPr algn="ctr">
              <a:lnSpc>
                <a:spcPct val="90000"/>
              </a:lnSpc>
              <a:spcBef>
                <a:spcPts val="1001"/>
              </a:spcBef>
              <a:tabLst>
                <a:tab pos="0" algn="l"/>
              </a:tabLst>
            </a:pPr>
            <a:r>
              <a:rPr lang="en-US" sz="1800" b="0" u="sng" strike="noStrike" spc="-1">
                <a:solidFill>
                  <a:srgbClr val="0563C1"/>
                </a:solidFill>
                <a:uFillTx/>
                <a:latin typeface="Calibri"/>
                <a:ea typeface="Calibri"/>
                <a:hlinkClick r:id="rId4"/>
              </a:rPr>
              <a:t>https://rm.coe.int/09000016808ec28f</a:t>
            </a:r>
            <a:r>
              <a:rPr lang="en-US" sz="1800" b="0" strike="noStrike" spc="-1">
                <a:solidFill>
                  <a:srgbClr val="000000"/>
                </a:solidFill>
                <a:latin typeface="Calibri"/>
                <a:ea typeface="Calibri"/>
              </a:rPr>
              <a:t> </a:t>
            </a:r>
            <a:endParaRPr lang="it-IT" sz="1800" b="0" strike="noStrike" spc="-1">
              <a:latin typeface="Arial"/>
            </a:endParaRPr>
          </a:p>
        </p:txBody>
      </p:sp>
      <p:pic>
        <p:nvPicPr>
          <p:cNvPr id="61" name="Immagine 7"/>
          <p:cNvPicPr/>
          <p:nvPr/>
        </p:nvPicPr>
        <p:blipFill>
          <a:blip r:embed="rId5"/>
          <a:stretch/>
        </p:blipFill>
        <p:spPr>
          <a:xfrm>
            <a:off x="10359360" y="0"/>
            <a:ext cx="1790640" cy="1790640"/>
          </a:xfrm>
          <a:prstGeom prst="rect">
            <a:avLst/>
          </a:prstGeom>
          <a:ln w="0">
            <a:noFill/>
          </a:ln>
        </p:spPr>
      </p:pic>
      <p:sp>
        <p:nvSpPr>
          <p:cNvPr id="62"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63" name="Картина 2"/>
          <p:cNvPicPr/>
          <p:nvPr/>
        </p:nvPicPr>
        <p:blipFill>
          <a:blip r:embed="rId6"/>
          <a:stretch/>
        </p:blipFill>
        <p:spPr>
          <a:xfrm>
            <a:off x="2220480" y="3210480"/>
            <a:ext cx="8286480" cy="257148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magine 18"/>
          <p:cNvPicPr/>
          <p:nvPr/>
        </p:nvPicPr>
        <p:blipFill>
          <a:blip r:embed="rId3"/>
          <a:srcRect l="2226" t="-1058" r="22047" b="1058"/>
          <a:stretch/>
        </p:blipFill>
        <p:spPr>
          <a:xfrm>
            <a:off x="9777960" y="5781960"/>
            <a:ext cx="2413440" cy="653760"/>
          </a:xfrm>
          <a:prstGeom prst="rect">
            <a:avLst/>
          </a:prstGeom>
          <a:ln w="0">
            <a:noFill/>
          </a:ln>
        </p:spPr>
      </p:pic>
      <p:sp>
        <p:nvSpPr>
          <p:cNvPr id="65"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66"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r>
              <a:rPr lang="it-IT" sz="2400" b="1" strike="noStrike" spc="-1">
                <a:solidFill>
                  <a:srgbClr val="FF0000"/>
                </a:solidFill>
                <a:latin typeface="Arial"/>
              </a:rPr>
              <a:t>Theoretische Einführung</a:t>
            </a:r>
            <a:endParaRPr lang="it-IT" sz="2400" b="0" strike="noStrike" spc="-1">
              <a:latin typeface="Arial"/>
            </a:endParaRPr>
          </a:p>
          <a:p>
            <a:pPr>
              <a:lnSpc>
                <a:spcPct val="90000"/>
              </a:lnSpc>
              <a:spcBef>
                <a:spcPts val="1001"/>
              </a:spcBef>
              <a:tabLst>
                <a:tab pos="0" algn="l"/>
              </a:tabLst>
            </a:pPr>
            <a:r>
              <a:rPr lang="en-US" sz="2400" b="1" strike="noStrike" spc="-1">
                <a:solidFill>
                  <a:srgbClr val="000000"/>
                </a:solidFill>
                <a:latin typeface="Arial"/>
                <a:ea typeface="Arial"/>
              </a:rPr>
              <a:t>Was ist gute Regierungsführung?</a:t>
            </a:r>
            <a:endParaRPr lang="it-IT" sz="2400" b="0" strike="noStrike" spc="-1">
              <a:latin typeface="Arial"/>
            </a:endParaRPr>
          </a:p>
        </p:txBody>
      </p:sp>
      <p:pic>
        <p:nvPicPr>
          <p:cNvPr id="67" name="Immagine 7"/>
          <p:cNvPicPr/>
          <p:nvPr/>
        </p:nvPicPr>
        <p:blipFill>
          <a:blip r:embed="rId4"/>
          <a:stretch/>
        </p:blipFill>
        <p:spPr>
          <a:xfrm>
            <a:off x="10359360" y="0"/>
            <a:ext cx="1790640" cy="1790640"/>
          </a:xfrm>
          <a:prstGeom prst="rect">
            <a:avLst/>
          </a:prstGeom>
          <a:ln w="0">
            <a:noFill/>
          </a:ln>
        </p:spPr>
      </p:pic>
      <p:sp>
        <p:nvSpPr>
          <p:cNvPr id="68"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69" name="Картина 2"/>
          <p:cNvPicPr/>
          <p:nvPr/>
        </p:nvPicPr>
        <p:blipFill>
          <a:blip r:embed="rId5"/>
          <a:stretch/>
        </p:blipFill>
        <p:spPr>
          <a:xfrm>
            <a:off x="6170760" y="2181600"/>
            <a:ext cx="4813920" cy="32090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magine 18"/>
          <p:cNvPicPr/>
          <p:nvPr/>
        </p:nvPicPr>
        <p:blipFill>
          <a:blip r:embed="rId3"/>
          <a:srcRect l="2226" t="-1058" r="22047" b="1058"/>
          <a:stretch/>
        </p:blipFill>
        <p:spPr>
          <a:xfrm>
            <a:off x="9777960" y="5781960"/>
            <a:ext cx="2413440" cy="653760"/>
          </a:xfrm>
          <a:prstGeom prst="rect">
            <a:avLst/>
          </a:prstGeom>
          <a:ln w="0">
            <a:noFill/>
          </a:ln>
        </p:spPr>
      </p:pic>
      <p:sp>
        <p:nvSpPr>
          <p:cNvPr id="71"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72"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r>
              <a:rPr lang="en-GB" sz="2400" b="1" strike="noStrike" spc="-1">
                <a:solidFill>
                  <a:srgbClr val="FF0000"/>
                </a:solidFill>
                <a:latin typeface="Arial"/>
                <a:ea typeface="Arial"/>
              </a:rPr>
              <a:t>Theoretische Einführung</a:t>
            </a: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gn="just">
              <a:lnSpc>
                <a:spcPct val="90000"/>
              </a:lnSpc>
              <a:spcBef>
                <a:spcPts val="1001"/>
              </a:spcBef>
              <a:tabLst>
                <a:tab pos="0" algn="l"/>
              </a:tabLst>
            </a:pPr>
            <a:r>
              <a:rPr lang="en-US" sz="2400" b="0" strike="noStrike" spc="-1">
                <a:solidFill>
                  <a:srgbClr val="000000"/>
                </a:solidFill>
                <a:latin typeface="Arial"/>
                <a:ea typeface="Arial"/>
              </a:rPr>
              <a:t>STAATLICHE BEHÖRDEN</a:t>
            </a:r>
            <a:endParaRPr lang="it-IT" sz="2400" b="0" strike="noStrike" spc="-1">
              <a:latin typeface="Arial"/>
            </a:endParaRPr>
          </a:p>
        </p:txBody>
      </p:sp>
      <p:pic>
        <p:nvPicPr>
          <p:cNvPr id="73" name="Immagine 7"/>
          <p:cNvPicPr/>
          <p:nvPr/>
        </p:nvPicPr>
        <p:blipFill>
          <a:blip r:embed="rId4"/>
          <a:stretch/>
        </p:blipFill>
        <p:spPr>
          <a:xfrm>
            <a:off x="10359360" y="0"/>
            <a:ext cx="1790640" cy="1790640"/>
          </a:xfrm>
          <a:prstGeom prst="rect">
            <a:avLst/>
          </a:prstGeom>
          <a:ln w="0">
            <a:noFill/>
          </a:ln>
        </p:spPr>
      </p:pic>
      <p:sp>
        <p:nvSpPr>
          <p:cNvPr id="74"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75" name="Картина 2"/>
          <p:cNvPicPr/>
          <p:nvPr/>
        </p:nvPicPr>
        <p:blipFill>
          <a:blip r:embed="rId5"/>
          <a:stretch/>
        </p:blipFill>
        <p:spPr>
          <a:xfrm>
            <a:off x="5901480" y="1827000"/>
            <a:ext cx="5610960" cy="36889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magine 18"/>
          <p:cNvPicPr/>
          <p:nvPr/>
        </p:nvPicPr>
        <p:blipFill>
          <a:blip r:embed="rId3"/>
          <a:srcRect l="2226" t="-1058" r="22047" b="1058"/>
          <a:stretch/>
        </p:blipFill>
        <p:spPr>
          <a:xfrm>
            <a:off x="9777960" y="5781960"/>
            <a:ext cx="2413440" cy="653760"/>
          </a:xfrm>
          <a:prstGeom prst="rect">
            <a:avLst/>
          </a:prstGeom>
          <a:ln w="0">
            <a:noFill/>
          </a:ln>
        </p:spPr>
      </p:pic>
      <p:sp>
        <p:nvSpPr>
          <p:cNvPr id="77"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78"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r>
              <a:rPr lang="it-IT" sz="2400" b="1" strike="noStrike" spc="-1">
                <a:solidFill>
                  <a:srgbClr val="FF0000"/>
                </a:solidFill>
                <a:latin typeface="Arial"/>
                <a:ea typeface="Arial"/>
              </a:rPr>
              <a:t>Theoretische Einführung </a:t>
            </a:r>
            <a:endParaRPr lang="it-IT" sz="2400" b="0" strike="noStrike" spc="-1">
              <a:latin typeface="Arial"/>
            </a:endParaRPr>
          </a:p>
          <a:p>
            <a:pPr algn="just">
              <a:lnSpc>
                <a:spcPct val="90000"/>
              </a:lnSpc>
              <a:spcBef>
                <a:spcPts val="1001"/>
              </a:spcBef>
              <a:tabLst>
                <a:tab pos="0" algn="l"/>
              </a:tabLst>
            </a:pPr>
            <a:endParaRPr lang="it-IT" sz="2000" b="0" strike="noStrike" spc="-1">
              <a:latin typeface="Arial"/>
            </a:endParaRPr>
          </a:p>
          <a:p>
            <a:pPr algn="just">
              <a:lnSpc>
                <a:spcPct val="90000"/>
              </a:lnSpc>
              <a:spcBef>
                <a:spcPts val="1001"/>
              </a:spcBef>
              <a:tabLst>
                <a:tab pos="0" algn="l"/>
              </a:tabLst>
            </a:pPr>
            <a:r>
              <a:rPr lang="en-US" sz="2400" b="1" strike="noStrike" spc="-1">
                <a:solidFill>
                  <a:srgbClr val="000000"/>
                </a:solidFill>
                <a:latin typeface="Arial"/>
                <a:ea typeface="Arial"/>
              </a:rPr>
              <a:t>DIE REGIERUNG</a:t>
            </a:r>
            <a:endParaRPr lang="it-IT" sz="2400" b="0" strike="noStrike" spc="-1">
              <a:latin typeface="Arial"/>
            </a:endParaRPr>
          </a:p>
        </p:txBody>
      </p:sp>
      <p:pic>
        <p:nvPicPr>
          <p:cNvPr id="79" name="Immagine 7"/>
          <p:cNvPicPr/>
          <p:nvPr/>
        </p:nvPicPr>
        <p:blipFill>
          <a:blip r:embed="rId4"/>
          <a:stretch/>
        </p:blipFill>
        <p:spPr>
          <a:xfrm>
            <a:off x="10359360" y="0"/>
            <a:ext cx="1790640" cy="1790640"/>
          </a:xfrm>
          <a:prstGeom prst="rect">
            <a:avLst/>
          </a:prstGeom>
          <a:ln w="0">
            <a:noFill/>
          </a:ln>
        </p:spPr>
      </p:pic>
      <p:sp>
        <p:nvSpPr>
          <p:cNvPr id="80"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81" name="Картина 2"/>
          <p:cNvPicPr/>
          <p:nvPr/>
        </p:nvPicPr>
        <p:blipFill>
          <a:blip r:embed="rId5"/>
          <a:stretch/>
        </p:blipFill>
        <p:spPr>
          <a:xfrm>
            <a:off x="5755680" y="1791000"/>
            <a:ext cx="5794560" cy="362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magine 18"/>
          <p:cNvPicPr/>
          <p:nvPr/>
        </p:nvPicPr>
        <p:blipFill>
          <a:blip r:embed="rId3"/>
          <a:srcRect l="2226" t="-1058" r="22047" b="1058"/>
          <a:stretch/>
        </p:blipFill>
        <p:spPr>
          <a:xfrm>
            <a:off x="9777960" y="5781960"/>
            <a:ext cx="2413440" cy="653760"/>
          </a:xfrm>
          <a:prstGeom prst="rect">
            <a:avLst/>
          </a:prstGeom>
          <a:ln w="0">
            <a:noFill/>
          </a:ln>
        </p:spPr>
      </p:pic>
      <p:sp>
        <p:nvSpPr>
          <p:cNvPr id="83"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84" name="Segnaposto contenuto 2"/>
          <p:cNvSpPr/>
          <p:nvPr/>
        </p:nvSpPr>
        <p:spPr>
          <a:xfrm>
            <a:off x="1097280" y="1791000"/>
            <a:ext cx="10532880" cy="411300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en-GB" sz="2400" b="1" strike="noStrike" spc="-1">
                <a:solidFill>
                  <a:srgbClr val="FF0000"/>
                </a:solidFill>
                <a:latin typeface="Arial"/>
                <a:ea typeface="Arial"/>
              </a:rPr>
              <a:t>Theoretische Einführung </a:t>
            </a:r>
            <a:endParaRPr lang="it-IT" sz="2400" b="0" strike="noStrike" spc="-1">
              <a:latin typeface="Arial"/>
            </a:endParaRPr>
          </a:p>
          <a:p>
            <a:pPr>
              <a:lnSpc>
                <a:spcPct val="110000"/>
              </a:lnSpc>
              <a:spcBef>
                <a:spcPts val="1001"/>
              </a:spcBef>
              <a:tabLst>
                <a:tab pos="0" algn="l"/>
              </a:tabLst>
            </a:pPr>
            <a:r>
              <a:rPr lang="en-US" sz="2400" b="1" strike="noStrike" spc="-1">
                <a:solidFill>
                  <a:srgbClr val="000000"/>
                </a:solidFill>
                <a:latin typeface="Arial"/>
                <a:ea typeface="Arial"/>
              </a:rPr>
              <a:t>GUTE REGIERUNGSFÜHRUNG  IM SPORT MINDESTANFORDERUNG</a:t>
            </a:r>
            <a:endParaRPr lang="it-IT" sz="2400" b="0" strike="noStrike" spc="-1">
              <a:latin typeface="Arial"/>
            </a:endParaRPr>
          </a:p>
        </p:txBody>
      </p:sp>
      <p:pic>
        <p:nvPicPr>
          <p:cNvPr id="85" name="Immagine 7"/>
          <p:cNvPicPr/>
          <p:nvPr/>
        </p:nvPicPr>
        <p:blipFill>
          <a:blip r:embed="rId4"/>
          <a:stretch/>
        </p:blipFill>
        <p:spPr>
          <a:xfrm>
            <a:off x="10359360" y="0"/>
            <a:ext cx="1790640" cy="1790640"/>
          </a:xfrm>
          <a:prstGeom prst="rect">
            <a:avLst/>
          </a:prstGeom>
          <a:ln w="0">
            <a:noFill/>
          </a:ln>
        </p:spPr>
      </p:pic>
      <p:sp>
        <p:nvSpPr>
          <p:cNvPr id="86"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87" name="Картина 2"/>
          <p:cNvPicPr/>
          <p:nvPr/>
        </p:nvPicPr>
        <p:blipFill>
          <a:blip r:embed="rId5"/>
          <a:stretch/>
        </p:blipFill>
        <p:spPr>
          <a:xfrm>
            <a:off x="2815560" y="3233160"/>
            <a:ext cx="6984720" cy="350496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Immagine 18"/>
          <p:cNvPicPr/>
          <p:nvPr/>
        </p:nvPicPr>
        <p:blipFill>
          <a:blip r:embed="rId3"/>
          <a:srcRect l="2226" t="-1058" r="22047" b="1058"/>
          <a:stretch/>
        </p:blipFill>
        <p:spPr>
          <a:xfrm>
            <a:off x="9777960" y="5781960"/>
            <a:ext cx="2413440" cy="653760"/>
          </a:xfrm>
          <a:prstGeom prst="rect">
            <a:avLst/>
          </a:prstGeom>
          <a:ln w="0">
            <a:noFill/>
          </a:ln>
        </p:spPr>
      </p:pic>
      <p:sp>
        <p:nvSpPr>
          <p:cNvPr id="89"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90" name="Segnaposto contenuto 2"/>
          <p:cNvSpPr/>
          <p:nvPr/>
        </p:nvSpPr>
        <p:spPr>
          <a:xfrm>
            <a:off x="528840" y="1791000"/>
            <a:ext cx="11468160" cy="43657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r>
              <a:rPr lang="en-GB" sz="2400" b="1" strike="noStrike" spc="-1">
                <a:solidFill>
                  <a:srgbClr val="FF0000"/>
                </a:solidFill>
                <a:latin typeface="Arial"/>
                <a:ea typeface="Arial"/>
              </a:rPr>
              <a:t>Theoretische Einführung </a:t>
            </a:r>
            <a:endParaRPr lang="it-IT" sz="2400" b="0" strike="noStrike" spc="-1">
              <a:latin typeface="Arial"/>
            </a:endParaRPr>
          </a:p>
          <a:p>
            <a:pPr algn="ctr">
              <a:lnSpc>
                <a:spcPct val="110000"/>
              </a:lnSpc>
              <a:spcBef>
                <a:spcPts val="1001"/>
              </a:spcBef>
              <a:tabLst>
                <a:tab pos="0" algn="l"/>
              </a:tabLst>
            </a:pPr>
            <a:r>
              <a:rPr lang="en-US" sz="2400" b="1" strike="noStrike" spc="-1">
                <a:solidFill>
                  <a:srgbClr val="000000"/>
                </a:solidFill>
                <a:latin typeface="Arial"/>
                <a:ea typeface="Arial"/>
              </a:rPr>
              <a:t>Auf dem Gebiet der Good Governance im Sport wurden die folgenden Schritte unternommen</a:t>
            </a:r>
            <a:endParaRPr lang="it-IT" sz="2400" b="0" strike="noStrike" spc="-1">
              <a:latin typeface="Arial"/>
            </a:endParaRPr>
          </a:p>
        </p:txBody>
      </p:sp>
      <p:pic>
        <p:nvPicPr>
          <p:cNvPr id="91" name="Immagine 7"/>
          <p:cNvPicPr/>
          <p:nvPr/>
        </p:nvPicPr>
        <p:blipFill>
          <a:blip r:embed="rId4"/>
          <a:stretch/>
        </p:blipFill>
        <p:spPr>
          <a:xfrm>
            <a:off x="10359360" y="0"/>
            <a:ext cx="1790640" cy="1790640"/>
          </a:xfrm>
          <a:prstGeom prst="rect">
            <a:avLst/>
          </a:prstGeom>
          <a:ln w="0">
            <a:noFill/>
          </a:ln>
        </p:spPr>
      </p:pic>
      <p:sp>
        <p:nvSpPr>
          <p:cNvPr id="92"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93" name="Картина 2"/>
          <p:cNvPicPr/>
          <p:nvPr/>
        </p:nvPicPr>
        <p:blipFill>
          <a:blip r:embed="rId5"/>
          <a:stretch/>
        </p:blipFill>
        <p:spPr>
          <a:xfrm>
            <a:off x="4125600" y="3153600"/>
            <a:ext cx="4274640" cy="284976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magine 18"/>
          <p:cNvPicPr/>
          <p:nvPr/>
        </p:nvPicPr>
        <p:blipFill>
          <a:blip r:embed="rId3"/>
          <a:srcRect l="2226" t="-1058" r="22047" b="1058"/>
          <a:stretch/>
        </p:blipFill>
        <p:spPr>
          <a:xfrm>
            <a:off x="9777960" y="5781960"/>
            <a:ext cx="2413440" cy="653760"/>
          </a:xfrm>
          <a:prstGeom prst="rect">
            <a:avLst/>
          </a:prstGeom>
          <a:ln w="0">
            <a:noFill/>
          </a:ln>
        </p:spPr>
      </p:pic>
      <p:sp>
        <p:nvSpPr>
          <p:cNvPr id="95" name="Titolo 1"/>
          <p:cNvSpPr/>
          <p:nvPr/>
        </p:nvSpPr>
        <p:spPr>
          <a:xfrm>
            <a:off x="1097280" y="421920"/>
            <a:ext cx="10058040" cy="1368720"/>
          </a:xfrm>
          <a:prstGeom prst="rect">
            <a:avLst/>
          </a:prstGeom>
          <a:noFill/>
          <a:ln w="0">
            <a:noFill/>
          </a:ln>
        </p:spPr>
        <p:style>
          <a:lnRef idx="0">
            <a:scrgbClr r="0" g="0" b="0"/>
          </a:lnRef>
          <a:fillRef idx="0">
            <a:scrgbClr r="0" g="0" b="0"/>
          </a:fillRef>
          <a:effectRef idx="0">
            <a:scrgbClr r="0" g="0" b="0"/>
          </a:effectRef>
          <a:fontRef idx="minor"/>
        </p:style>
        <p:txBody>
          <a:bodyPr lIns="0" rIns="0" anchor="ctr">
            <a:normAutofit/>
          </a:bodyPr>
          <a:lstStyle/>
          <a:p>
            <a:pPr algn="ctr">
              <a:lnSpc>
                <a:spcPct val="107000"/>
              </a:lnSpc>
              <a:spcAft>
                <a:spcPts val="799"/>
              </a:spcAft>
            </a:pPr>
            <a:r>
              <a:rPr lang="en-GB" sz="4000" b="0" strike="noStrike" cap="all" spc="-52">
                <a:solidFill>
                  <a:srgbClr val="404040"/>
                </a:solidFill>
                <a:latin typeface="Arial"/>
                <a:ea typeface="Arial"/>
              </a:rPr>
              <a:t>Gutes Regieren ist Sport IO 3</a:t>
            </a:r>
            <a:endParaRPr lang="it-IT" sz="4000" b="0" strike="noStrike" spc="-1">
              <a:latin typeface="Arial"/>
            </a:endParaRPr>
          </a:p>
        </p:txBody>
      </p:sp>
      <p:sp>
        <p:nvSpPr>
          <p:cNvPr id="96" name="Segnaposto contenuto 2"/>
          <p:cNvSpPr/>
          <p:nvPr/>
        </p:nvSpPr>
        <p:spPr>
          <a:xfrm>
            <a:off x="700920" y="1791000"/>
            <a:ext cx="11084040" cy="43657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endParaRPr lang="it-IT" sz="2400" b="0" strike="noStrike" spc="-1">
              <a:latin typeface="Arial"/>
            </a:endParaRPr>
          </a:p>
          <a:p>
            <a:pPr>
              <a:lnSpc>
                <a:spcPct val="110000"/>
              </a:lnSpc>
              <a:spcBef>
                <a:spcPts val="1001"/>
              </a:spcBef>
              <a:tabLst>
                <a:tab pos="0" algn="l"/>
              </a:tabLst>
            </a:pPr>
            <a:r>
              <a:rPr lang="en-GB" sz="2400" b="1" strike="noStrike" spc="-1">
                <a:solidFill>
                  <a:srgbClr val="FF0000"/>
                </a:solidFill>
                <a:latin typeface="Arial"/>
                <a:ea typeface="Arial"/>
              </a:rPr>
              <a:t>Theoretische Einführung </a:t>
            </a:r>
            <a:endParaRPr lang="it-IT" sz="2400" b="0" strike="noStrike" spc="-1">
              <a:latin typeface="Arial"/>
            </a:endParaRPr>
          </a:p>
          <a:p>
            <a:pPr algn="just">
              <a:lnSpc>
                <a:spcPct val="110000"/>
              </a:lnSpc>
              <a:spcBef>
                <a:spcPts val="1001"/>
              </a:spcBef>
              <a:tabLst>
                <a:tab pos="0" algn="l"/>
              </a:tabLst>
            </a:pPr>
            <a:endParaRPr lang="it-IT" sz="2000" b="0" strike="noStrike" spc="-1">
              <a:latin typeface="Arial"/>
            </a:endParaRPr>
          </a:p>
          <a:p>
            <a:pPr algn="just">
              <a:lnSpc>
                <a:spcPct val="110000"/>
              </a:lnSpc>
              <a:spcBef>
                <a:spcPts val="1001"/>
              </a:spcBef>
              <a:tabLst>
                <a:tab pos="0" algn="l"/>
              </a:tabLst>
            </a:pPr>
            <a:r>
              <a:rPr lang="en-US" sz="2400" b="1" strike="noStrike" spc="-1">
                <a:solidFill>
                  <a:srgbClr val="000000"/>
                </a:solidFill>
                <a:latin typeface="Arial"/>
                <a:ea typeface="Arial"/>
              </a:rPr>
              <a:t>DAS RISIKO VERRINGERN</a:t>
            </a:r>
            <a:endParaRPr lang="it-IT" sz="2400" b="0" strike="noStrike" spc="-1">
              <a:latin typeface="Arial"/>
            </a:endParaRPr>
          </a:p>
        </p:txBody>
      </p:sp>
      <p:pic>
        <p:nvPicPr>
          <p:cNvPr id="97" name="Immagine 7"/>
          <p:cNvPicPr/>
          <p:nvPr/>
        </p:nvPicPr>
        <p:blipFill>
          <a:blip r:embed="rId4"/>
          <a:stretch/>
        </p:blipFill>
        <p:spPr>
          <a:xfrm>
            <a:off x="10359360" y="0"/>
            <a:ext cx="1790640" cy="1790640"/>
          </a:xfrm>
          <a:prstGeom prst="rect">
            <a:avLst/>
          </a:prstGeom>
          <a:ln w="0">
            <a:noFill/>
          </a:ln>
        </p:spPr>
      </p:pic>
      <p:sp>
        <p:nvSpPr>
          <p:cNvPr id="98" name="CasellaDiTesto 6"/>
          <p:cNvSpPr/>
          <p:nvPr/>
        </p:nvSpPr>
        <p:spPr>
          <a:xfrm>
            <a:off x="8345160" y="643608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1" strike="noStrike" spc="-1">
                <a:solidFill>
                  <a:srgbClr val="064A8B"/>
                </a:solidFill>
                <a:latin typeface="Open Sans"/>
              </a:rPr>
              <a:t>612986-EPP-1-2019-1-DE-SPO-SCP</a:t>
            </a:r>
            <a:endParaRPr lang="it-IT" sz="1800" b="0" strike="noStrike" spc="-1">
              <a:latin typeface="Arial"/>
            </a:endParaRPr>
          </a:p>
        </p:txBody>
      </p:sp>
      <p:pic>
        <p:nvPicPr>
          <p:cNvPr id="99" name="Картина 2"/>
          <p:cNvPicPr/>
          <p:nvPr/>
        </p:nvPicPr>
        <p:blipFill>
          <a:blip r:embed="rId5"/>
          <a:stretch/>
        </p:blipFill>
        <p:spPr>
          <a:xfrm>
            <a:off x="5824080" y="1838160"/>
            <a:ext cx="5848920" cy="3896640"/>
          </a:xfrm>
          <a:prstGeom prst="rect">
            <a:avLst/>
          </a:prstGeom>
          <a:ln w="0">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1582</Words>
  <Application>Microsoft Office PowerPoint</Application>
  <PresentationFormat>Widescreen</PresentationFormat>
  <Paragraphs>153</Paragraphs>
  <Slides>15</Slides>
  <Notes>13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Calibri</vt:lpstr>
      <vt:lpstr>Calibri Light</vt:lpstr>
      <vt:lpstr>Open Sans</vt:lpstr>
      <vt:lpstr>Symbol</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BSDA_team</dc:creator>
  <dc:description/>
  <cp:lastModifiedBy>Giancarlo Masi</cp:lastModifiedBy>
  <cp:revision>9</cp:revision>
  <dcterms:created xsi:type="dcterms:W3CDTF">2021-07-02T07:40:17Z</dcterms:created>
  <dcterms:modified xsi:type="dcterms:W3CDTF">2022-10-11T16:58:34Z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13</vt:i4>
  </property>
  <property fmtid="{D5CDD505-2E9C-101B-9397-08002B2CF9AE}" pid="3" name="PresentationFormat">
    <vt:lpwstr>Widescreen</vt:lpwstr>
  </property>
  <property fmtid="{D5CDD505-2E9C-101B-9397-08002B2CF9AE}" pid="4" name="Slides">
    <vt:i4>15</vt:i4>
  </property>
</Properties>
</file>