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6" r:id="rId3"/>
    <p:sldId id="259" r:id="rId4"/>
    <p:sldId id="260" r:id="rId5"/>
    <p:sldId id="262" r:id="rId6"/>
    <p:sldId id="263" r:id="rId7"/>
    <p:sldId id="264" r:id="rId8"/>
    <p:sldId id="265" r:id="rId9"/>
    <p:sldId id="266" r:id="rId10"/>
    <p:sldId id="261" r:id="rId11"/>
    <p:sldId id="267" r:id="rId12"/>
    <p:sldId id="268" r:id="rId13"/>
    <p:sldId id="269" r:id="rId14"/>
    <p:sldId id="270" r:id="rId15"/>
    <p:sldId id="257"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4" autoAdjust="0"/>
  </p:normalViewPr>
  <p:slideViewPr>
    <p:cSldViewPr snapToGrid="0">
      <p:cViewPr varScale="1">
        <p:scale>
          <a:sx n="71" d="100"/>
          <a:sy n="71" d="100"/>
        </p:scale>
        <p:origin x="110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AAD65-5948-42EE-AA84-C26CCAA3D080}" type="datetimeFigureOut">
              <a:rPr lang="en-GB" smtClean="0"/>
              <a:t>11/10/2022</a:t>
            </a:fld>
            <a:endParaRPr lang="en-GB"/>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GB"/>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0D8C9-8DAF-46E0-BBDD-49FF97055E30}" type="slidenum">
              <a:rPr lang="en-GB" smtClean="0"/>
              <a:t>‹N›</a:t>
            </a:fld>
            <a:endParaRPr lang="en-GB"/>
          </a:p>
        </p:txBody>
      </p:sp>
    </p:spTree>
    <p:extLst>
      <p:ext uri="{BB962C8B-B14F-4D97-AF65-F5344CB8AC3E}">
        <p14:creationId xmlns:p14="http://schemas.microsoft.com/office/powerpoint/2010/main" val="205251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l">
              <a:lnSpc>
                <a:spcPct val="110000"/>
              </a:lnSpc>
              <a:buFont typeface="Arial" panose="020B0604020202020204" pitchFamily="34" charset="0"/>
              <a:buChar char="•"/>
            </a:pPr>
            <a:r>
              <a:rPr lang="it-IT" dirty="0"/>
              <a:t>Nel 2004, il Consiglio d'Europa /CE/ è stata la prima organizzazione intergovernativa a sottolineare l'importanza della buona </a:t>
            </a:r>
            <a:r>
              <a:rPr lang="it-IT" dirty="0" err="1"/>
              <a:t>governance</a:t>
            </a:r>
            <a:r>
              <a:rPr lang="it-IT" dirty="0"/>
              <a:t> nello sport; La Raccomandazione segue la delibera n. 1 sui principi di </a:t>
            </a:r>
            <a:r>
              <a:rPr lang="it-IT" dirty="0" err="1"/>
              <a:t>Good</a:t>
            </a:r>
            <a:r>
              <a:rPr lang="it-IT" dirty="0"/>
              <a:t> </a:t>
            </a:r>
            <a:r>
              <a:rPr lang="it-IT" dirty="0" err="1"/>
              <a:t>Governance</a:t>
            </a:r>
            <a:r>
              <a:rPr lang="it-IT" dirty="0"/>
              <a:t> nello Sport adottati nel 2014 in occasione della 10a Conferenza dei Ministri europei dello sport; La raccomandazione definisce la buona </a:t>
            </a:r>
            <a:r>
              <a:rPr lang="it-IT" dirty="0" err="1"/>
              <a:t>governance</a:t>
            </a:r>
            <a:r>
              <a:rPr lang="it-IT" dirty="0"/>
              <a:t> come: "una complessa rete di misure politiche e regolamenti privati ​​utilizzati per promuovere l'integrità nella gestione dei valori fondamentali dello sport come attività sportive democratiche, etiche, efficienti e responsabili".</a:t>
            </a:r>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2</a:t>
            </a:fld>
            <a:endParaRPr lang="en-GB"/>
          </a:p>
        </p:txBody>
      </p:sp>
    </p:spTree>
    <p:extLst>
      <p:ext uri="{BB962C8B-B14F-4D97-AF65-F5344CB8AC3E}">
        <p14:creationId xmlns:p14="http://schemas.microsoft.com/office/powerpoint/2010/main" val="87507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just">
              <a:buFont typeface="Arial" panose="020B0604020202020204" pitchFamily="34" charset="0"/>
              <a:buChar char="•"/>
            </a:pPr>
            <a:r>
              <a:rPr lang="it-IT" dirty="0"/>
              <a:t>La partecipazione richiede che tutti i gruppi, in particolare quelli più vulnerabili, abbiano accesso diretto o rappresentativo ai sistemi di governo. Ciò si manifesta come una forte società civile e cittadini con libertà di associazione ed espressione;</a:t>
            </a:r>
          </a:p>
          <a:p>
            <a:pPr marL="171450" indent="-171450">
              <a:buFont typeface="Arial" panose="020B0604020202020204" pitchFamily="34" charset="0"/>
              <a:buChar char="•"/>
            </a:pPr>
            <a:r>
              <a:rPr lang="it-IT" dirty="0"/>
              <a:t>    Lo Stato di diritto è esemplificato da sistemi giuridici imparziali che tutelano i diritti umani e le libertà civili di tutti i cittadini, in particolare delle minoranze. Ciò è indicato da un potere giudiziario indipendente e da una forza di polizia libera   .   dalla corruzione;</a:t>
            </a:r>
          </a:p>
          <a:p>
            <a:pPr marL="171450" indent="-171450">
              <a:buFont typeface="Arial" panose="020B0604020202020204" pitchFamily="34" charset="0"/>
              <a:buChar char="•"/>
            </a:pPr>
            <a:r>
              <a:rPr lang="it-IT" baseline="0" dirty="0"/>
              <a:t>   </a:t>
            </a:r>
            <a:r>
              <a:rPr lang="it-IT" dirty="0"/>
              <a:t> Trasparenza significa che i cittadini comprendono e hanno accesso ai mezzi e alle modalità con cui vengono prese le decisioni, soprattutto se sono direttamente interessati da tali decisioni. Queste informazioni devono essere fornite in un  .   .   formato comprensibile e accessibile, tipicamente tradotte attraverso i media;</a:t>
            </a:r>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11</a:t>
            </a:fld>
            <a:endParaRPr lang="en-GB"/>
          </a:p>
        </p:txBody>
      </p:sp>
    </p:spTree>
    <p:extLst>
      <p:ext uri="{BB962C8B-B14F-4D97-AF65-F5344CB8AC3E}">
        <p14:creationId xmlns:p14="http://schemas.microsoft.com/office/powerpoint/2010/main" val="22082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Arial" panose="020B0604020202020204" pitchFamily="34" charset="0"/>
              <a:buChar char="•"/>
            </a:pPr>
            <a:r>
              <a:rPr lang="it-IT" dirty="0"/>
              <a:t>     La reattività implica semplicemente che le istituzioni rispondano alle loro parti interessate entro un lasso di tempo ragionevole;</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dirty="0"/>
              <a:t>    Orientato al consenso è dimostrato da un'agenda che cerca di mediare tra le molte diverse esigenze, prospettive e aspettative di una cittadinanza diversa. Le decisioni devono essere prese in un modo che rifletta una profonda comprensione del contesto storico, culturale e sociale della comunità;</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dirty="0"/>
              <a:t>    L'equità e l'</a:t>
            </a:r>
            <a:r>
              <a:rPr lang="it-IT" dirty="0" err="1"/>
              <a:t>inclusività</a:t>
            </a:r>
            <a:r>
              <a:rPr lang="it-IT" dirty="0"/>
              <a:t> dipendono dal garantire che tutti i membri di una comunità si sentano inclusi e autorizzati a migliorare o mantenere la propria</a:t>
            </a:r>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12</a:t>
            </a:fld>
            <a:endParaRPr lang="en-GB"/>
          </a:p>
        </p:txBody>
      </p:sp>
    </p:spTree>
    <p:extLst>
      <p:ext uri="{BB962C8B-B14F-4D97-AF65-F5344CB8AC3E}">
        <p14:creationId xmlns:p14="http://schemas.microsoft.com/office/powerpoint/2010/main" val="158935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Arial" panose="020B0604020202020204" pitchFamily="34" charset="0"/>
              <a:buChar char="•"/>
            </a:pPr>
            <a:r>
              <a:rPr lang="it-IT" dirty="0"/>
              <a:t>L'efficacia e l'efficienza si sviluppano attraverso l'uso sostenibile delle risorse per soddisfare i bisogni di una società. La sostenibilità si riferisce sia alla garanzia che gli investimenti sociali vengano portati avanti sia al mantenimento delle risorse naturali per le generazioni future.</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dirty="0"/>
              <a:t>La responsabilità si riferisce al fatto che le istituzioni sono in definitiva responsabili nei confronti delle persone e l'una verso l'altra. Ciò include anche le agenzie governative, la società civile e il settore privato che sono responsabili gli uni degli altri.</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13</a:t>
            </a:fld>
            <a:endParaRPr lang="en-GB"/>
          </a:p>
        </p:txBody>
      </p:sp>
    </p:spTree>
    <p:extLst>
      <p:ext uri="{BB962C8B-B14F-4D97-AF65-F5344CB8AC3E}">
        <p14:creationId xmlns:p14="http://schemas.microsoft.com/office/powerpoint/2010/main" val="246904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14</a:t>
            </a:fld>
            <a:endParaRPr lang="en-GB"/>
          </a:p>
        </p:txBody>
      </p:sp>
    </p:spTree>
    <p:extLst>
      <p:ext uri="{BB962C8B-B14F-4D97-AF65-F5344CB8AC3E}">
        <p14:creationId xmlns:p14="http://schemas.microsoft.com/office/powerpoint/2010/main" val="93149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it-IT" dirty="0" err="1"/>
              <a:t>Good</a:t>
            </a:r>
            <a:r>
              <a:rPr lang="it-IT" dirty="0"/>
              <a:t> </a:t>
            </a:r>
            <a:r>
              <a:rPr lang="it-IT" dirty="0" err="1"/>
              <a:t>Governance</a:t>
            </a:r>
            <a:r>
              <a:rPr lang="it-IT" dirty="0"/>
              <a:t> in Sport che include i seguenti requisiti: “strutture democratiche per le organizzazioni sportive non governative basate su elezioni chiare e regolari; procedure aperte a tutti i soci; organizzazione e gestione di uno standard professionale, con un adeguato codice etico e procedure per affrontare i conflitti di interesse; responsabilità e trasparenza nel processo decisionale e nelle operazioni finanziarie, inclusa la pubblicazione aperta di conti finanziari annuali debitamente verificati; equità nella gestione dell'appartenenza, compresa la parità di genere e la solidarietà”.</a:t>
            </a:r>
            <a:endParaRPr lang="bg-BG"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3</a:t>
            </a:fld>
            <a:endParaRPr lang="en-GB"/>
          </a:p>
        </p:txBody>
      </p:sp>
    </p:spTree>
    <p:extLst>
      <p:ext uri="{BB962C8B-B14F-4D97-AF65-F5344CB8AC3E}">
        <p14:creationId xmlns:p14="http://schemas.microsoft.com/office/powerpoint/2010/main" val="325220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it-IT" dirty="0"/>
              <a:t>La </a:t>
            </a:r>
            <a:r>
              <a:rPr lang="it-IT" dirty="0" err="1"/>
              <a:t>Governance</a:t>
            </a:r>
            <a:r>
              <a:rPr lang="it-IT" dirty="0"/>
              <a:t> si riferisce a tutti i processi di governo, le istituzioni, i processi e le pratiche attraverso i quali vengono decise e regolate questioni di interesse comune;</a:t>
            </a:r>
          </a:p>
          <a:p>
            <a:r>
              <a:rPr lang="it-IT" dirty="0"/>
              <a:t>La buona</a:t>
            </a:r>
            <a:r>
              <a:rPr lang="it-IT" baseline="0" dirty="0"/>
              <a:t> </a:t>
            </a:r>
            <a:r>
              <a:rPr lang="it-IT" baseline="0" dirty="0" err="1"/>
              <a:t>Governance</a:t>
            </a:r>
            <a:r>
              <a:rPr lang="it-IT" baseline="0" dirty="0"/>
              <a:t> </a:t>
            </a:r>
            <a:r>
              <a:rPr lang="it-IT" dirty="0"/>
              <a:t>aggiunge un attributo normativo o valutativo al processo di governo;</a:t>
            </a:r>
            <a:endParaRPr lang="en-US" dirty="0"/>
          </a:p>
          <a:p>
            <a:r>
              <a:rPr lang="it-IT" dirty="0"/>
              <a:t>Dal punto di vista dei diritti umani si riferisce principalmente al processo attraverso il quale le istituzioni pubbliche conducono gli affari pubblici, gestiscono le risorse pubbliche e garantiscono la realizzazione dei diritti umani.</a:t>
            </a:r>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4</a:t>
            </a:fld>
            <a:endParaRPr lang="en-GB"/>
          </a:p>
        </p:txBody>
      </p:sp>
    </p:spTree>
    <p:extLst>
      <p:ext uri="{BB962C8B-B14F-4D97-AF65-F5344CB8AC3E}">
        <p14:creationId xmlns:p14="http://schemas.microsoft.com/office/powerpoint/2010/main" val="82851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indent="-342900" algn="just">
              <a:buFont typeface="Arial" panose="020B0604020202020204" pitchFamily="34" charset="0"/>
              <a:buChar char="•"/>
            </a:pPr>
            <a:r>
              <a:rPr lang="it-IT" dirty="0"/>
              <a:t>Riconoscere che le autorità pubbliche hanno un ruolo chiave da svolgere nella promozione dell'attuazione dei principi di buona </a:t>
            </a:r>
            <a:r>
              <a:rPr lang="it-IT" dirty="0" err="1"/>
              <a:t>governance</a:t>
            </a:r>
            <a:r>
              <a:rPr lang="it-IT" dirty="0"/>
              <a:t>;</a:t>
            </a:r>
          </a:p>
          <a:p>
            <a:pPr marL="171450" indent="-171450">
              <a:buFont typeface="Arial" panose="020B0604020202020204" pitchFamily="34" charset="0"/>
              <a:buChar char="•"/>
            </a:pPr>
            <a:r>
              <a:rPr lang="it-IT" dirty="0"/>
              <a:t>    Consapevole che un'efficace prevenzione e risposta alla corruzione nello sport può richiedere cambiamenti nella legislazione e nelle politiche, ma anche negli atteggiamenti sociali nei confronti della corruzione nel settore privato,     raccomanda ai governi degli Stati membri di facilitare, sostenere e seguire l'attuazione di buone pratiche </a:t>
            </a:r>
            <a:r>
              <a:rPr lang="it-IT" dirty="0" err="1"/>
              <a:t>governance</a:t>
            </a:r>
            <a:r>
              <a:rPr lang="it-IT" dirty="0"/>
              <a:t> nello sport, in particolare al fine di rafforzare la lotta alla corruzione nello sport.</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5</a:t>
            </a:fld>
            <a:endParaRPr lang="en-GB"/>
          </a:p>
        </p:txBody>
      </p:sp>
    </p:spTree>
    <p:extLst>
      <p:ext uri="{BB962C8B-B14F-4D97-AF65-F5344CB8AC3E}">
        <p14:creationId xmlns:p14="http://schemas.microsoft.com/office/powerpoint/2010/main" val="21523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it-IT" dirty="0"/>
              <a:t>I governi hanno l'obbligo di promuovere e tutelare i diritti umani e di garantire il rispetto dello stato di diritto anche nell'ambito delle organizzazioni sportive. Hanno anche un interesse acquisito nella promozione della buona </a:t>
            </a:r>
            <a:r>
              <a:rPr lang="it-IT" dirty="0" err="1"/>
              <a:t>governance</a:t>
            </a:r>
            <a:r>
              <a:rPr lang="it-IT" dirty="0"/>
              <a:t> nello sport, in particolare perché:</a:t>
            </a:r>
          </a:p>
          <a:p>
            <a:pPr marL="342900" indent="-342900" algn="just">
              <a:buFont typeface="Arial" panose="020B0604020202020204" pitchFamily="34" charset="0"/>
              <a:buChar char="•"/>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indent="-342900" algn="just">
              <a:buFont typeface="Arial" panose="020B0604020202020204" pitchFamily="34" charset="0"/>
              <a:buChar char="•"/>
            </a:pPr>
            <a:r>
              <a:rPr lang="it-IT" dirty="0"/>
              <a:t>i governi sono coinvolti nella prevenzione e nella risposta alle minacce contro l'integrità dello sport e alle violazioni dei diritti umani di coloro che partecipano ad attività sportive;</a:t>
            </a:r>
          </a:p>
          <a:p>
            <a:pPr marL="171450" indent="-171450">
              <a:buFont typeface="Arial" panose="020B0604020202020204" pitchFamily="34" charset="0"/>
              <a:buChar char="•"/>
            </a:pPr>
            <a:r>
              <a:rPr lang="it-IT" dirty="0"/>
              <a:t>    i governi sostengono le attività sportive e la partecipazione di atleti o squadre che rappresentano organizzazioni sportive nazionali a competizioni internazionali;</a:t>
            </a:r>
          </a:p>
          <a:p>
            <a:pPr marL="171450" indent="-171450">
              <a:buFont typeface="Arial" panose="020B0604020202020204" pitchFamily="34" charset="0"/>
              <a:buChar char="•"/>
            </a:pPr>
            <a:r>
              <a:rPr lang="it-IT" dirty="0"/>
              <a:t>    i governi investono nell'ospitare eventi o fare offerte per ospitare eventi;</a:t>
            </a:r>
          </a:p>
          <a:p>
            <a:pPr marL="171450" indent="-171450">
              <a:buFont typeface="Arial" panose="020B0604020202020204" pitchFamily="34" charset="0"/>
              <a:buChar char="•"/>
            </a:pPr>
            <a:r>
              <a:rPr lang="it-IT" dirty="0"/>
              <a:t>    le emittenti pubbliche acquistano determinati diritti di trasmissione.</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6</a:t>
            </a:fld>
            <a:endParaRPr lang="en-GB"/>
          </a:p>
        </p:txBody>
      </p:sp>
    </p:spTree>
    <p:extLst>
      <p:ext uri="{BB962C8B-B14F-4D97-AF65-F5344CB8AC3E}">
        <p14:creationId xmlns:p14="http://schemas.microsoft.com/office/powerpoint/2010/main" val="45482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lnSpc>
                <a:spcPct val="110000"/>
              </a:lnSpc>
            </a:pPr>
            <a:r>
              <a:rPr lang="it-IT" dirty="0"/>
              <a:t>La Raccomandazione </a:t>
            </a:r>
            <a:r>
              <a:rPr lang="it-IT" dirty="0" err="1"/>
              <a:t>Rec</a:t>
            </a:r>
            <a:r>
              <a:rPr lang="it-IT" dirty="0"/>
              <a:t>(2005)8 sui principi di buon governo nello sport afferma che politiche e misure efficaci di buona </a:t>
            </a:r>
            <a:r>
              <a:rPr lang="it-IT" dirty="0" err="1"/>
              <a:t>governance</a:t>
            </a:r>
            <a:r>
              <a:rPr lang="it-IT" dirty="0"/>
              <a:t> nello sport includono come requisito minimo:</a:t>
            </a:r>
          </a:p>
          <a:p>
            <a:pPr marL="171450" indent="-171450">
              <a:buFont typeface="Arial" panose="020B0604020202020204" pitchFamily="34" charset="0"/>
              <a:buChar char="•"/>
            </a:pPr>
            <a:r>
              <a:rPr lang="it-IT" sz="1200" dirty="0">
                <a:latin typeface="Arial" panose="020B0604020202020204" pitchFamily="34" charset="0"/>
                <a:cs typeface="Arial" panose="020B0604020202020204" pitchFamily="34" charset="0"/>
              </a:rPr>
              <a:t>     </a:t>
            </a:r>
            <a:r>
              <a:rPr lang="it-IT" dirty="0"/>
              <a:t>strutture democratiche per le organizzazioni sportive non governative basate su procedure elettorali chiare e regolari aperte a tutti i membri;</a:t>
            </a:r>
          </a:p>
          <a:p>
            <a:pPr marL="342900" indent="-342900" algn="l">
              <a:lnSpc>
                <a:spcPct val="110000"/>
              </a:lnSpc>
              <a:buFont typeface="Arial" panose="020B0604020202020204" pitchFamily="34" charset="0"/>
              <a:buChar char="•"/>
            </a:pPr>
            <a:r>
              <a:rPr lang="it-IT" dirty="0"/>
              <a:t>organizzazione e gestione di uno standard professionale, con un adeguato codice etico e procedure per affrontare i conflitti di interesse;</a:t>
            </a:r>
          </a:p>
          <a:p>
            <a:pPr marL="171450" indent="-171450">
              <a:buFont typeface="Arial" panose="020B0604020202020204" pitchFamily="34" charset="0"/>
              <a:buChar char="•"/>
            </a:pPr>
            <a:r>
              <a:rPr lang="it-IT" dirty="0"/>
              <a:t>     responsabilità e trasparenza nel processo decisionale e nelle operazioni finanziarie, inclusa la pubblicazione aperta di conti finanziari annuali debitamente certificati;</a:t>
            </a:r>
          </a:p>
          <a:p>
            <a:pPr marL="171450" indent="-171450">
              <a:buFont typeface="Arial" panose="020B0604020202020204" pitchFamily="34" charset="0"/>
              <a:buChar char="•"/>
            </a:pPr>
            <a:r>
              <a:rPr lang="it-IT" dirty="0"/>
              <a:t>     equità nella gestione dell'appartenenza, compresa la parità di genere e la solidarietà.</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7</a:t>
            </a:fld>
            <a:endParaRPr lang="en-GB"/>
          </a:p>
        </p:txBody>
      </p:sp>
    </p:spTree>
    <p:extLst>
      <p:ext uri="{BB962C8B-B14F-4D97-AF65-F5344CB8AC3E}">
        <p14:creationId xmlns:p14="http://schemas.microsoft.com/office/powerpoint/2010/main" val="268888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171450" indent="-171450">
              <a:buFont typeface="Arial" panose="020B0604020202020204" pitchFamily="34" charset="0"/>
              <a:buChar char="•"/>
            </a:pPr>
            <a:r>
              <a:rPr lang="it-IT" dirty="0"/>
              <a:t>Il Libro bianco del 2007 sullo sport ha rilevato che l'autoregolamentazione è in grado di affrontare la maggior parte delle sfide che riguardano lo sport se vengono applicati i principi di buona </a:t>
            </a:r>
            <a:r>
              <a:rPr lang="it-IT" dirty="0" err="1"/>
              <a:t>governance</a:t>
            </a:r>
            <a:r>
              <a:rPr lang="it-IT" dirty="0"/>
              <a:t>; </a:t>
            </a:r>
          </a:p>
          <a:p>
            <a:pPr marL="171450" indent="-171450">
              <a:buFont typeface="Arial" panose="020B0604020202020204" pitchFamily="34" charset="0"/>
              <a:buChar char="•"/>
            </a:pPr>
            <a:r>
              <a:rPr lang="it-IT" dirty="0"/>
              <a:t>Nella sua comunicazione del 2011 (Sviluppare la dimensione europea nello sport) la Commissione ha adottato una posizione più elaborata, rilevando che il buon governo nello sport è una condizione per l'autonomia e l'autoregolamentazione delle organizzazioni sportive; </a:t>
            </a:r>
          </a:p>
          <a:p>
            <a:pPr marL="171450" indent="-171450">
              <a:buFont typeface="Arial" panose="020B0604020202020204" pitchFamily="34" charset="0"/>
              <a:buChar char="•"/>
            </a:pPr>
            <a:r>
              <a:rPr lang="it-IT" dirty="0"/>
              <a:t>Nel 2011 i temi della buona </a:t>
            </a:r>
            <a:r>
              <a:rPr lang="it-IT" dirty="0" err="1"/>
              <a:t>governance</a:t>
            </a:r>
            <a:r>
              <a:rPr lang="it-IT" dirty="0"/>
              <a:t> e del rafforzamento dell'organizzazione dello sport in Europa sono stati inseriti nelle azioni preparatorie nel campo dello sport. Otto progetti sono stati selezionati, realizzati e conclusi entro la fine del 2013; </a:t>
            </a:r>
          </a:p>
          <a:p>
            <a:pPr marL="171450" indent="-171450">
              <a:buFont typeface="Arial" panose="020B0604020202020204" pitchFamily="34" charset="0"/>
              <a:buChar char="•"/>
            </a:pPr>
            <a:r>
              <a:rPr lang="it-IT" dirty="0"/>
              <a:t>Un gruppo di esperti dell'UE sulla buona </a:t>
            </a:r>
            <a:r>
              <a:rPr lang="it-IT" dirty="0" err="1"/>
              <a:t>governance</a:t>
            </a:r>
            <a:r>
              <a:rPr lang="it-IT" dirty="0"/>
              <a:t> è stato istituito sulla base della risoluzione del Consiglio su un piano di lavoro dell'UE per lo sport 2011-2014. Nell'ottobre 2013 il Gruppo ha adottato raccomandazioni sui Principi per una buona </a:t>
            </a:r>
            <a:r>
              <a:rPr lang="it-IT" dirty="0" err="1"/>
              <a:t>governance</a:t>
            </a:r>
            <a:r>
              <a:rPr lang="it-IT" dirty="0"/>
              <a:t> dello sport nell'UE e le ha presentate al Consiglio dell'UE. </a:t>
            </a:r>
          </a:p>
          <a:p>
            <a:pPr marL="171450" indent="-171450">
              <a:buFont typeface="Arial" panose="020B0604020202020204" pitchFamily="34" charset="0"/>
              <a:buChar char="•"/>
            </a:pPr>
            <a:r>
              <a:rPr lang="it-IT" dirty="0"/>
              <a:t>Nel 2016 è stato condotto l'evento </a:t>
            </a:r>
            <a:r>
              <a:rPr lang="it-IT" dirty="0" err="1"/>
              <a:t>Flagship</a:t>
            </a:r>
            <a:r>
              <a:rPr lang="it-IT" dirty="0"/>
              <a:t> sulla buona </a:t>
            </a:r>
            <a:r>
              <a:rPr lang="it-IT" dirty="0" err="1"/>
              <a:t>governance</a:t>
            </a:r>
            <a:r>
              <a:rPr lang="it-IT" dirty="0"/>
              <a:t> nello sport ed è stato lanciato un impegno sulla buona </a:t>
            </a:r>
            <a:r>
              <a:rPr lang="it-IT" dirty="0" err="1"/>
              <a:t>governance</a:t>
            </a:r>
            <a:r>
              <a:rPr lang="it-IT" dirty="0"/>
              <a:t> nello sport sostenuto da 32 organizzazioni sportive in Europa. </a:t>
            </a:r>
          </a:p>
          <a:p>
            <a:pPr marL="171450" indent="-171450">
              <a:buFont typeface="Arial" panose="020B0604020202020204" pitchFamily="34" charset="0"/>
              <a:buChar char="•"/>
            </a:pPr>
            <a:r>
              <a:rPr lang="it-IT" dirty="0"/>
              <a:t>Un approccio integrato alla politica dello sport: il rapporto sulla buona </a:t>
            </a:r>
            <a:r>
              <a:rPr lang="it-IT" dirty="0" err="1"/>
              <a:t>governance</a:t>
            </a:r>
            <a:r>
              <a:rPr lang="it-IT" dirty="0"/>
              <a:t>, l'accessibilità e l'integrità è stato accettato dal PE ed è stato anche l'argomento principale dello Sport Forum 2017, tenutosi durante la presidenza maltese. Durante l'evento, il richiedente del progetto BSDA ha firmato l'impegno ad attuare i principi di buona </a:t>
            </a:r>
            <a:r>
              <a:rPr lang="it-IT" dirty="0" err="1"/>
              <a:t>governance</a:t>
            </a:r>
            <a:r>
              <a:rPr lang="it-IT" dirty="0"/>
              <a:t> nello sport di base.</a:t>
            </a:r>
          </a:p>
          <a:p>
            <a:pPr marL="342900" indent="-342900" algn="just">
              <a:lnSpc>
                <a:spcPct val="11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8</a:t>
            </a:fld>
            <a:endParaRPr lang="en-GB"/>
          </a:p>
        </p:txBody>
      </p:sp>
    </p:spTree>
    <p:extLst>
      <p:ext uri="{BB962C8B-B14F-4D97-AF65-F5344CB8AC3E}">
        <p14:creationId xmlns:p14="http://schemas.microsoft.com/office/powerpoint/2010/main" val="248640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it-IT" b="1" dirty="0"/>
              <a:t>A causa dei recenti e ricorrenti scandali di corruzione di alto profilo, le organizzazioni sportive internazionali sono poste sempre più sotto il controllo pubblico. Al fine di ridurre il rischio di altri possibili comportamenti non etici, ripristinare la fiducia pubblica e mantenere la loro autonomia, ci si aspetta che rispettino i principi di buona </a:t>
            </a:r>
            <a:r>
              <a:rPr lang="it-IT" b="1" dirty="0" err="1"/>
              <a:t>governance</a:t>
            </a:r>
            <a:r>
              <a:rPr lang="it-IT" b="1" dirty="0"/>
              <a:t>.</a:t>
            </a: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9</a:t>
            </a:fld>
            <a:endParaRPr lang="en-GB"/>
          </a:p>
        </p:txBody>
      </p:sp>
    </p:spTree>
    <p:extLst>
      <p:ext uri="{BB962C8B-B14F-4D97-AF65-F5344CB8AC3E}">
        <p14:creationId xmlns:p14="http://schemas.microsoft.com/office/powerpoint/2010/main" val="191516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it-IT" dirty="0"/>
              <a:t>La</a:t>
            </a:r>
            <a:r>
              <a:rPr lang="it-IT" baseline="0" dirty="0"/>
              <a:t> buona</a:t>
            </a:r>
            <a:r>
              <a:rPr lang="it-IT" dirty="0"/>
              <a:t> </a:t>
            </a:r>
            <a:r>
              <a:rPr lang="it-IT" dirty="0" err="1"/>
              <a:t>governance</a:t>
            </a:r>
            <a:r>
              <a:rPr lang="it-IT" dirty="0"/>
              <a:t> è un approccio al governo che si impegna a creare un sistema fondato sulla giustizia e la pace che protegga i diritti umani e le libertà civili degli individui. Secondo le Nazioni Unite, il buon governo si misura dagli otto fattori di:</a:t>
            </a:r>
          </a:p>
          <a:p>
            <a:endParaRPr lang="it-IT" dirty="0"/>
          </a:p>
          <a:p>
            <a:pPr marL="171450" indent="-171450">
              <a:buFont typeface="Arial" panose="020B0604020202020204" pitchFamily="34" charset="0"/>
              <a:buChar char="•"/>
            </a:pPr>
            <a:r>
              <a:rPr lang="it-IT" dirty="0"/>
              <a:t>Partecipazione; </a:t>
            </a:r>
          </a:p>
          <a:p>
            <a:pPr marL="171450" indent="-171450">
              <a:buFont typeface="Arial" panose="020B0604020202020204" pitchFamily="34" charset="0"/>
              <a:buChar char="•"/>
            </a:pPr>
            <a:r>
              <a:rPr lang="it-IT" dirty="0"/>
              <a:t>Norma di legge; </a:t>
            </a:r>
          </a:p>
          <a:p>
            <a:pPr marL="171450" indent="-171450">
              <a:buFont typeface="Arial" panose="020B0604020202020204" pitchFamily="34" charset="0"/>
              <a:buChar char="•"/>
            </a:pPr>
            <a:r>
              <a:rPr lang="it-IT" dirty="0"/>
              <a:t>Trasparenza; </a:t>
            </a:r>
          </a:p>
          <a:p>
            <a:pPr marL="171450" indent="-171450">
              <a:buFont typeface="Arial" panose="020B0604020202020204" pitchFamily="34" charset="0"/>
              <a:buChar char="•"/>
            </a:pPr>
            <a:r>
              <a:rPr lang="it-IT" dirty="0"/>
              <a:t>Reattività; </a:t>
            </a:r>
          </a:p>
          <a:p>
            <a:pPr marL="171450" indent="-171450">
              <a:buFont typeface="Arial" panose="020B0604020202020204" pitchFamily="34" charset="0"/>
              <a:buChar char="•"/>
            </a:pPr>
            <a:r>
              <a:rPr lang="it-IT" dirty="0"/>
              <a:t>Orientato al consenso; </a:t>
            </a:r>
          </a:p>
          <a:p>
            <a:pPr marL="171450" indent="-171450">
              <a:buFont typeface="Arial" panose="020B0604020202020204" pitchFamily="34" charset="0"/>
              <a:buChar char="•"/>
            </a:pPr>
            <a:r>
              <a:rPr lang="it-IT" dirty="0"/>
              <a:t>Equità e </a:t>
            </a:r>
            <a:r>
              <a:rPr lang="it-IT" dirty="0" err="1"/>
              <a:t>inclusività</a:t>
            </a:r>
            <a:r>
              <a:rPr lang="it-IT" dirty="0"/>
              <a:t>; </a:t>
            </a:r>
          </a:p>
          <a:p>
            <a:pPr marL="171450" indent="-171450">
              <a:buFont typeface="Arial" panose="020B0604020202020204" pitchFamily="34" charset="0"/>
              <a:buChar char="•"/>
            </a:pPr>
            <a:r>
              <a:rPr lang="it-IT" dirty="0"/>
              <a:t>Efficacia ed efficienza; </a:t>
            </a:r>
          </a:p>
          <a:p>
            <a:pPr marL="171450" indent="-171450">
              <a:buFont typeface="Arial" panose="020B0604020202020204" pitchFamily="34" charset="0"/>
              <a:buChar char="•"/>
            </a:pPr>
            <a:r>
              <a:rPr lang="it-IT" dirty="0"/>
              <a:t>Responsabilità.</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Контейнер за номер на слайда 3"/>
          <p:cNvSpPr>
            <a:spLocks noGrp="1"/>
          </p:cNvSpPr>
          <p:nvPr>
            <p:ph type="sldNum" sz="quarter" idx="5"/>
          </p:nvPr>
        </p:nvSpPr>
        <p:spPr/>
        <p:txBody>
          <a:bodyPr/>
          <a:lstStyle/>
          <a:p>
            <a:fld id="{8C10D8C9-8DAF-46E0-BBDD-49FF97055E30}" type="slidenum">
              <a:rPr lang="en-GB" smtClean="0"/>
              <a:t>10</a:t>
            </a:fld>
            <a:endParaRPr lang="en-GB"/>
          </a:p>
        </p:txBody>
      </p:sp>
    </p:spTree>
    <p:extLst>
      <p:ext uri="{BB962C8B-B14F-4D97-AF65-F5344CB8AC3E}">
        <p14:creationId xmlns:p14="http://schemas.microsoft.com/office/powerpoint/2010/main" val="422732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22D43-3732-442D-8407-E5B649A712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C070E6-D575-441D-8DC5-9A1D58322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18E78-C27A-4D74-A31A-DD6DA53158C8}"/>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28CA433D-180B-4EF9-87D9-5254B54D80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46D2-6B04-4688-A00E-3274A328AFA3}"/>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41100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55D2E-2063-43E0-8AA0-EC9CEBC507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051716-0DEE-48CD-A4FE-10E3C9E327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686F83-A155-4A82-A992-2C2C05EEA2FC}"/>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EFD58A01-88A7-4C1B-9A6F-B4B42EAF96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74603-F71D-4817-A576-F83DA7E6EB62}"/>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086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BD0D81-5363-4654-A9A4-4FCFD1A614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0CC130-82B0-4F40-A74E-8422938BD0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7A25A-B9F5-491D-B766-6A791078BEE0}"/>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2FB55EF5-D8C4-4029-BBD6-41A39D2CA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B754C-BADF-4A85-95F6-27F06FD4DE51}"/>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527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FF09-C6D4-48E4-82EB-F2B3FAA6BF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24F21-0C5C-45F7-B717-AA042CC43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6BA96A-E2E1-4218-AE09-90F7EB30885E}"/>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C178229A-E6A4-4DAC-B4E8-EC35DCE31B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D4F011-B5E0-4AD4-B6B9-FBD32D25AA7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6558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1115-0E30-4E73-9E58-A8711EF9DC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2A0BF8-050F-41F5-AEC8-D0BB94FF1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85096F-625D-4B3E-81E1-BA0925145CF2}"/>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822BBC08-BE94-43B0-A31F-1069D00286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3D8CC2-66BD-4BFD-9373-DD2241B46EE4}"/>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7490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55248-3D8E-4B86-80F5-356126DCA9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FC0A3-A6CA-4367-A717-AFB490DCBA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667CEA-359A-4A83-BF28-DC5C984118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9E0F1-9FA3-4569-BD6B-621533EC9A4C}"/>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6" name="Segnaposto piè di pagina 5">
            <a:extLst>
              <a:ext uri="{FF2B5EF4-FFF2-40B4-BE49-F238E27FC236}">
                <a16:creationId xmlns:a16="http://schemas.microsoft.com/office/drawing/2014/main" id="{F5E27C14-2CB9-44FA-84BE-74AD74B8C4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792DC-121C-47A2-A937-B071AA5C43D0}"/>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42623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78710-0A59-4DF1-98CF-AB80814D04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F55A4-2AFA-4035-9A19-8DD7B7AC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912B13-5DE3-4BFB-965D-48E8B69CAD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1BA0BE-A12D-46A2-9FB6-3F77D6279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F5D574-6EE6-40BA-9E44-5C17FBACC4C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69DA5E-F0FF-4450-BDD2-71DA53AD5B6C}"/>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8" name="Segnaposto piè di pagina 7">
            <a:extLst>
              <a:ext uri="{FF2B5EF4-FFF2-40B4-BE49-F238E27FC236}">
                <a16:creationId xmlns:a16="http://schemas.microsoft.com/office/drawing/2014/main" id="{3D1A8A71-4D60-4445-8A1A-3EEB0F685C8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16632F-73DE-4479-A237-CBAAC8B613CE}"/>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64226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86DCA-BDC1-4302-9036-71BA0E94EF7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2CC47B-CD2B-4B3A-AEA1-348AFC8959C0}"/>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4" name="Segnaposto piè di pagina 3">
            <a:extLst>
              <a:ext uri="{FF2B5EF4-FFF2-40B4-BE49-F238E27FC236}">
                <a16:creationId xmlns:a16="http://schemas.microsoft.com/office/drawing/2014/main" id="{13DE5D86-D803-40C0-BC64-BB1FB0B77D2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30DF70-E7CD-4954-AFFE-666915C2090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283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4A56D5-0CF4-4D33-B5C2-875FDCE51C1D}"/>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3" name="Segnaposto piè di pagina 2">
            <a:extLst>
              <a:ext uri="{FF2B5EF4-FFF2-40B4-BE49-F238E27FC236}">
                <a16:creationId xmlns:a16="http://schemas.microsoft.com/office/drawing/2014/main" id="{E3C19F68-E749-46BC-A208-FC91CDB4BD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6E7413-C54E-4206-A2C9-588651BCBFF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7283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8FBA5-7522-4A20-9C98-520E5CE6A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C789BD-49CE-45FF-A715-00B0D8D74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EB5D2A-0B6B-4C47-9625-ADF50FC32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008F4A-36F3-4258-9615-D5CEC93055AD}"/>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6" name="Segnaposto piè di pagina 5">
            <a:extLst>
              <a:ext uri="{FF2B5EF4-FFF2-40B4-BE49-F238E27FC236}">
                <a16:creationId xmlns:a16="http://schemas.microsoft.com/office/drawing/2014/main" id="{2E929648-EC9D-4131-A8B1-F20F76D02B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D14E9-691E-4AAD-A03A-57D785E488A6}"/>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27422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851B4-5921-4469-94B6-48A9211790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EC7043-70E6-4EE9-ABB9-D43A0C36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858B7-A9DE-4155-8D31-6A11828F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7DAB4B-5BC6-47D4-A0B5-1125FD627CDD}"/>
              </a:ext>
            </a:extLst>
          </p:cNvPr>
          <p:cNvSpPr>
            <a:spLocks noGrp="1"/>
          </p:cNvSpPr>
          <p:nvPr>
            <p:ph type="dt" sz="half" idx="10"/>
          </p:nvPr>
        </p:nvSpPr>
        <p:spPr/>
        <p:txBody>
          <a:bodyPr/>
          <a:lstStyle/>
          <a:p>
            <a:fld id="{DE4D5FC8-EB5F-4C2B-A698-43759229844D}" type="datetimeFigureOut">
              <a:rPr lang="it-IT" smtClean="0"/>
              <a:t>11/10/2022</a:t>
            </a:fld>
            <a:endParaRPr lang="it-IT"/>
          </a:p>
        </p:txBody>
      </p:sp>
      <p:sp>
        <p:nvSpPr>
          <p:cNvPr id="6" name="Segnaposto piè di pagina 5">
            <a:extLst>
              <a:ext uri="{FF2B5EF4-FFF2-40B4-BE49-F238E27FC236}">
                <a16:creationId xmlns:a16="http://schemas.microsoft.com/office/drawing/2014/main" id="{B38A2E2D-B0B8-42A1-8577-79656437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E0038-5187-46BE-BB16-EBB9FCDD12BD}"/>
              </a:ext>
            </a:extLst>
          </p:cNvPr>
          <p:cNvSpPr>
            <a:spLocks noGrp="1"/>
          </p:cNvSpPr>
          <p:nvPr>
            <p:ph type="sldNum" sz="quarter" idx="12"/>
          </p:nvPr>
        </p:nvSpPr>
        <p:spPr/>
        <p:txBody>
          <a:bodyPr/>
          <a:lstStyle/>
          <a:p>
            <a:fld id="{52F30924-04B9-4059-BC48-57A69E035BD8}" type="slidenum">
              <a:rPr lang="it-IT" smtClean="0"/>
              <a:t>‹N›</a:t>
            </a:fld>
            <a:endParaRPr lang="it-IT"/>
          </a:p>
        </p:txBody>
      </p:sp>
    </p:spTree>
    <p:extLst>
      <p:ext uri="{BB962C8B-B14F-4D97-AF65-F5344CB8AC3E}">
        <p14:creationId xmlns:p14="http://schemas.microsoft.com/office/powerpoint/2010/main" val="354366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C09EBF-5948-4CD7-99A6-B78D3E639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7B427-60B8-4E25-94F7-6B8D64DE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824629-67E7-4322-86B1-3E6F4A51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5FC8-EB5F-4C2B-A698-43759229844D}" type="datetimeFigureOut">
              <a:rPr lang="it-IT" smtClean="0"/>
              <a:t>11/10/2022</a:t>
            </a:fld>
            <a:endParaRPr lang="it-IT"/>
          </a:p>
        </p:txBody>
      </p:sp>
      <p:sp>
        <p:nvSpPr>
          <p:cNvPr id="5" name="Segnaposto piè di pagina 4">
            <a:extLst>
              <a:ext uri="{FF2B5EF4-FFF2-40B4-BE49-F238E27FC236}">
                <a16:creationId xmlns:a16="http://schemas.microsoft.com/office/drawing/2014/main" id="{F9E4F86E-44C9-479A-A8BB-1C471643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0BD763B-845F-4B9F-9A1C-8CB59E6E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0924-04B9-4059-BC48-57A69E035BD8}" type="slidenum">
              <a:rPr lang="it-IT" smtClean="0"/>
              <a:t>‹N›</a:t>
            </a:fld>
            <a:endParaRPr lang="it-IT"/>
          </a:p>
        </p:txBody>
      </p:sp>
    </p:spTree>
    <p:extLst>
      <p:ext uri="{BB962C8B-B14F-4D97-AF65-F5344CB8AC3E}">
        <p14:creationId xmlns:p14="http://schemas.microsoft.com/office/powerpoint/2010/main" val="19654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bin"/><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jpeg"/><Relationship Id="rId4" Type="http://schemas.openxmlformats.org/officeDocument/2006/relationships/hyperlink" Target="https://rm.coe.int/09000016808ec28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a:solidFill>
                  <a:srgbClr val="FF6600"/>
                </a:solidFill>
                <a:latin typeface="Arial" panose="020B0604020202020204" pitchFamily="34" charset="0"/>
                <a:cs typeface="Arial" panose="020B0604020202020204" pitchFamily="34" charset="0"/>
              </a:rPr>
              <a:t>Good governance</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2800" b="1" dirty="0">
                <a:solidFill>
                  <a:srgbClr val="FF4343"/>
                </a:solidFill>
                <a:latin typeface="Arial" panose="020B0604020202020204" pitchFamily="34" charset="0"/>
                <a:cs typeface="Arial" panose="020B0604020202020204" pitchFamily="34" charset="0"/>
              </a:rPr>
              <a:t>Module 1</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939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Introduzione Teorica</a:t>
            </a:r>
            <a:endParaRPr lang="it-IT" b="1" dirty="0">
              <a:solidFill>
                <a:srgbClr val="FF0000"/>
              </a:solidFill>
              <a:latin typeface="Arial" panose="020B0604020202020204" pitchFamily="34" charset="0"/>
              <a:cs typeface="Arial" panose="020B0604020202020204" pitchFamily="34" charset="0"/>
            </a:endParaRPr>
          </a:p>
          <a:p>
            <a:pPr algn="just"/>
            <a:r>
              <a:rPr lang="en-US" sz="1800" b="1" dirty="0">
                <a:latin typeface="Arial" panose="020B0604020202020204" pitchFamily="34" charset="0"/>
                <a:ea typeface="Calibri" panose="020F0502020204030204" pitchFamily="34" charset="0"/>
              </a:rPr>
              <a:t>OTTO FATTORI DI BUONA </a:t>
            </a:r>
            <a:r>
              <a:rPr lang="en-US" sz="1800" b="1" dirty="0">
                <a:effectLst/>
                <a:latin typeface="Arial" panose="020B0604020202020204" pitchFamily="34" charset="0"/>
                <a:ea typeface="Calibri" panose="020F0502020204030204" pitchFamily="34" charset="0"/>
              </a:rPr>
              <a:t>GOVERNANCE</a:t>
            </a:r>
            <a:endParaRPr lang="en-US" b="1"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01092F02-704D-4BDA-8EA2-CFCFCC340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029" y="2990657"/>
            <a:ext cx="7879860" cy="2791482"/>
          </a:xfrm>
          <a:prstGeom prst="rect">
            <a:avLst/>
          </a:prstGeom>
        </p:spPr>
      </p:pic>
    </p:spTree>
    <p:extLst>
      <p:ext uri="{BB962C8B-B14F-4D97-AF65-F5344CB8AC3E}">
        <p14:creationId xmlns:p14="http://schemas.microsoft.com/office/powerpoint/2010/main" val="146748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Principi</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 di </a:t>
            </a:r>
            <a:r>
              <a:rPr lang="en-GB"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Buona</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Governance</a:t>
            </a:r>
          </a:p>
          <a:p>
            <a:pPr algn="l">
              <a:lnSpc>
                <a:spcPct val="110000"/>
              </a:lnSpc>
            </a:pPr>
            <a:endParaRPr lang="en-US" sz="2400" dirty="0">
              <a:effectLst/>
              <a:latin typeface="Arial" panose="020B0604020202020204" pitchFamily="34" charset="0"/>
              <a:ea typeface="Arial" panose="020B0604020202020204" pitchFamily="34" charset="0"/>
              <a:cs typeface="Arial" panose="020B0604020202020204" pitchFamily="34" charset="0"/>
            </a:endParaRPr>
          </a:p>
          <a:p>
            <a:pPr algn="l">
              <a:lnSpc>
                <a:spcPct val="110000"/>
              </a:lnSpc>
            </a:pPr>
            <a:r>
              <a:rPr lang="en-US" sz="2400" b="1" dirty="0">
                <a:effectLst/>
                <a:latin typeface="Arial" panose="020B0604020202020204" pitchFamily="34" charset="0"/>
                <a:ea typeface="Arial" panose="020B0604020202020204" pitchFamily="34" charset="0"/>
                <a:cs typeface="Arial" panose="020B0604020202020204" pitchFamily="34" charset="0"/>
              </a:rPr>
              <a:t>PARTECIPAZIONE</a:t>
            </a:r>
          </a:p>
          <a:p>
            <a:pPr algn="l">
              <a:lnSpc>
                <a:spcPct val="110000"/>
              </a:lnSpc>
            </a:pPr>
            <a:endParaRPr lang="en-US" sz="2400" b="1" dirty="0">
              <a:latin typeface="Arial" panose="020B0604020202020204" pitchFamily="34" charset="0"/>
              <a:cs typeface="Arial" panose="020B0604020202020204" pitchFamily="34" charset="0"/>
            </a:endParaRPr>
          </a:p>
          <a:p>
            <a:pPr algn="l">
              <a:lnSpc>
                <a:spcPct val="110000"/>
              </a:lnSpc>
            </a:pPr>
            <a:r>
              <a:rPr lang="en-US" sz="2400" b="1" dirty="0">
                <a:latin typeface="Arial" panose="020B0604020202020204" pitchFamily="34" charset="0"/>
                <a:cs typeface="Arial" panose="020B0604020202020204" pitchFamily="34" charset="0"/>
              </a:rPr>
              <a:t>NORMA DI LEGGE</a:t>
            </a:r>
          </a:p>
          <a:p>
            <a:pPr algn="l">
              <a:lnSpc>
                <a:spcPct val="110000"/>
              </a:lnSpc>
            </a:pPr>
            <a:endParaRPr lang="en-US" sz="2400" b="1" dirty="0">
              <a:latin typeface="Arial" panose="020B0604020202020204" pitchFamily="34" charset="0"/>
              <a:cs typeface="Arial" panose="020B0604020202020204" pitchFamily="34" charset="0"/>
            </a:endParaRPr>
          </a:p>
          <a:p>
            <a:pPr algn="l">
              <a:lnSpc>
                <a:spcPct val="110000"/>
              </a:lnSpc>
            </a:pPr>
            <a:r>
              <a:rPr lang="it-IT" sz="2400" b="1" dirty="0">
                <a:latin typeface="Arial" panose="020B0604020202020204" pitchFamily="34" charset="0"/>
                <a:cs typeface="Arial" panose="020B0604020202020204" pitchFamily="34" charset="0"/>
              </a:rPr>
              <a:t>TRASPARENZA</a:t>
            </a: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81137A47-59F8-414A-968A-867A53EE6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959" y="1879462"/>
            <a:ext cx="5455186" cy="3636791"/>
          </a:xfrm>
          <a:prstGeom prst="rect">
            <a:avLst/>
          </a:prstGeom>
        </p:spPr>
      </p:pic>
    </p:spTree>
    <p:extLst>
      <p:ext uri="{BB962C8B-B14F-4D97-AF65-F5344CB8AC3E}">
        <p14:creationId xmlns:p14="http://schemas.microsoft.com/office/powerpoint/2010/main" val="68911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Principi</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 di </a:t>
            </a:r>
            <a:r>
              <a:rPr lang="en-GB"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Buona</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 Governance</a:t>
            </a: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RESPONSABILTA’</a:t>
            </a:r>
          </a:p>
          <a:p>
            <a:pPr algn="just"/>
            <a:endParaRPr lang="en-US" sz="2200" b="1"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ORIENTATO AL CONSENSO</a:t>
            </a:r>
          </a:p>
          <a:p>
            <a:pPr algn="just"/>
            <a:endParaRPr lang="en-US" sz="2200" b="1"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EQUITA’ ED INCLUSIVITA’</a:t>
            </a:r>
            <a:endParaRPr lang="en-US" sz="2200" b="1"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Картина 8">
            <a:extLst>
              <a:ext uri="{FF2B5EF4-FFF2-40B4-BE49-F238E27FC236}">
                <a16:creationId xmlns:a16="http://schemas.microsoft.com/office/drawing/2014/main" id="{ED64D6C4-1572-44B3-B4AA-70D599E46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959" y="1763386"/>
            <a:ext cx="5455186" cy="3636791"/>
          </a:xfrm>
          <a:prstGeom prst="rect">
            <a:avLst/>
          </a:prstGeom>
        </p:spPr>
      </p:pic>
    </p:spTree>
    <p:extLst>
      <p:ext uri="{BB962C8B-B14F-4D97-AF65-F5344CB8AC3E}">
        <p14:creationId xmlns:p14="http://schemas.microsoft.com/office/powerpoint/2010/main" val="406726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Principi</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 di </a:t>
            </a:r>
            <a:r>
              <a:rPr lang="en-GB"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Buona</a:t>
            </a:r>
            <a:r>
              <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Governance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algn="just"/>
            <a:endParaRPr lang="en-US" sz="2200"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EFFICACIA ED EFFICIENZA</a:t>
            </a:r>
          </a:p>
          <a:p>
            <a:pPr algn="just"/>
            <a:endParaRPr lang="en-US" sz="2200" b="1" dirty="0">
              <a:effectLst/>
              <a:latin typeface="Arial" panose="020B0604020202020204" pitchFamily="34" charset="0"/>
              <a:ea typeface="Arial" panose="020B0604020202020204" pitchFamily="34" charset="0"/>
              <a:cs typeface="Arial" panose="020B0604020202020204" pitchFamily="34" charset="0"/>
            </a:endParaRPr>
          </a:p>
          <a:p>
            <a:pPr algn="just"/>
            <a:r>
              <a:rPr lang="en-US" sz="2200" b="1" dirty="0">
                <a:effectLst/>
                <a:latin typeface="Arial" panose="020B0604020202020204" pitchFamily="34" charset="0"/>
                <a:ea typeface="Arial" panose="020B0604020202020204" pitchFamily="34" charset="0"/>
                <a:cs typeface="Arial" panose="020B0604020202020204" pitchFamily="34" charset="0"/>
              </a:rPr>
              <a:t>RESPONSABILITA’</a:t>
            </a:r>
            <a:endParaRPr lang="en-US" sz="2200" b="1"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9" name="Картина 8">
            <a:extLst>
              <a:ext uri="{FF2B5EF4-FFF2-40B4-BE49-F238E27FC236}">
                <a16:creationId xmlns:a16="http://schemas.microsoft.com/office/drawing/2014/main" id="{9A9D5F5A-F2B1-4B07-8E63-6D77ED496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959" y="1763386"/>
            <a:ext cx="5455186" cy="3636791"/>
          </a:xfrm>
          <a:prstGeom prst="rect">
            <a:avLst/>
          </a:prstGeom>
        </p:spPr>
      </p:pic>
    </p:spTree>
    <p:extLst>
      <p:ext uri="{BB962C8B-B14F-4D97-AF65-F5344CB8AC3E}">
        <p14:creationId xmlns:p14="http://schemas.microsoft.com/office/powerpoint/2010/main" val="316375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rPr>
              <a:t>THANK YOU FOR YOUR ATTENTION!!!</a:t>
            </a:r>
          </a:p>
          <a:p>
            <a:pPr>
              <a:lnSpc>
                <a:spcPct val="110000"/>
              </a:lnSpc>
            </a:pPr>
            <a:endParaRPr lang="en-US"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endPar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nSpc>
                <a:spcPct val="110000"/>
              </a:lnSpc>
            </a:pPr>
            <a:r>
              <a:rPr lang="en-US" b="1" dirty="0">
                <a:solidFill>
                  <a:srgbClr val="FF0000"/>
                </a:solidFill>
                <a:latin typeface="Arial" panose="020B0604020202020204" pitchFamily="34" charset="0"/>
                <a:ea typeface="Arial" panose="020B0604020202020204" pitchFamily="34" charset="0"/>
                <a:cs typeface="Times New Roman" panose="02020603050405020304" pitchFamily="18" charset="0"/>
              </a:rPr>
              <a:t>DO YOU HAVE ANY QUESTIONS?</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algn="just"/>
            <a:endParaRPr lang="en-US" sz="2200" dirty="0">
              <a:effectLst/>
              <a:latin typeface="Arial" panose="020B0604020202020204" pitchFamily="34" charset="0"/>
              <a:ea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D3F36105-EF67-45CD-87E3-B9395DAB5CD3}"/>
              </a:ext>
            </a:extLst>
          </p:cNvPr>
          <p:cNvPicPr>
            <a:picLocks noChangeAspect="1"/>
          </p:cNvPicPr>
          <p:nvPr/>
        </p:nvPicPr>
        <p:blipFill rotWithShape="1">
          <a:blip r:embed="rId5">
            <a:extLst>
              <a:ext uri="{28A0092B-C50C-407E-A947-70E740481C1C}">
                <a14:useLocalDpi xmlns:a14="http://schemas.microsoft.com/office/drawing/2010/main" val="0"/>
              </a:ext>
            </a:extLst>
          </a:blip>
          <a:srcRect l="3429" t="20573" r="3618" b="20139"/>
          <a:stretch/>
        </p:blipFill>
        <p:spPr>
          <a:xfrm>
            <a:off x="2574405" y="2710149"/>
            <a:ext cx="7579108" cy="1938969"/>
          </a:xfrm>
          <a:prstGeom prst="rect">
            <a:avLst/>
          </a:prstGeom>
        </p:spPr>
      </p:pic>
    </p:spTree>
    <p:extLst>
      <p:ext uri="{BB962C8B-B14F-4D97-AF65-F5344CB8AC3E}">
        <p14:creationId xmlns:p14="http://schemas.microsoft.com/office/powerpoint/2010/main" val="31822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it-IT" sz="4400" b="1" dirty="0" err="1">
                <a:solidFill>
                  <a:srgbClr val="FF6600"/>
                </a:solidFill>
                <a:latin typeface="Arial" panose="020B0604020202020204" pitchFamily="34" charset="0"/>
                <a:cs typeface="Arial" panose="020B0604020202020204" pitchFamily="34" charset="0"/>
              </a:rPr>
              <a:t>References</a:t>
            </a:r>
            <a:r>
              <a:rPr lang="it-IT"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0"/>
            <a:ext cx="10533358" cy="3837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it-IT" i="1" dirty="0">
                <a:latin typeface="Arial" panose="020B060402020202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sp>
        <p:nvSpPr>
          <p:cNvPr id="9" name="Текстово поле 8">
            <a:extLst>
              <a:ext uri="{FF2B5EF4-FFF2-40B4-BE49-F238E27FC236}">
                <a16:creationId xmlns:a16="http://schemas.microsoft.com/office/drawing/2014/main" id="{F8A4D608-D16B-4903-B51E-882BEB3FC613}"/>
              </a:ext>
            </a:extLst>
          </p:cNvPr>
          <p:cNvSpPr txBox="1"/>
          <p:nvPr/>
        </p:nvSpPr>
        <p:spPr>
          <a:xfrm>
            <a:off x="904240" y="1564640"/>
            <a:ext cx="10982960" cy="2862322"/>
          </a:xfrm>
          <a:prstGeom prst="rect">
            <a:avLst/>
          </a:prstGeom>
          <a:noFill/>
        </p:spPr>
        <p:txBody>
          <a:bodyPr wrap="square">
            <a:spAutoFit/>
          </a:bodyPr>
          <a:lstStyle/>
          <a:p>
            <a:pPr marL="342900" indent="-342900">
              <a:buFont typeface="Arial" panose="020B0604020202020204" pitchFamily="34" charset="0"/>
              <a:buChar char="•"/>
            </a:pPr>
            <a:r>
              <a:rPr lang="en-US" sz="2000" dirty="0" err="1"/>
              <a:t>Bulsport</a:t>
            </a:r>
            <a:r>
              <a:rPr lang="en-US" sz="2000" dirty="0"/>
              <a:t>. (n.d.). #GoodGovernance - European everyday of sport. Www.eusport.org. Retrieved April 27, 2022, from https://www.eusport.org/goodgovernanceCarolaM. (2021, October 14). </a:t>
            </a:r>
          </a:p>
          <a:p>
            <a:pPr marL="342900" indent="-342900">
              <a:buFont typeface="Arial" panose="020B0604020202020204" pitchFamily="34" charset="0"/>
              <a:buChar char="•"/>
            </a:pPr>
            <a:r>
              <a:rPr lang="en-US" sz="2000" dirty="0"/>
              <a:t>What is Good Governance? Creative Learning. http://creativelearning.org/blog/2021/10/14/what-is-good-governance/Committee of Ministers. (2005).</a:t>
            </a:r>
          </a:p>
          <a:p>
            <a:pPr marL="342900" indent="-342900">
              <a:buFont typeface="Arial" panose="020B0604020202020204" pitchFamily="34" charset="0"/>
              <a:buChar char="•"/>
            </a:pPr>
            <a:r>
              <a:rPr lang="en-US" sz="2000" dirty="0"/>
              <a:t>Recommendation Rec(2005)8 of the Committee of Ministers to member States on good governance in sport. Https://Rm.coe.int. https://rm.coe.int/09000016808ec28fMrkonjic, M. (2016). </a:t>
            </a:r>
          </a:p>
          <a:p>
            <a:pPr marL="342900" indent="-342900">
              <a:buFont typeface="Arial" panose="020B0604020202020204" pitchFamily="34" charset="0"/>
              <a:buChar char="•"/>
            </a:pPr>
            <a:r>
              <a:rPr lang="en-US" sz="2000" dirty="0"/>
              <a:t>A review of good governance principles and indicators in sport. https://www.icsspe.org/system/files/EPAS%20-%20Review%20of%20Good%20Governance%20principles%20and%20indicators%20in%20sport.pdf</a:t>
            </a:r>
            <a:endParaRPr lang="en-GB" sz="2000" dirty="0"/>
          </a:p>
        </p:txBody>
      </p:sp>
    </p:spTree>
    <p:extLst>
      <p:ext uri="{BB962C8B-B14F-4D97-AF65-F5344CB8AC3E}">
        <p14:creationId xmlns:p14="http://schemas.microsoft.com/office/powerpoint/2010/main" val="144017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Introduzione</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Teorica</a:t>
            </a:r>
            <a:endParaRPr lang="it-IT" b="1" dirty="0">
              <a:solidFill>
                <a:srgbClr val="FF0000"/>
              </a:solidFill>
              <a:latin typeface="Arial" panose="020B0604020202020204" pitchFamily="34" charset="0"/>
              <a:cs typeface="Arial" panose="020B0604020202020204" pitchFamily="34" charset="0"/>
            </a:endParaRPr>
          </a:p>
          <a:p>
            <a:pPr algn="l">
              <a:lnSpc>
                <a:spcPct val="110000"/>
              </a:lnSpc>
            </a:pP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Requisiti</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di Governance </a:t>
            </a: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Nazionale</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per lo sport</a:t>
            </a:r>
            <a:endParaRPr lang="bg-BG"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E8603169-E41E-4D9B-8B07-7BA0C22E4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381" y="2823641"/>
            <a:ext cx="4621156" cy="3080770"/>
          </a:xfrm>
          <a:prstGeom prst="rect">
            <a:avLst/>
          </a:prstGeom>
        </p:spPr>
      </p:pic>
    </p:spTree>
    <p:extLst>
      <p:ext uri="{BB962C8B-B14F-4D97-AF65-F5344CB8AC3E}">
        <p14:creationId xmlns:p14="http://schemas.microsoft.com/office/powerpoint/2010/main" val="161087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Introduzione</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Teorica</a:t>
            </a:r>
            <a:r>
              <a:rPr lang="it-IT" b="1" dirty="0">
                <a:solidFill>
                  <a:srgbClr val="FF0000"/>
                </a:solidFill>
                <a:latin typeface="Arial" panose="020B0604020202020204" pitchFamily="34" charset="0"/>
                <a:cs typeface="Arial" panose="020B0604020202020204" pitchFamily="34" charset="0"/>
              </a:rPr>
              <a:t> </a:t>
            </a:r>
            <a:endParaRPr lang="bg-BG" sz="1800" dirty="0">
              <a:latin typeface="Arial" panose="020B0604020202020204" pitchFamily="34" charset="0"/>
              <a:ea typeface="Arial" panose="020B0604020202020204" pitchFamily="34" charset="0"/>
              <a:cs typeface="Times New Roman" panose="02020603050405020304" pitchFamily="18" charset="0"/>
            </a:endParaRPr>
          </a:p>
          <a:p>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hr-HR" sz="1800" dirty="0">
                <a:effectLst/>
                <a:latin typeface="Calibri" panose="020F0502020204030204" pitchFamily="34" charset="0"/>
                <a:ea typeface="Calibri" panose="020F0502020204030204" pitchFamily="34" charset="0"/>
                <a:cs typeface="Times New Roman" panose="02020603050405020304" pitchFamily="18" charset="0"/>
              </a:rPr>
              <a:t>Recommendation Rec(2005)8 of the Committee of Ministers to member States on good governance in sport</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https://rm.coe.int/09000016808ec28f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92DB55EC-3F61-4523-8CE2-0F75C1DD1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0584" y="3210389"/>
            <a:ext cx="8286750" cy="2571750"/>
          </a:xfrm>
          <a:prstGeom prst="rect">
            <a:avLst/>
          </a:prstGeom>
        </p:spPr>
      </p:pic>
    </p:spTree>
    <p:extLst>
      <p:ext uri="{BB962C8B-B14F-4D97-AF65-F5344CB8AC3E}">
        <p14:creationId xmlns:p14="http://schemas.microsoft.com/office/powerpoint/2010/main" val="402399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Introduzione</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Teorica</a:t>
            </a: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it-IT" b="1" dirty="0">
                <a:solidFill>
                  <a:srgbClr val="FF0000"/>
                </a:solidFill>
                <a:latin typeface="Arial" panose="020B0604020202020204" pitchFamily="34" charset="0"/>
                <a:cs typeface="Arial" panose="020B0604020202020204" pitchFamily="34" charset="0"/>
              </a:rPr>
              <a:t> </a:t>
            </a:r>
          </a:p>
          <a:p>
            <a:pPr algn="l"/>
            <a:r>
              <a:rPr lang="en-US" b="1" dirty="0" err="1">
                <a:effectLst/>
                <a:latin typeface="Arial" panose="020B0604020202020204" pitchFamily="34" charset="0"/>
                <a:ea typeface="Arial" panose="020B0604020202020204" pitchFamily="34" charset="0"/>
                <a:cs typeface="Times New Roman" panose="02020603050405020304" pitchFamily="18" charset="0"/>
              </a:rPr>
              <a:t>Che</a:t>
            </a:r>
            <a:r>
              <a:rPr lang="en-US" b="1" dirty="0">
                <a:effectLst/>
                <a:latin typeface="Arial" panose="020B0604020202020204" pitchFamily="34" charset="0"/>
                <a:ea typeface="Arial" panose="020B0604020202020204" pitchFamily="34" charset="0"/>
                <a:cs typeface="Times New Roman" panose="02020603050405020304" pitchFamily="18" charset="0"/>
              </a:rPr>
              <a:t> </a:t>
            </a:r>
            <a:r>
              <a:rPr lang="en-US" b="1" dirty="0" err="1">
                <a:effectLst/>
                <a:latin typeface="Arial" panose="020B0604020202020204" pitchFamily="34" charset="0"/>
                <a:ea typeface="Arial" panose="020B0604020202020204" pitchFamily="34" charset="0"/>
                <a:cs typeface="Times New Roman" panose="02020603050405020304" pitchFamily="18" charset="0"/>
              </a:rPr>
              <a:t>cos’e</a:t>
            </a:r>
            <a:r>
              <a:rPr lang="en-US" b="1" dirty="0">
                <a:effectLst/>
                <a:latin typeface="Arial" panose="020B0604020202020204" pitchFamily="34" charset="0"/>
                <a:ea typeface="Arial" panose="020B0604020202020204" pitchFamily="34" charset="0"/>
                <a:cs typeface="Times New Roman" panose="02020603050405020304" pitchFamily="18" charset="0"/>
              </a:rPr>
              <a:t>’ </a:t>
            </a:r>
            <a:r>
              <a:rPr lang="en-US" b="1" dirty="0" err="1">
                <a:effectLst/>
                <a:latin typeface="Arial" panose="020B0604020202020204" pitchFamily="34" charset="0"/>
                <a:ea typeface="Arial" panose="020B0604020202020204" pitchFamily="34" charset="0"/>
                <a:cs typeface="Times New Roman" panose="02020603050405020304" pitchFamily="18" charset="0"/>
              </a:rPr>
              <a:t>una</a:t>
            </a:r>
            <a:r>
              <a:rPr lang="en-US" b="1" dirty="0">
                <a:effectLst/>
                <a:latin typeface="Arial" panose="020B0604020202020204" pitchFamily="34" charset="0"/>
                <a:ea typeface="Arial" panose="020B0604020202020204" pitchFamily="34" charset="0"/>
                <a:cs typeface="Times New Roman" panose="02020603050405020304" pitchFamily="18" charset="0"/>
              </a:rPr>
              <a:t> </a:t>
            </a:r>
            <a:r>
              <a:rPr lang="en-US" b="1" dirty="0" err="1">
                <a:effectLst/>
                <a:latin typeface="Arial" panose="020B0604020202020204" pitchFamily="34" charset="0"/>
                <a:ea typeface="Arial" panose="020B0604020202020204" pitchFamily="34" charset="0"/>
                <a:cs typeface="Times New Roman" panose="02020603050405020304" pitchFamily="18" charset="0"/>
              </a:rPr>
              <a:t>buona</a:t>
            </a:r>
            <a:r>
              <a:rPr lang="en-US" b="1" dirty="0">
                <a:effectLst/>
                <a:latin typeface="Arial" panose="020B0604020202020204" pitchFamily="34" charset="0"/>
                <a:ea typeface="Arial" panose="020B0604020202020204" pitchFamily="34" charset="0"/>
                <a:cs typeface="Times New Roman" panose="02020603050405020304" pitchFamily="18" charset="0"/>
              </a:rPr>
              <a:t> governance?</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B2787D7A-9C91-4273-AC04-D82BC79FA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199" y="2181749"/>
            <a:ext cx="4431855" cy="3209532"/>
          </a:xfrm>
          <a:prstGeom prst="rect">
            <a:avLst/>
          </a:prstGeom>
        </p:spPr>
      </p:pic>
    </p:spTree>
    <p:extLst>
      <p:ext uri="{BB962C8B-B14F-4D97-AF65-F5344CB8AC3E}">
        <p14:creationId xmlns:p14="http://schemas.microsoft.com/office/powerpoint/2010/main" val="276448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it-IT"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Introduzione Teorica</a:t>
            </a:r>
            <a:endParaRPr lang="it-IT"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l">
              <a:lnSpc>
                <a:spcPct val="110000"/>
              </a:lnSpc>
            </a:pPr>
            <a:endParaRPr lang="it-IT" b="1" dirty="0">
              <a:solidFill>
                <a:srgbClr val="FF4343"/>
              </a:solidFill>
              <a:latin typeface="Arial" panose="020B0604020202020204" pitchFamily="34" charset="0"/>
              <a:cs typeface="Arial" panose="020B0604020202020204" pitchFamily="34" charset="0"/>
            </a:endParaRPr>
          </a:p>
          <a:p>
            <a:pPr algn="just"/>
            <a:r>
              <a:rPr lang="it-IT" sz="2800" dirty="0">
                <a:latin typeface="Arial" panose="020B0604020202020204" pitchFamily="34" charset="0"/>
                <a:cs typeface="Times New Roman" panose="02020603050405020304" pitchFamily="18" charset="0"/>
              </a:rPr>
              <a:t>AUTORITA’ PUBBLICHE</a:t>
            </a:r>
            <a:endParaRPr lang="en-US" sz="3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1D31A6AE-4CFA-44C6-A372-F4D87369E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368" y="1826851"/>
            <a:ext cx="5611258" cy="3689402"/>
          </a:xfrm>
          <a:prstGeom prst="rect">
            <a:avLst/>
          </a:prstGeom>
        </p:spPr>
      </p:pic>
    </p:spTree>
    <p:extLst>
      <p:ext uri="{BB962C8B-B14F-4D97-AF65-F5344CB8AC3E}">
        <p14:creationId xmlns:p14="http://schemas.microsoft.com/office/powerpoint/2010/main" val="231540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it-IT" b="1" dirty="0">
                <a:solidFill>
                  <a:srgbClr val="FF0000"/>
                </a:solidFill>
                <a:latin typeface="Arial" panose="020B0604020202020204" pitchFamily="34" charset="0"/>
                <a:cs typeface="Times New Roman" panose="02020603050405020304" pitchFamily="18" charset="0"/>
              </a:rPr>
              <a:t>Introduzione Teorica</a:t>
            </a:r>
            <a:endParaRPr lang="it-IT" b="1" dirty="0">
              <a:solidFill>
                <a:srgbClr val="FF0000"/>
              </a:solidFill>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ea typeface="Arial" panose="020B0604020202020204" pitchFamily="34" charset="0"/>
              <a:cs typeface="Times New Roman" panose="02020603050405020304" pitchFamily="18" charset="0"/>
            </a:endParaRPr>
          </a:p>
          <a:p>
            <a:pPr algn="just"/>
            <a:r>
              <a:rPr lang="en-US" sz="2000" b="1" dirty="0">
                <a:latin typeface="Arial" panose="020B0604020202020204" pitchFamily="34" charset="0"/>
                <a:ea typeface="Arial" panose="020B0604020202020204" pitchFamily="34" charset="0"/>
                <a:cs typeface="Times New Roman" panose="02020603050405020304" pitchFamily="18" charset="0"/>
              </a:rPr>
              <a:t>IL GOVERNO</a:t>
            </a:r>
            <a:endParaRPr lang="en-US" b="1"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6432A4AD-AA6B-4EF8-8462-5400D7123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5854" y="1790891"/>
            <a:ext cx="5795066" cy="3621916"/>
          </a:xfrm>
          <a:prstGeom prst="rect">
            <a:avLst/>
          </a:prstGeom>
        </p:spPr>
      </p:pic>
    </p:spTree>
    <p:extLst>
      <p:ext uri="{BB962C8B-B14F-4D97-AF65-F5344CB8AC3E}">
        <p14:creationId xmlns:p14="http://schemas.microsoft.com/office/powerpoint/2010/main" val="297433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41135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b="1" dirty="0">
                <a:solidFill>
                  <a:srgbClr val="FF0000"/>
                </a:solidFill>
                <a:latin typeface="Arial" panose="020B0604020202020204" pitchFamily="34" charset="0"/>
                <a:ea typeface="Arial" panose="020B0604020202020204" pitchFamily="34" charset="0"/>
                <a:cs typeface="Times New Roman" panose="02020603050405020304" pitchFamily="18" charset="0"/>
              </a:rPr>
              <a:t>Introduzione Teorica</a:t>
            </a:r>
            <a:endParaRPr lang="it-IT"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l">
              <a:lnSpc>
                <a:spcPct val="110000"/>
              </a:lnSpc>
            </a:pPr>
            <a:r>
              <a:rPr lang="en-US" sz="2100" b="1" dirty="0">
                <a:latin typeface="Arial" panose="020B0604020202020204" pitchFamily="34" charset="0"/>
                <a:cs typeface="Arial" panose="020B0604020202020204" pitchFamily="34" charset="0"/>
              </a:rPr>
              <a:t>REQUISITI MINIMI PER UNA BUONA GOVERNANCE NELLO SPORT</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953DDBDF-92EE-4189-B97B-C31F01077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459" y="2665097"/>
            <a:ext cx="6985000" cy="3505200"/>
          </a:xfrm>
          <a:prstGeom prst="rect">
            <a:avLst/>
          </a:prstGeom>
        </p:spPr>
      </p:pic>
    </p:spTree>
    <p:extLst>
      <p:ext uri="{BB962C8B-B14F-4D97-AF65-F5344CB8AC3E}">
        <p14:creationId xmlns:p14="http://schemas.microsoft.com/office/powerpoint/2010/main" val="388782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528809" y="1790890"/>
            <a:ext cx="11468559" cy="43660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it-IT" sz="3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Introduzione Teorica</a:t>
            </a:r>
            <a:endParaRPr lang="it-IT" sz="3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nSpc>
                <a:spcPct val="110000"/>
              </a:lnSpc>
            </a:pPr>
            <a:r>
              <a:rPr lang="en-US" b="1" dirty="0" err="1">
                <a:latin typeface="Arial" panose="020B0604020202020204" pitchFamily="34" charset="0"/>
                <a:cs typeface="Arial" panose="020B0604020202020204" pitchFamily="34" charset="0"/>
              </a:rPr>
              <a:t>Nel</a:t>
            </a:r>
            <a:r>
              <a:rPr lang="en-US" b="1" dirty="0">
                <a:latin typeface="Arial" panose="020B0604020202020204" pitchFamily="34" charset="0"/>
                <a:cs typeface="Arial" panose="020B0604020202020204" pitchFamily="34" charset="0"/>
              </a:rPr>
              <a:t> campo </a:t>
            </a:r>
            <a:r>
              <a:rPr lang="en-US" b="1" dirty="0" err="1">
                <a:latin typeface="Arial" panose="020B0604020202020204" pitchFamily="34" charset="0"/>
                <a:cs typeface="Arial" panose="020B0604020202020204" pitchFamily="34" charset="0"/>
              </a:rPr>
              <a:t>della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buona</a:t>
            </a:r>
            <a:r>
              <a:rPr lang="en-US" b="1" dirty="0">
                <a:latin typeface="Arial" panose="020B0604020202020204" pitchFamily="34" charset="0"/>
                <a:cs typeface="Arial" panose="020B0604020202020204" pitchFamily="34" charset="0"/>
              </a:rPr>
              <a:t> Governance </a:t>
            </a:r>
            <a:r>
              <a:rPr lang="en-US" b="1" dirty="0" err="1">
                <a:latin typeface="Arial" panose="020B0604020202020204" pitchFamily="34" charset="0"/>
                <a:cs typeface="Arial" panose="020B0604020202020204" pitchFamily="34" charset="0"/>
              </a:rPr>
              <a:t>nello</a:t>
            </a:r>
            <a:r>
              <a:rPr lang="en-US" b="1" dirty="0">
                <a:latin typeface="Arial" panose="020B0604020202020204" pitchFamily="34" charset="0"/>
                <a:cs typeface="Arial" panose="020B0604020202020204" pitchFamily="34" charset="0"/>
              </a:rPr>
              <a:t> sport </a:t>
            </a:r>
            <a:r>
              <a:rPr lang="en-US" b="1" dirty="0" err="1">
                <a:latin typeface="Arial" panose="020B0604020202020204" pitchFamily="34" charset="0"/>
                <a:cs typeface="Arial" panose="020B0604020202020204" pitchFamily="34" charset="0"/>
              </a:rPr>
              <a:t>sono</a:t>
            </a:r>
            <a:r>
              <a:rPr lang="en-US" b="1" dirty="0">
                <a:latin typeface="Arial" panose="020B0604020202020204" pitchFamily="34" charset="0"/>
                <a:cs typeface="Arial" panose="020B0604020202020204" pitchFamily="34" charset="0"/>
              </a:rPr>
              <a:t> state </a:t>
            </a:r>
            <a:r>
              <a:rPr lang="en-US" b="1" dirty="0" err="1">
                <a:latin typeface="Arial" panose="020B0604020202020204" pitchFamily="34" charset="0"/>
                <a:cs typeface="Arial" panose="020B0604020202020204" pitchFamily="34" charset="0"/>
              </a:rPr>
              <a:t>percorse</a:t>
            </a:r>
            <a:r>
              <a:rPr lang="en-US" b="1" dirty="0">
                <a:latin typeface="Arial" panose="020B0604020202020204" pitchFamily="34" charset="0"/>
                <a:cs typeface="Arial" panose="020B0604020202020204" pitchFamily="34" charset="0"/>
              </a:rPr>
              <a:t> le </a:t>
            </a:r>
            <a:r>
              <a:rPr lang="en-US" b="1" dirty="0" err="1">
                <a:latin typeface="Arial" panose="020B0604020202020204" pitchFamily="34" charset="0"/>
                <a:cs typeface="Arial" panose="020B0604020202020204" pitchFamily="34" charset="0"/>
              </a:rPr>
              <a:t>seguenti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tappe</a:t>
            </a:r>
            <a:r>
              <a:rPr lang="en-US" b="1" dirty="0">
                <a:latin typeface="Arial" panose="020B0604020202020204" pitchFamily="34" charset="0"/>
                <a:cs typeface="Arial" panose="020B0604020202020204" pitchFamily="34" charset="0"/>
              </a:rPr>
              <a:t>:</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75D52449-264D-4B8F-B073-06A64EDBF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5543" y="3467100"/>
            <a:ext cx="4275090" cy="2536538"/>
          </a:xfrm>
          <a:prstGeom prst="rect">
            <a:avLst/>
          </a:prstGeom>
        </p:spPr>
      </p:pic>
    </p:spTree>
    <p:extLst>
      <p:ext uri="{BB962C8B-B14F-4D97-AF65-F5344CB8AC3E}">
        <p14:creationId xmlns:p14="http://schemas.microsoft.com/office/powerpoint/2010/main" val="40230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97280" y="421817"/>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lnSpc>
                <a:spcPct val="107000"/>
              </a:lnSpc>
              <a:spcAft>
                <a:spcPts val="800"/>
              </a:spcAft>
            </a:pPr>
            <a:r>
              <a:rPr lang="en-GB" sz="3600" dirty="0">
                <a:effectLst/>
                <a:latin typeface="Arial" panose="020B0604020202020204" pitchFamily="34" charset="0"/>
                <a:ea typeface="Arial" panose="020B0604020202020204" pitchFamily="34" charset="0"/>
                <a:cs typeface="Times New Roman" panose="02020603050405020304" pitchFamily="18" charset="0"/>
              </a:rPr>
              <a:t>Good Governance is Sport IO 3</a:t>
            </a:r>
            <a:endParaRPr lang="bg-B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701040" y="1790890"/>
            <a:ext cx="11084560" cy="43660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endParaRPr lang="en-GB" b="1" dirty="0">
              <a:solidFill>
                <a:srgbClr val="FF0000"/>
              </a:solidFill>
              <a:latin typeface="Arial" panose="020B0604020202020204" pitchFamily="34" charset="0"/>
              <a:ea typeface="Arial" panose="020B0604020202020204" pitchFamily="34" charset="0"/>
              <a:cs typeface="Times New Roman" panose="02020603050405020304" pitchFamily="18" charset="0"/>
            </a:endParaRPr>
          </a:p>
          <a:p>
            <a:pPr algn="l">
              <a:lnSpc>
                <a:spcPct val="110000"/>
              </a:lnSpc>
            </a:pP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Introduzione</a:t>
            </a:r>
            <a:r>
              <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b="1" dirty="0" err="1">
                <a:solidFill>
                  <a:srgbClr val="FF0000"/>
                </a:solidFill>
                <a:effectLst/>
                <a:latin typeface="Arial" panose="020B0604020202020204" pitchFamily="34" charset="0"/>
                <a:ea typeface="Arial" panose="020B0604020202020204" pitchFamily="34" charset="0"/>
                <a:cs typeface="Times New Roman" panose="02020603050405020304" pitchFamily="18" charset="0"/>
              </a:rPr>
              <a:t>Teorica</a:t>
            </a:r>
            <a:endParaRPr lang="en-GB"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0000"/>
              </a:lnSpc>
            </a:pPr>
            <a:endParaRPr lang="en-US" sz="2000" b="1" dirty="0">
              <a:effectLst/>
              <a:latin typeface="Arial" panose="020B0604020202020204" pitchFamily="34" charset="0"/>
              <a:ea typeface="Arial" panose="020B0604020202020204" pitchFamily="34" charset="0"/>
              <a:cs typeface="Arial" panose="020B0604020202020204" pitchFamily="34" charset="0"/>
            </a:endParaRPr>
          </a:p>
          <a:p>
            <a:pPr algn="just">
              <a:lnSpc>
                <a:spcPct val="110000"/>
              </a:lnSpc>
            </a:pPr>
            <a:r>
              <a:rPr lang="en-US" sz="2000" b="1" dirty="0">
                <a:effectLst/>
                <a:latin typeface="Arial" panose="020B0604020202020204" pitchFamily="34" charset="0"/>
                <a:ea typeface="Arial" panose="020B0604020202020204" pitchFamily="34" charset="0"/>
                <a:cs typeface="Arial" panose="020B0604020202020204" pitchFamily="34" charset="0"/>
              </a:rPr>
              <a:t>RIDURRE IL RISCHIO</a:t>
            </a:r>
            <a:endParaRPr lang="it-IT" sz="2000" b="1" dirty="0">
              <a:effectLst/>
              <a:latin typeface="Arial" panose="020B0604020202020204" pitchFamily="34" charset="0"/>
              <a:ea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en-US" b="1" i="0" dirty="0">
                <a:solidFill>
                  <a:srgbClr val="064A8B"/>
                </a:solidFill>
                <a:effectLst/>
                <a:latin typeface="Open Sans" panose="020B0606030504020204" pitchFamily="34" charset="0"/>
              </a:rPr>
              <a:t>612986-EPP-1-2019-1-DE-SPO-SCP</a:t>
            </a:r>
            <a:endParaRPr lang="en-US" dirty="0"/>
          </a:p>
        </p:txBody>
      </p:sp>
      <p:pic>
        <p:nvPicPr>
          <p:cNvPr id="3" name="Картина 2">
            <a:extLst>
              <a:ext uri="{FF2B5EF4-FFF2-40B4-BE49-F238E27FC236}">
                <a16:creationId xmlns:a16="http://schemas.microsoft.com/office/drawing/2014/main" id="{6AE89DD3-F151-4284-9F1F-EFEB413C0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4251" y="1837993"/>
            <a:ext cx="5849222" cy="3897044"/>
          </a:xfrm>
          <a:prstGeom prst="rect">
            <a:avLst/>
          </a:prstGeom>
        </p:spPr>
      </p:pic>
    </p:spTree>
    <p:extLst>
      <p:ext uri="{BB962C8B-B14F-4D97-AF65-F5344CB8AC3E}">
        <p14:creationId xmlns:p14="http://schemas.microsoft.com/office/powerpoint/2010/main" val="19359997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1696</Words>
  <Application>Microsoft Office PowerPoint</Application>
  <PresentationFormat>Widescreen</PresentationFormat>
  <Paragraphs>152</Paragraphs>
  <Slides>15</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Open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BSDA_team</dc:creator>
  <cp:lastModifiedBy>Giancarlo Masi</cp:lastModifiedBy>
  <cp:revision>14</cp:revision>
  <dcterms:created xsi:type="dcterms:W3CDTF">2021-07-02T07:40:17Z</dcterms:created>
  <dcterms:modified xsi:type="dcterms:W3CDTF">2022-10-11T16:53:25Z</dcterms:modified>
</cp:coreProperties>
</file>