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6" r:id="rId3"/>
    <p:sldId id="259" r:id="rId4"/>
    <p:sldId id="260" r:id="rId5"/>
    <p:sldId id="262" r:id="rId6"/>
    <p:sldId id="263" r:id="rId7"/>
    <p:sldId id="264" r:id="rId8"/>
    <p:sldId id="265" r:id="rId9"/>
    <p:sldId id="266" r:id="rId10"/>
    <p:sldId id="261" r:id="rId11"/>
    <p:sldId id="267" r:id="rId12"/>
    <p:sldId id="268" r:id="rId13"/>
    <p:sldId id="269" r:id="rId14"/>
    <p:sldId id="270" r:id="rId15"/>
    <p:sldId id="257"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44" autoAdjust="0"/>
  </p:normalViewPr>
  <p:slideViewPr>
    <p:cSldViewPr snapToGrid="0">
      <p:cViewPr varScale="1">
        <p:scale>
          <a:sx n="54" d="100"/>
          <a:sy n="54" d="100"/>
        </p:scale>
        <p:origin x="11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AAD65-5948-42EE-AA84-C26CCAA3D080}" type="datetimeFigureOut">
              <a:rPr lang="en-GB" smtClean="0"/>
              <a:t>10/05/2022</a:t>
            </a:fld>
            <a:endParaRPr lang="en-GB"/>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GB"/>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0D8C9-8DAF-46E0-BBDD-49FF97055E30}" type="slidenum">
              <a:rPr lang="en-GB" smtClean="0"/>
              <a:t>‹N›</a:t>
            </a:fld>
            <a:endParaRPr lang="en-GB"/>
          </a:p>
        </p:txBody>
      </p:sp>
    </p:spTree>
    <p:extLst>
      <p:ext uri="{BB962C8B-B14F-4D97-AF65-F5344CB8AC3E}">
        <p14:creationId xmlns:p14="http://schemas.microsoft.com/office/powerpoint/2010/main" val="205251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indent="-342900" algn="l">
              <a:lnSpc>
                <a:spcPct val="110000"/>
              </a:lnSpc>
              <a:buFont typeface="Arial" panose="020B0604020202020204" pitchFamily="34" charset="0"/>
              <a:buChar char="•"/>
            </a:pPr>
            <a:r>
              <a:rPr lang="en-GB" dirty="0">
                <a:effectLst/>
                <a:latin typeface="Arial" panose="020B0604020202020204" pitchFamily="34" charset="0"/>
                <a:ea typeface="Arial" panose="020B0604020202020204" pitchFamily="34" charset="0"/>
                <a:cs typeface="Times New Roman" panose="02020603050405020304" pitchFamily="18" charset="0"/>
              </a:rPr>
              <a:t>In 2004, the Council of Europe /CE/ was the first intergovernmental organisation which highlight the importance of Good Governance in Sport</a:t>
            </a:r>
            <a:r>
              <a:rPr lang="bg-BG" dirty="0">
                <a:effectLst/>
                <a:latin typeface="Arial" panose="020B0604020202020204" pitchFamily="34" charset="0"/>
                <a:ea typeface="Arial" panose="020B0604020202020204" pitchFamily="34" charset="0"/>
                <a:cs typeface="Times New Roman" panose="02020603050405020304" pitchFamily="18" charset="0"/>
              </a:rPr>
              <a:t>;</a:t>
            </a:r>
          </a:p>
          <a:p>
            <a:pPr marL="342900" indent="-342900"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The Recommendation follows the Resolution No. 1 on the principles of Good Governance in Sport adopted in 2014 at the 10th Conference of European Ministers of sport</a:t>
            </a:r>
            <a:r>
              <a:rPr lang="bg-BG" dirty="0">
                <a:latin typeface="Arial" panose="020B0604020202020204" pitchFamily="34" charset="0"/>
                <a:cs typeface="Arial" panose="020B0604020202020204" pitchFamily="34" charset="0"/>
              </a:rPr>
              <a:t>;</a:t>
            </a:r>
          </a:p>
          <a:p>
            <a:pPr marL="342900" indent="-342900"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The recommendation defines good governance as: “</a:t>
            </a:r>
            <a:r>
              <a:rPr lang="en-US" b="1" i="1" dirty="0">
                <a:latin typeface="Arial" panose="020B0604020202020204" pitchFamily="34" charset="0"/>
                <a:cs typeface="Arial" panose="020B0604020202020204" pitchFamily="34" charset="0"/>
              </a:rPr>
              <a:t>a complex network of policy measures and private regulations used to promote integrity in the management of the core values of sport such as democratic, ethical, efficient and accountable sports activities”. </a:t>
            </a:r>
            <a:endParaRPr lang="it-IT" b="1" i="1" dirty="0">
              <a:latin typeface="Arial" panose="020B0604020202020204" pitchFamily="34" charset="0"/>
              <a:cs typeface="Arial" panose="020B0604020202020204" pitchFamily="34" charset="0"/>
            </a:endParaRP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2</a:t>
            </a:fld>
            <a:endParaRPr lang="en-GB"/>
          </a:p>
        </p:txBody>
      </p:sp>
    </p:spTree>
    <p:extLst>
      <p:ext uri="{BB962C8B-B14F-4D97-AF65-F5344CB8AC3E}">
        <p14:creationId xmlns:p14="http://schemas.microsoft.com/office/powerpoint/2010/main" val="87507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indent="-342900" algn="jus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Arial" panose="020B0604020202020204" pitchFamily="34" charset="0"/>
              </a:rPr>
              <a:t>Participation requires that all groups, particularly those most vulnerable, have direct or representative access to the systems of government. This manifests as a strong civil society and citizens with the freedom of association and expression;</a:t>
            </a:r>
          </a:p>
          <a:p>
            <a:pPr marL="342900" indent="-342900" algn="just">
              <a:buFont typeface="Arial" panose="020B0604020202020204" pitchFamily="34" charset="0"/>
              <a:buChar char="•"/>
            </a:pPr>
            <a:r>
              <a:rPr lang="en-US" sz="1200" dirty="0">
                <a:latin typeface="Arial" panose="020B0604020202020204" pitchFamily="34" charset="0"/>
                <a:cs typeface="Arial" panose="020B0604020202020204" pitchFamily="34" charset="0"/>
              </a:rPr>
              <a:t>Rule of Law is exemplified by impartial legal systems that protect the human rights and civil liberties of all citizens, particularly minorities. This is indicated by an independent judicial branch and a police force free from corruption;</a:t>
            </a:r>
          </a:p>
          <a:p>
            <a:pPr marL="342900" indent="-342900" algn="just">
              <a:buFont typeface="Arial" panose="020B0604020202020204" pitchFamily="34" charset="0"/>
              <a:buChar char="•"/>
            </a:pPr>
            <a:r>
              <a:rPr lang="en-US" sz="1200" dirty="0">
                <a:latin typeface="Arial" panose="020B0604020202020204" pitchFamily="34" charset="0"/>
                <a:cs typeface="Arial" panose="020B0604020202020204" pitchFamily="34" charset="0"/>
              </a:rPr>
              <a:t>Transparency means that citizens understand and have access to the means and manner in which decisions are made, especially if they are directly affected by such decisions. This information must be provided in an understandable and accessible format, typically translated through the media;</a:t>
            </a: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11</a:t>
            </a:fld>
            <a:endParaRPr lang="en-GB"/>
          </a:p>
        </p:txBody>
      </p:sp>
    </p:spTree>
    <p:extLst>
      <p:ext uri="{BB962C8B-B14F-4D97-AF65-F5344CB8AC3E}">
        <p14:creationId xmlns:p14="http://schemas.microsoft.com/office/powerpoint/2010/main" val="22082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indent="-342900" algn="jus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Arial" panose="020B0604020202020204" pitchFamily="34" charset="0"/>
              </a:rPr>
              <a:t>Responsiveness simply involves that institutions respond to their stakeholders within a reasonable time frame;</a:t>
            </a:r>
          </a:p>
          <a:p>
            <a:pPr marL="342900" indent="-342900" algn="just">
              <a:buFont typeface="Arial" panose="020B0604020202020204" pitchFamily="34" charset="0"/>
              <a:buChar char="•"/>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Arial" panose="020B0604020202020204" pitchFamily="34" charset="0"/>
              </a:rPr>
              <a:t>Consensus Oriented is demonstrated by an agenda that seeks to mediate between the many different needs, perspectives, and expectations of a diverse citizenry. Decisions needs to be made in a manner that reflects a deep understanding of the historical, cultural, and social context of the community;</a:t>
            </a:r>
          </a:p>
          <a:p>
            <a:pPr marL="342900" indent="-342900" algn="just">
              <a:buFont typeface="Arial" panose="020B0604020202020204" pitchFamily="34" charset="0"/>
              <a:buChar char="•"/>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Arial" panose="020B0604020202020204" pitchFamily="34" charset="0"/>
              </a:rPr>
              <a:t>Equity and Inclusiveness depends on ensuring that all the members of a community feel included and empowered to improve or maintain their</a:t>
            </a:r>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12</a:t>
            </a:fld>
            <a:endParaRPr lang="en-GB"/>
          </a:p>
        </p:txBody>
      </p:sp>
    </p:spTree>
    <p:extLst>
      <p:ext uri="{BB962C8B-B14F-4D97-AF65-F5344CB8AC3E}">
        <p14:creationId xmlns:p14="http://schemas.microsoft.com/office/powerpoint/2010/main" val="158935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indent="-342900" algn="jus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Arial" panose="020B0604020202020204" pitchFamily="34" charset="0"/>
              </a:rPr>
              <a:t>Effectiveness and Efficiency is developed through the sustainable use of resources to meet the needs of a society. Sustainability refers to both ensuring social investments carry through and natural resources are maintained for future generations.</a:t>
            </a:r>
          </a:p>
          <a:p>
            <a:pPr marL="342900" indent="-342900" algn="just">
              <a:buFont typeface="Arial" panose="020B0604020202020204" pitchFamily="34" charset="0"/>
              <a:buChar char="•"/>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Arial" panose="020B0604020202020204" pitchFamily="34" charset="0"/>
              </a:rPr>
              <a:t>Accountability refers to institutions being ultimately accountable to the people and one another. This includes government agencies, civil society, and the private sector all being accountable to one another as well.</a:t>
            </a:r>
            <a:endParaRPr lang="en-US" sz="1200" dirty="0">
              <a:latin typeface="Arial" panose="020B0604020202020204" pitchFamily="34" charset="0"/>
              <a:cs typeface="Arial" panose="020B0604020202020204" pitchFamily="34" charset="0"/>
            </a:endParaRP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13</a:t>
            </a:fld>
            <a:endParaRPr lang="en-GB"/>
          </a:p>
        </p:txBody>
      </p:sp>
    </p:spTree>
    <p:extLst>
      <p:ext uri="{BB962C8B-B14F-4D97-AF65-F5344CB8AC3E}">
        <p14:creationId xmlns:p14="http://schemas.microsoft.com/office/powerpoint/2010/main" val="2469041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14</a:t>
            </a:fld>
            <a:endParaRPr lang="en-GB"/>
          </a:p>
        </p:txBody>
      </p:sp>
    </p:spTree>
    <p:extLst>
      <p:ext uri="{BB962C8B-B14F-4D97-AF65-F5344CB8AC3E}">
        <p14:creationId xmlns:p14="http://schemas.microsoft.com/office/powerpoint/2010/main" val="93149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GB" sz="1200" dirty="0">
                <a:effectLst/>
                <a:latin typeface="Arial" panose="020B0604020202020204" pitchFamily="34" charset="0"/>
                <a:ea typeface="Arial" panose="020B0604020202020204" pitchFamily="34" charset="0"/>
                <a:cs typeface="Times New Roman" panose="02020603050405020304" pitchFamily="18" charset="0"/>
              </a:rPr>
              <a:t>Good Governance in Sport which include the following requirements: “</a:t>
            </a:r>
            <a:r>
              <a:rPr lang="en-GB" sz="1200" b="1" i="1" dirty="0">
                <a:effectLst/>
                <a:latin typeface="Arial" panose="020B0604020202020204" pitchFamily="34" charset="0"/>
                <a:ea typeface="Arial" panose="020B0604020202020204" pitchFamily="34" charset="0"/>
                <a:cs typeface="Times New Roman" panose="02020603050405020304" pitchFamily="18" charset="0"/>
              </a:rPr>
              <a:t>democratic structures for non-governmental sports organisations based on clear and regular electoral; procedures open to the whole membership; organisation and management of a professional standard, with an appropriate code of ethics and procedures for dealing with conflicts of interest; accountability and transparency in decision-making and financial operations, including the open publication of yearly financial accounts duly audited; fairness in dealing with membership, including gender equality and solidarity</a:t>
            </a:r>
            <a:r>
              <a:rPr lang="en-GB" sz="1200" dirty="0">
                <a:effectLst/>
                <a:latin typeface="Arial" panose="020B0604020202020204" pitchFamily="34" charset="0"/>
                <a:ea typeface="Arial" panose="020B0604020202020204" pitchFamily="34" charset="0"/>
                <a:cs typeface="Times New Roman" panose="02020603050405020304" pitchFamily="18" charset="0"/>
              </a:rPr>
              <a:t>”.</a:t>
            </a:r>
            <a:endParaRPr lang="bg-BG" sz="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3</a:t>
            </a:fld>
            <a:endParaRPr lang="en-GB"/>
          </a:p>
        </p:txBody>
      </p:sp>
    </p:spTree>
    <p:extLst>
      <p:ext uri="{BB962C8B-B14F-4D97-AF65-F5344CB8AC3E}">
        <p14:creationId xmlns:p14="http://schemas.microsoft.com/office/powerpoint/2010/main" val="325220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a:t>Governance refers to all processes of governing, the institutions, processes and practices through which issues of common concern are decided upon and regulated;</a:t>
            </a:r>
          </a:p>
          <a:p>
            <a:r>
              <a:rPr lang="en-US" dirty="0"/>
              <a:t>Good governance adds a normative or evaluative attribute to the process of governing;</a:t>
            </a:r>
          </a:p>
          <a:p>
            <a:r>
              <a:rPr lang="en-US" dirty="0"/>
              <a:t>From a human rights perspective it refers primarily to  the process whereby public institutions conduct public affairs, manage public resources and guarantee the realization of human rights. </a:t>
            </a: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4</a:t>
            </a:fld>
            <a:endParaRPr lang="en-GB"/>
          </a:p>
        </p:txBody>
      </p:sp>
    </p:spTree>
    <p:extLst>
      <p:ext uri="{BB962C8B-B14F-4D97-AF65-F5344CB8AC3E}">
        <p14:creationId xmlns:p14="http://schemas.microsoft.com/office/powerpoint/2010/main" val="82851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indent="-342900" algn="jus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Times New Roman" panose="02020603050405020304" pitchFamily="18" charset="0"/>
              </a:rPr>
              <a:t>Acknowledging that public authorities have a key role to play in promoting the implementation of good governance principles;</a:t>
            </a:r>
          </a:p>
          <a:p>
            <a:pPr marL="342900" indent="-342900" algn="just">
              <a:buFont typeface="Arial" panose="020B0604020202020204" pitchFamily="34" charset="0"/>
              <a:buChar char="•"/>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lgn="jus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Times New Roman" panose="02020603050405020304" pitchFamily="18" charset="0"/>
              </a:rPr>
              <a:t>Being aware that effective prevention of and response to corruption in sport may call for changes in legislation and policies, but also in social attitudes towards corruption in the private sector, Recommends that the governments of member States facilitate, support and follow up the implementation of good governance in sport, in particular in order to strengthen the fight against corruption in sport.</a:t>
            </a:r>
            <a:endParaRPr lang="en-US" dirty="0"/>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5</a:t>
            </a:fld>
            <a:endParaRPr lang="en-GB"/>
          </a:p>
        </p:txBody>
      </p:sp>
    </p:spTree>
    <p:extLst>
      <p:ext uri="{BB962C8B-B14F-4D97-AF65-F5344CB8AC3E}">
        <p14:creationId xmlns:p14="http://schemas.microsoft.com/office/powerpoint/2010/main" val="215231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r>
              <a:rPr lang="en-US" sz="1200" dirty="0">
                <a:effectLst/>
                <a:latin typeface="Arial" panose="020B0604020202020204" pitchFamily="34" charset="0"/>
                <a:ea typeface="Arial" panose="020B0604020202020204" pitchFamily="34" charset="0"/>
                <a:cs typeface="Times New Roman" panose="02020603050405020304" pitchFamily="18" charset="0"/>
              </a:rPr>
              <a:t>Governments have the obligation to promote and protect human rights and to guarantee respect for the rule of law also in the context of sports organizations. They also have a vested interest in promoting good governance in sport, in particular because:</a:t>
            </a:r>
          </a:p>
          <a:p>
            <a:pPr marL="342900" indent="-342900" algn="jus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Times New Roman" panose="02020603050405020304" pitchFamily="18" charset="0"/>
              </a:rPr>
              <a:t>governments are involved in preventing and responding to threats against the integrity of sport and to violations of the human rights of those participating in sports activities;</a:t>
            </a:r>
          </a:p>
          <a:p>
            <a:pPr marL="342900" indent="-342900" algn="jus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Times New Roman" panose="02020603050405020304" pitchFamily="18" charset="0"/>
              </a:rPr>
              <a:t>governments support sports activities and the participation of athletes or teams representing national sports organizations in international competitions;</a:t>
            </a:r>
          </a:p>
          <a:p>
            <a:pPr marL="342900" indent="-342900" algn="jus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Times New Roman" panose="02020603050405020304" pitchFamily="18" charset="0"/>
              </a:rPr>
              <a:t>governments invest in hosting events or bidding to host events;</a:t>
            </a:r>
          </a:p>
          <a:p>
            <a:pPr marL="342900" indent="-342900" algn="just">
              <a:buFont typeface="Arial" panose="020B0604020202020204" pitchFamily="34" charset="0"/>
              <a:buChar char="•"/>
            </a:pPr>
            <a:r>
              <a:rPr lang="en-US" sz="1200" dirty="0">
                <a:effectLst/>
                <a:latin typeface="Arial" panose="020B0604020202020204" pitchFamily="34" charset="0"/>
                <a:ea typeface="Arial" panose="020B0604020202020204" pitchFamily="34" charset="0"/>
                <a:cs typeface="Times New Roman" panose="02020603050405020304" pitchFamily="18" charset="0"/>
              </a:rPr>
              <a:t>public broadcasters buy certain broadcasting rights.</a:t>
            </a:r>
            <a:endParaRPr lang="en-US" dirty="0"/>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6</a:t>
            </a:fld>
            <a:endParaRPr lang="en-GB"/>
          </a:p>
        </p:txBody>
      </p:sp>
    </p:spTree>
    <p:extLst>
      <p:ext uri="{BB962C8B-B14F-4D97-AF65-F5344CB8AC3E}">
        <p14:creationId xmlns:p14="http://schemas.microsoft.com/office/powerpoint/2010/main" val="45482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lnSpc>
                <a:spcPct val="110000"/>
              </a:lnSpc>
            </a:pPr>
            <a:r>
              <a:rPr lang="en-US" sz="1200" dirty="0">
                <a:latin typeface="Arial" panose="020B0604020202020204" pitchFamily="34" charset="0"/>
                <a:cs typeface="Arial" panose="020B0604020202020204" pitchFamily="34" charset="0"/>
              </a:rPr>
              <a:t>Recommendation Rec(2005)8 on the principles of good governance in sport states that effective policies and measures of good governance in sport include as a minimum requirement:</a:t>
            </a:r>
          </a:p>
          <a:p>
            <a:pPr marL="342900" indent="-342900" algn="l">
              <a:lnSpc>
                <a:spcPct val="110000"/>
              </a:lnSpc>
              <a:buFont typeface="Arial" panose="020B0604020202020204" pitchFamily="34" charset="0"/>
              <a:buChar char="•"/>
            </a:pPr>
            <a:r>
              <a:rPr lang="en-US" sz="1200" dirty="0">
                <a:latin typeface="Arial" panose="020B0604020202020204" pitchFamily="34" charset="0"/>
                <a:cs typeface="Arial" panose="020B0604020202020204" pitchFamily="34" charset="0"/>
              </a:rPr>
              <a:t>democratic structures for non-governmental sports organizations based on clear and regular electoral procedures open to the whole membership;</a:t>
            </a:r>
          </a:p>
          <a:p>
            <a:pPr marL="342900" indent="-342900" algn="l">
              <a:lnSpc>
                <a:spcPct val="110000"/>
              </a:lnSpc>
              <a:buFont typeface="Arial" panose="020B0604020202020204" pitchFamily="34" charset="0"/>
              <a:buChar char="•"/>
            </a:pPr>
            <a:r>
              <a:rPr lang="en-US" sz="1200" dirty="0">
                <a:latin typeface="Arial" panose="020B0604020202020204" pitchFamily="34" charset="0"/>
                <a:cs typeface="Arial" panose="020B0604020202020204" pitchFamily="34" charset="0"/>
              </a:rPr>
              <a:t>organization and management of a professional standard, with an appropriate code of ethics and procedures for dealing with conflicts of interest;</a:t>
            </a:r>
          </a:p>
          <a:p>
            <a:pPr marL="342900" indent="-342900" algn="l">
              <a:lnSpc>
                <a:spcPct val="110000"/>
              </a:lnSpc>
              <a:buFont typeface="Arial" panose="020B0604020202020204" pitchFamily="34" charset="0"/>
              <a:buChar char="•"/>
            </a:pPr>
            <a:r>
              <a:rPr lang="en-US" sz="1200" dirty="0">
                <a:latin typeface="Arial" panose="020B0604020202020204" pitchFamily="34" charset="0"/>
                <a:cs typeface="Arial" panose="020B0604020202020204" pitchFamily="34" charset="0"/>
              </a:rPr>
              <a:t>accountability and transparency in decision making and financial operations, including the open publication of duly audited yearly financial accounts;</a:t>
            </a:r>
          </a:p>
          <a:p>
            <a:pPr marL="342900" indent="-342900" algn="l">
              <a:lnSpc>
                <a:spcPct val="110000"/>
              </a:lnSpc>
              <a:buFont typeface="Arial" panose="020B0604020202020204" pitchFamily="34" charset="0"/>
              <a:buChar char="•"/>
            </a:pPr>
            <a:r>
              <a:rPr lang="en-US" sz="1200" dirty="0">
                <a:latin typeface="Arial" panose="020B0604020202020204" pitchFamily="34" charset="0"/>
                <a:cs typeface="Arial" panose="020B0604020202020204" pitchFamily="34" charset="0"/>
              </a:rPr>
              <a:t>fairness in dealing with membership, including gender equality and solidarity</a:t>
            </a:r>
            <a:r>
              <a:rPr lang="en-US" sz="1400" dirty="0">
                <a:latin typeface="Arial" panose="020B0604020202020204" pitchFamily="34" charset="0"/>
                <a:cs typeface="Arial" panose="020B0604020202020204" pitchFamily="34" charset="0"/>
              </a:rPr>
              <a:t>.</a:t>
            </a:r>
            <a:endParaRPr lang="it-IT" sz="1400" dirty="0">
              <a:latin typeface="Arial" panose="020B0604020202020204" pitchFamily="34" charset="0"/>
              <a:cs typeface="Arial" panose="020B0604020202020204" pitchFamily="34" charset="0"/>
            </a:endParaRP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7</a:t>
            </a:fld>
            <a:endParaRPr lang="en-GB"/>
          </a:p>
        </p:txBody>
      </p:sp>
    </p:spTree>
    <p:extLst>
      <p:ext uri="{BB962C8B-B14F-4D97-AF65-F5344CB8AC3E}">
        <p14:creationId xmlns:p14="http://schemas.microsoft.com/office/powerpoint/2010/main" val="268888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indent="-342900" algn="just">
              <a:lnSpc>
                <a:spcPct val="110000"/>
              </a:lnSpc>
              <a:buFont typeface="Arial" panose="020B0604020202020204" pitchFamily="34" charset="0"/>
              <a:buChar char="•"/>
            </a:pPr>
            <a:r>
              <a:rPr lang="en-US" sz="1200" dirty="0">
                <a:latin typeface="Arial" panose="020B0604020202020204" pitchFamily="34" charset="0"/>
                <a:cs typeface="Arial" panose="020B0604020202020204" pitchFamily="34" charset="0"/>
              </a:rPr>
              <a:t>The 2007 White Paper on Sport noted that self-regulation is able to deal with most challenges that affect sport if good governance principles are being applied;</a:t>
            </a:r>
          </a:p>
          <a:p>
            <a:pPr marL="342900" indent="-342900" algn="just">
              <a:lnSpc>
                <a:spcPct val="110000"/>
              </a:lnSpc>
              <a:buFont typeface="Arial" panose="020B0604020202020204" pitchFamily="34" charset="0"/>
              <a:buChar char="•"/>
            </a:pPr>
            <a:r>
              <a:rPr lang="en-US" sz="1200" dirty="0">
                <a:latin typeface="Arial" panose="020B0604020202020204" pitchFamily="34" charset="0"/>
                <a:cs typeface="Arial" panose="020B0604020202020204" pitchFamily="34" charset="0"/>
              </a:rPr>
              <a:t>In its 2011 Communication (Developing the European Dimension in Sport) the Commission took a more elaborate position, noting that good governance in sport is a condition for the autonomy and self-regulation of sport organizations;</a:t>
            </a:r>
          </a:p>
          <a:p>
            <a:pPr marL="342900" indent="-342900" algn="just">
              <a:lnSpc>
                <a:spcPct val="110000"/>
              </a:lnSpc>
              <a:buFont typeface="Arial" panose="020B0604020202020204" pitchFamily="34" charset="0"/>
              <a:buChar char="•"/>
            </a:pPr>
            <a:r>
              <a:rPr lang="en-US" sz="1200" dirty="0">
                <a:latin typeface="Arial" panose="020B0604020202020204" pitchFamily="34" charset="0"/>
                <a:cs typeface="Arial" panose="020B0604020202020204" pitchFamily="34" charset="0"/>
              </a:rPr>
              <a:t>In 2011, the topics of good governance and strengthening the organization of sport in Europe were included in the Preparatory Actions in the field of sport. Eight projects were selected, implemented, and concluded by the end of 2013;</a:t>
            </a:r>
          </a:p>
          <a:p>
            <a:pPr marL="342900" indent="-342900" algn="just">
              <a:lnSpc>
                <a:spcPct val="110000"/>
              </a:lnSpc>
              <a:buFont typeface="Arial" panose="020B0604020202020204" pitchFamily="34" charset="0"/>
              <a:buChar char="•"/>
            </a:pPr>
            <a:r>
              <a:rPr lang="en-US" sz="1200" dirty="0">
                <a:latin typeface="Arial" panose="020B0604020202020204" pitchFamily="34" charset="0"/>
                <a:cs typeface="Arial" panose="020B0604020202020204" pitchFamily="34" charset="0"/>
              </a:rPr>
              <a:t>An EU Expert Group on Good Governance was established on the basis of the Council Resolution on an EU Work Plan for Sport 2011-2014. In October 2013, the Group adopted recommendations on the Principles for Good Governance of Sport in the EU and presented them to the EU Council.</a:t>
            </a:r>
          </a:p>
          <a:p>
            <a:pPr marL="342900" indent="-342900" algn="just">
              <a:lnSpc>
                <a:spcPct val="110000"/>
              </a:lnSpc>
              <a:buFont typeface="Arial" panose="020B0604020202020204" pitchFamily="34" charset="0"/>
              <a:buChar char="•"/>
            </a:pPr>
            <a:r>
              <a:rPr lang="en-US" sz="1200" dirty="0">
                <a:latin typeface="Arial" panose="020B0604020202020204" pitchFamily="34" charset="0"/>
                <a:cs typeface="Arial" panose="020B0604020202020204" pitchFamily="34" charset="0"/>
              </a:rPr>
              <a:t>In 2016, Flagship event on good governance in sport has been conducted and a Pledge on good governance in sport has been launched and supported by 32 sport organizations in Europe.</a:t>
            </a:r>
          </a:p>
          <a:p>
            <a:pPr marL="342900" indent="-342900" algn="just">
              <a:lnSpc>
                <a:spcPct val="110000"/>
              </a:lnSpc>
              <a:buFont typeface="Arial" panose="020B0604020202020204" pitchFamily="34" charset="0"/>
              <a:buChar char="•"/>
            </a:pPr>
            <a:r>
              <a:rPr lang="en-US" sz="1200" dirty="0">
                <a:latin typeface="Arial" panose="020B0604020202020204" pitchFamily="34" charset="0"/>
                <a:cs typeface="Arial" panose="020B0604020202020204" pitchFamily="34" charset="0"/>
              </a:rPr>
              <a:t>An integrated approach to Sport Policy: good governance, accessibility and integrity report has been accepted from the EP and also has been main topic of Sport Forum 2017, held during the Maltese presidency. During the event, project applicant BSDA has signed the pledge to implement good governance principles in grassroots sport.</a:t>
            </a:r>
            <a:endParaRPr lang="it-IT" sz="1400" dirty="0">
              <a:latin typeface="Arial" panose="020B0604020202020204" pitchFamily="34" charset="0"/>
              <a:cs typeface="Arial" panose="020B0604020202020204" pitchFamily="34" charset="0"/>
            </a:endParaRP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8</a:t>
            </a:fld>
            <a:endParaRPr lang="en-GB"/>
          </a:p>
        </p:txBody>
      </p:sp>
    </p:spTree>
    <p:extLst>
      <p:ext uri="{BB962C8B-B14F-4D97-AF65-F5344CB8AC3E}">
        <p14:creationId xmlns:p14="http://schemas.microsoft.com/office/powerpoint/2010/main" val="248640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Arial" panose="020B0604020202020204" pitchFamily="34" charset="0"/>
                <a:cs typeface="Arial" panose="020B0604020202020204" pitchFamily="34" charset="0"/>
              </a:rPr>
              <a:t>Due to recent and recurring high-profile corruption scandals, International Sports Organizations are put increasingly under public scrutiny. In order to reduce the risk of other possible unethical behavior, restore public trust, and maintain their autonomy, are expected to respect good governance principles. </a:t>
            </a:r>
            <a:endParaRPr lang="it-IT" sz="1200" b="1" dirty="0">
              <a:effectLst/>
              <a:latin typeface="Arial" panose="020B0604020202020204" pitchFamily="34" charset="0"/>
              <a:ea typeface="Arial" panose="020B0604020202020204" pitchFamily="34" charset="0"/>
              <a:cs typeface="Arial" panose="020B0604020202020204" pitchFamily="34" charset="0"/>
            </a:endParaRP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9</a:t>
            </a:fld>
            <a:endParaRPr lang="en-GB"/>
          </a:p>
        </p:txBody>
      </p:sp>
    </p:spTree>
    <p:extLst>
      <p:ext uri="{BB962C8B-B14F-4D97-AF65-F5344CB8AC3E}">
        <p14:creationId xmlns:p14="http://schemas.microsoft.com/office/powerpoint/2010/main" val="191516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r>
              <a:rPr lang="en-US" sz="1200" dirty="0">
                <a:effectLst/>
                <a:latin typeface="Arial" panose="020B0604020202020204" pitchFamily="34" charset="0"/>
                <a:ea typeface="Arial" panose="020B0604020202020204" pitchFamily="34" charset="0"/>
                <a:cs typeface="Times New Roman" panose="02020603050405020304" pitchFamily="18" charset="0"/>
              </a:rPr>
              <a:t>Good Governance is an approach to government that is committed to creating a system founded in justice and peace that protects individual’s human rights and civil liberties. According to the United Nations, Good Governance is measured by the eight factors of:</a:t>
            </a:r>
          </a:p>
          <a:p>
            <a:pPr marL="342900" indent="-342900" algn="l">
              <a:buFont typeface="Arial" panose="020B0604020202020204" pitchFamily="34" charset="0"/>
              <a:buChar char="•"/>
            </a:pPr>
            <a:r>
              <a:rPr lang="en-US" dirty="0"/>
              <a:t>Participation;</a:t>
            </a:r>
          </a:p>
          <a:p>
            <a:pPr marL="342900" indent="-342900" algn="l">
              <a:buFont typeface="Arial" panose="020B0604020202020204" pitchFamily="34" charset="0"/>
              <a:buChar char="•"/>
            </a:pPr>
            <a:r>
              <a:rPr lang="en-US" dirty="0"/>
              <a:t>Rule of Law; </a:t>
            </a:r>
          </a:p>
          <a:p>
            <a:pPr marL="342900" indent="-342900" algn="l">
              <a:buFont typeface="Arial" panose="020B0604020202020204" pitchFamily="34" charset="0"/>
              <a:buChar char="•"/>
            </a:pPr>
            <a:r>
              <a:rPr lang="en-US" dirty="0"/>
              <a:t>Transparency; </a:t>
            </a:r>
          </a:p>
          <a:p>
            <a:pPr marL="342900" indent="-342900" algn="l">
              <a:buFont typeface="Arial" panose="020B0604020202020204" pitchFamily="34" charset="0"/>
              <a:buChar char="•"/>
            </a:pPr>
            <a:r>
              <a:rPr lang="en-US" dirty="0"/>
              <a:t>Responsiveness;</a:t>
            </a:r>
          </a:p>
          <a:p>
            <a:pPr marL="342900" indent="-342900" algn="l">
              <a:buFont typeface="Arial" panose="020B0604020202020204" pitchFamily="34" charset="0"/>
              <a:buChar char="•"/>
            </a:pPr>
            <a:r>
              <a:rPr lang="en-US" dirty="0"/>
              <a:t>Consensus Oriented; </a:t>
            </a:r>
          </a:p>
          <a:p>
            <a:pPr marL="342900" indent="-342900" algn="l">
              <a:buFont typeface="Arial" panose="020B0604020202020204" pitchFamily="34" charset="0"/>
              <a:buChar char="•"/>
            </a:pPr>
            <a:r>
              <a:rPr lang="en-US" dirty="0"/>
              <a:t>Equity and Inclusiveness;</a:t>
            </a:r>
          </a:p>
          <a:p>
            <a:pPr marL="342900" indent="-342900" algn="l">
              <a:buFont typeface="Arial" panose="020B0604020202020204" pitchFamily="34" charset="0"/>
              <a:buChar char="•"/>
            </a:pPr>
            <a:r>
              <a:rPr lang="en-US" dirty="0"/>
              <a:t>Effectiveness and Efficiency;</a:t>
            </a:r>
          </a:p>
          <a:p>
            <a:pPr marL="342900" indent="-342900" algn="l">
              <a:buFont typeface="Arial" panose="020B0604020202020204" pitchFamily="34" charset="0"/>
              <a:buChar char="•"/>
            </a:pPr>
            <a:r>
              <a:rPr lang="en-US" dirty="0"/>
              <a:t>Accountability.</a:t>
            </a: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10</a:t>
            </a:fld>
            <a:endParaRPr lang="en-GB"/>
          </a:p>
        </p:txBody>
      </p:sp>
    </p:spTree>
    <p:extLst>
      <p:ext uri="{BB962C8B-B14F-4D97-AF65-F5344CB8AC3E}">
        <p14:creationId xmlns:p14="http://schemas.microsoft.com/office/powerpoint/2010/main" val="422732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022D43-3732-442D-8407-E5B649A7126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3C070E6-D575-441D-8DC5-9A1D58322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8E18E78-C27A-4D74-A31A-DD6DA53158C8}"/>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28CA433D-180B-4EF9-87D9-5254B54D80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E846D2-6B04-4688-A00E-3274A328AFA3}"/>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411008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655D2E-2063-43E0-8AA0-EC9CEBC5077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051716-0DEE-48CD-A4FE-10E3C9E3274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686F83-A155-4A82-A992-2C2C05EEA2FC}"/>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EFD58A01-88A7-4C1B-9A6F-B4B42EAF96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074603-F71D-4817-A576-F83DA7E6EB62}"/>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70860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8BD0D81-5363-4654-A9A4-4FCFD1A614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0CC130-82B0-4F40-A74E-8422938BD04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E7A25A-B9F5-491D-B766-6A791078BEE0}"/>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2FB55EF5-D8C4-4029-BBD6-41A39D2CA1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3B754C-BADF-4A85-95F6-27F06FD4DE51}"/>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45277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8FF09-C6D4-48E4-82EB-F2B3FAA6BFC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324F21-0C5C-45F7-B717-AA042CC436F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6BA96A-E2E1-4218-AE09-90F7EB30885E}"/>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C178229A-E6A4-4DAC-B4E8-EC35DCE31B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D4F011-B5E0-4AD4-B6B9-FBD32D25AA74}"/>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65588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51115-0E30-4E73-9E58-A8711EF9DCA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F2A0BF8-050F-41F5-AEC8-D0BB94FF1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785096F-625D-4B3E-81E1-BA0925145CF2}"/>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822BBC08-BE94-43B0-A31F-1069D00286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3D8CC2-66BD-4BFD-9373-DD2241B46EE4}"/>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74904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255248-3D8E-4B86-80F5-356126DCA9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AFC0A3-A6CA-4367-A717-AFB490DCBAE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667CEA-359A-4A83-BF28-DC5C9841182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AE9E0F1-9FA3-4569-BD6B-621533EC9A4C}"/>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6" name="Segnaposto piè di pagina 5">
            <a:extLst>
              <a:ext uri="{FF2B5EF4-FFF2-40B4-BE49-F238E27FC236}">
                <a16:creationId xmlns:a16="http://schemas.microsoft.com/office/drawing/2014/main" id="{F5E27C14-2CB9-44FA-84BE-74AD74B8C48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E792DC-121C-47A2-A937-B071AA5C43D0}"/>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42623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578710-0A59-4DF1-98CF-AB80814D048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E0F55A4-2AFA-4035-9A19-8DD7B7ACA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9912B13-5DE3-4BFB-965D-48E8B69CAD7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11BA0BE-A12D-46A2-9FB6-3F77D6279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CF5D574-6EE6-40BA-9E44-5C17FBACC4C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169DA5E-F0FF-4450-BDD2-71DA53AD5B6C}"/>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8" name="Segnaposto piè di pagina 7">
            <a:extLst>
              <a:ext uri="{FF2B5EF4-FFF2-40B4-BE49-F238E27FC236}">
                <a16:creationId xmlns:a16="http://schemas.microsoft.com/office/drawing/2014/main" id="{3D1A8A71-4D60-4445-8A1A-3EEB0F685C8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816632F-73DE-4479-A237-CBAAC8B613CE}"/>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264226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86DCA-BDC1-4302-9036-71BA0E94EF7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62CC47B-CD2B-4B3A-AEA1-348AFC8959C0}"/>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4" name="Segnaposto piè di pagina 3">
            <a:extLst>
              <a:ext uri="{FF2B5EF4-FFF2-40B4-BE49-F238E27FC236}">
                <a16:creationId xmlns:a16="http://schemas.microsoft.com/office/drawing/2014/main" id="{13DE5D86-D803-40C0-BC64-BB1FB0B77D2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430DF70-E7CD-4954-AFFE-666915C2090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2834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54A56D5-0CF4-4D33-B5C2-875FDCE51C1D}"/>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3" name="Segnaposto piè di pagina 2">
            <a:extLst>
              <a:ext uri="{FF2B5EF4-FFF2-40B4-BE49-F238E27FC236}">
                <a16:creationId xmlns:a16="http://schemas.microsoft.com/office/drawing/2014/main" id="{E3C19F68-E749-46BC-A208-FC91CDB4BD2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46E7413-C54E-4206-A2C9-588651BCBFF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72830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8FBA5-7522-4A20-9C98-520E5CE6A4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C789BD-49CE-45FF-A715-00B0D8D74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7EB5D2A-0B6B-4C47-9625-ADF50FC32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0008F4A-36F3-4258-9615-D5CEC93055AD}"/>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6" name="Segnaposto piè di pagina 5">
            <a:extLst>
              <a:ext uri="{FF2B5EF4-FFF2-40B4-BE49-F238E27FC236}">
                <a16:creationId xmlns:a16="http://schemas.microsoft.com/office/drawing/2014/main" id="{2E929648-EC9D-4131-A8B1-F20F76D02BA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00D14E9-691E-4AAD-A03A-57D785E488A6}"/>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274229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C851B4-5921-4469-94B6-48A9211790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BEC7043-70E6-4EE9-ABB9-D43A0C366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5E858B7-A9DE-4155-8D31-6A11828F0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7DAB4B-5BC6-47D4-A0B5-1125FD627CDD}"/>
              </a:ext>
            </a:extLst>
          </p:cNvPr>
          <p:cNvSpPr>
            <a:spLocks noGrp="1"/>
          </p:cNvSpPr>
          <p:nvPr>
            <p:ph type="dt" sz="half" idx="10"/>
          </p:nvPr>
        </p:nvSpPr>
        <p:spPr/>
        <p:txBody>
          <a:bodyPr/>
          <a:lstStyle/>
          <a:p>
            <a:fld id="{DE4D5FC8-EB5F-4C2B-A698-43759229844D}" type="datetimeFigureOut">
              <a:rPr lang="it-IT" smtClean="0"/>
              <a:t>10/05/2022</a:t>
            </a:fld>
            <a:endParaRPr lang="it-IT"/>
          </a:p>
        </p:txBody>
      </p:sp>
      <p:sp>
        <p:nvSpPr>
          <p:cNvPr id="6" name="Segnaposto piè di pagina 5">
            <a:extLst>
              <a:ext uri="{FF2B5EF4-FFF2-40B4-BE49-F238E27FC236}">
                <a16:creationId xmlns:a16="http://schemas.microsoft.com/office/drawing/2014/main" id="{B38A2E2D-B0B8-42A1-8577-7965643748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3E0038-5187-46BE-BB16-EBB9FCDD12B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54366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0C09EBF-5948-4CD7-99A6-B78D3E639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E87B427-60B8-4E25-94F7-6B8D64DE4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5824629-67E7-4322-86B1-3E6F4A518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D5FC8-EB5F-4C2B-A698-43759229844D}" type="datetimeFigureOut">
              <a:rPr lang="it-IT" smtClean="0"/>
              <a:t>10/05/2022</a:t>
            </a:fld>
            <a:endParaRPr lang="it-IT"/>
          </a:p>
        </p:txBody>
      </p:sp>
      <p:sp>
        <p:nvSpPr>
          <p:cNvPr id="5" name="Segnaposto piè di pagina 4">
            <a:extLst>
              <a:ext uri="{FF2B5EF4-FFF2-40B4-BE49-F238E27FC236}">
                <a16:creationId xmlns:a16="http://schemas.microsoft.com/office/drawing/2014/main" id="{F9E4F86E-44C9-479A-A8BB-1C4716433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0BD763B-845F-4B9F-9A1C-8CB59E6E1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30924-04B9-4059-BC48-57A69E035BD8}" type="slidenum">
              <a:rPr lang="it-IT" smtClean="0"/>
              <a:t>‹N›</a:t>
            </a:fld>
            <a:endParaRPr lang="it-IT"/>
          </a:p>
        </p:txBody>
      </p:sp>
    </p:spTree>
    <p:extLst>
      <p:ext uri="{BB962C8B-B14F-4D97-AF65-F5344CB8AC3E}">
        <p14:creationId xmlns:p14="http://schemas.microsoft.com/office/powerpoint/2010/main" val="196540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bin"/><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hyperlink" Target="https://rm.coe.int/09000016808ec28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mento grafico 2" descr="Connessioni con riempimento a tinta unita">
            <a:extLst>
              <a:ext uri="{FF2B5EF4-FFF2-40B4-BE49-F238E27FC236}">
                <a16:creationId xmlns:a16="http://schemas.microsoft.com/office/drawing/2014/main" id="{41868EE6-ED22-4A0D-AE50-817D993F4F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1654" y="1944630"/>
            <a:ext cx="4156617" cy="4156617"/>
          </a:xfrm>
          <a:prstGeom prst="rect">
            <a:avLst/>
          </a:prstGeom>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76990" y="1545657"/>
            <a:ext cx="10533357" cy="136907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a:solidFill>
                  <a:srgbClr val="FF6600"/>
                </a:solidFill>
                <a:latin typeface="Arial" panose="020B0604020202020204" pitchFamily="34" charset="0"/>
                <a:cs typeface="Arial" panose="020B0604020202020204" pitchFamily="34" charset="0"/>
              </a:rPr>
              <a:t>Good governance</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76989" y="3068470"/>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a:solidFill>
                  <a:srgbClr val="FF4343"/>
                </a:solidFill>
                <a:latin typeface="Arial" panose="020B0604020202020204" pitchFamily="34" charset="0"/>
                <a:cs typeface="Arial" panose="020B0604020202020204" pitchFamily="34" charset="0"/>
              </a:rPr>
              <a:t>Module 1</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29395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Theoretical introduction</a:t>
            </a:r>
            <a:r>
              <a:rPr lang="it-IT" b="1" dirty="0">
                <a:solidFill>
                  <a:srgbClr val="FF0000"/>
                </a:solidFill>
                <a:latin typeface="Arial" panose="020B0604020202020204" pitchFamily="34" charset="0"/>
                <a:cs typeface="Arial" panose="020B0604020202020204" pitchFamily="34" charset="0"/>
              </a:rPr>
              <a:t> </a:t>
            </a:r>
          </a:p>
          <a:p>
            <a:pPr algn="just"/>
            <a:r>
              <a:rPr lang="en-US" sz="1800" b="1" dirty="0">
                <a:effectLst/>
                <a:latin typeface="Arial" panose="020B0604020202020204" pitchFamily="34" charset="0"/>
                <a:ea typeface="Calibri" panose="020F0502020204030204" pitchFamily="34" charset="0"/>
              </a:rPr>
              <a:t>EIGHT FACTORS OF GOOD GOVERNANCE</a:t>
            </a:r>
            <a:endParaRPr lang="en-US" b="1"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01092F02-704D-4BDA-8EA2-CFCFCC3402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4029" y="2990657"/>
            <a:ext cx="7879860" cy="2791482"/>
          </a:xfrm>
          <a:prstGeom prst="rect">
            <a:avLst/>
          </a:prstGeom>
        </p:spPr>
      </p:pic>
    </p:spTree>
    <p:extLst>
      <p:ext uri="{BB962C8B-B14F-4D97-AF65-F5344CB8AC3E}">
        <p14:creationId xmlns:p14="http://schemas.microsoft.com/office/powerpoint/2010/main" val="146748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rPr>
              <a:t>G</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ood Governance </a:t>
            </a:r>
            <a:r>
              <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rPr>
              <a:t>P</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rinciples</a:t>
            </a:r>
          </a:p>
          <a:p>
            <a:pPr algn="l">
              <a:lnSpc>
                <a:spcPct val="110000"/>
              </a:lnSpc>
            </a:pPr>
            <a:endParaRPr lang="en-US" sz="2400" dirty="0">
              <a:effectLst/>
              <a:latin typeface="Arial" panose="020B0604020202020204" pitchFamily="34" charset="0"/>
              <a:ea typeface="Arial" panose="020B0604020202020204" pitchFamily="34" charset="0"/>
              <a:cs typeface="Arial" panose="020B0604020202020204" pitchFamily="34" charset="0"/>
            </a:endParaRPr>
          </a:p>
          <a:p>
            <a:pPr algn="l">
              <a:lnSpc>
                <a:spcPct val="110000"/>
              </a:lnSpc>
            </a:pPr>
            <a:r>
              <a:rPr lang="en-US" sz="2400" b="1" dirty="0">
                <a:effectLst/>
                <a:latin typeface="Arial" panose="020B0604020202020204" pitchFamily="34" charset="0"/>
                <a:ea typeface="Arial" panose="020B0604020202020204" pitchFamily="34" charset="0"/>
                <a:cs typeface="Arial" panose="020B0604020202020204" pitchFamily="34" charset="0"/>
              </a:rPr>
              <a:t>PARTICIPATION</a:t>
            </a:r>
          </a:p>
          <a:p>
            <a:pPr algn="l">
              <a:lnSpc>
                <a:spcPct val="110000"/>
              </a:lnSpc>
            </a:pPr>
            <a:endParaRPr lang="en-US" sz="2400" b="1" dirty="0">
              <a:latin typeface="Arial" panose="020B0604020202020204" pitchFamily="34" charset="0"/>
              <a:cs typeface="Arial" panose="020B0604020202020204" pitchFamily="34" charset="0"/>
            </a:endParaRPr>
          </a:p>
          <a:p>
            <a:pPr algn="l">
              <a:lnSpc>
                <a:spcPct val="110000"/>
              </a:lnSpc>
            </a:pPr>
            <a:r>
              <a:rPr lang="en-US" sz="2400" b="1" dirty="0">
                <a:latin typeface="Arial" panose="020B0604020202020204" pitchFamily="34" charset="0"/>
                <a:cs typeface="Arial" panose="020B0604020202020204" pitchFamily="34" charset="0"/>
              </a:rPr>
              <a:t>RULE OF LAW </a:t>
            </a:r>
          </a:p>
          <a:p>
            <a:pPr algn="l">
              <a:lnSpc>
                <a:spcPct val="110000"/>
              </a:lnSpc>
            </a:pPr>
            <a:endParaRPr lang="en-US" sz="2400" b="1" dirty="0">
              <a:latin typeface="Arial" panose="020B0604020202020204" pitchFamily="34" charset="0"/>
              <a:cs typeface="Arial" panose="020B0604020202020204" pitchFamily="34" charset="0"/>
            </a:endParaRPr>
          </a:p>
          <a:p>
            <a:pPr algn="l">
              <a:lnSpc>
                <a:spcPct val="110000"/>
              </a:lnSpc>
            </a:pPr>
            <a:r>
              <a:rPr lang="en-US" sz="2400" b="1" dirty="0">
                <a:latin typeface="Arial" panose="020B0604020202020204" pitchFamily="34" charset="0"/>
                <a:cs typeface="Arial" panose="020B0604020202020204" pitchFamily="34" charset="0"/>
              </a:rPr>
              <a:t>TRANSPARENCY</a:t>
            </a: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81137A47-59F8-414A-968A-867A53EE67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3959" y="1879462"/>
            <a:ext cx="5455186" cy="3636791"/>
          </a:xfrm>
          <a:prstGeom prst="rect">
            <a:avLst/>
          </a:prstGeom>
        </p:spPr>
      </p:pic>
    </p:spTree>
    <p:extLst>
      <p:ext uri="{BB962C8B-B14F-4D97-AF65-F5344CB8AC3E}">
        <p14:creationId xmlns:p14="http://schemas.microsoft.com/office/powerpoint/2010/main" val="68911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rPr>
              <a:t>G</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ood Governance </a:t>
            </a:r>
            <a:r>
              <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rPr>
              <a:t>P</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rinciples</a:t>
            </a:r>
          </a:p>
          <a:p>
            <a:pPr algn="l">
              <a:lnSpc>
                <a:spcPct val="110000"/>
              </a:lnSpc>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r>
              <a:rPr lang="en-US" sz="2200" b="1" dirty="0">
                <a:effectLst/>
                <a:latin typeface="Arial" panose="020B0604020202020204" pitchFamily="34" charset="0"/>
                <a:ea typeface="Arial" panose="020B0604020202020204" pitchFamily="34" charset="0"/>
                <a:cs typeface="Arial" panose="020B0604020202020204" pitchFamily="34" charset="0"/>
              </a:rPr>
              <a:t>RESPONSIVENESS</a:t>
            </a:r>
          </a:p>
          <a:p>
            <a:pPr algn="just"/>
            <a:endParaRPr lang="en-US" sz="2200" b="1" dirty="0">
              <a:effectLst/>
              <a:latin typeface="Arial" panose="020B0604020202020204" pitchFamily="34" charset="0"/>
              <a:ea typeface="Arial" panose="020B0604020202020204" pitchFamily="34" charset="0"/>
              <a:cs typeface="Arial" panose="020B0604020202020204" pitchFamily="34" charset="0"/>
            </a:endParaRPr>
          </a:p>
          <a:p>
            <a:pPr algn="just"/>
            <a:r>
              <a:rPr lang="en-US" sz="2200" b="1" dirty="0">
                <a:effectLst/>
                <a:latin typeface="Arial" panose="020B0604020202020204" pitchFamily="34" charset="0"/>
                <a:ea typeface="Arial" panose="020B0604020202020204" pitchFamily="34" charset="0"/>
                <a:cs typeface="Arial" panose="020B0604020202020204" pitchFamily="34" charset="0"/>
              </a:rPr>
              <a:t>CONSENSUS ORIENTED </a:t>
            </a:r>
          </a:p>
          <a:p>
            <a:pPr algn="just"/>
            <a:endParaRPr lang="en-US" sz="2200" b="1" dirty="0">
              <a:effectLst/>
              <a:latin typeface="Arial" panose="020B0604020202020204" pitchFamily="34" charset="0"/>
              <a:ea typeface="Arial" panose="020B0604020202020204" pitchFamily="34" charset="0"/>
              <a:cs typeface="Arial" panose="020B0604020202020204" pitchFamily="34" charset="0"/>
            </a:endParaRPr>
          </a:p>
          <a:p>
            <a:pPr algn="just"/>
            <a:r>
              <a:rPr lang="en-US" sz="2200" b="1" dirty="0">
                <a:effectLst/>
                <a:latin typeface="Arial" panose="020B0604020202020204" pitchFamily="34" charset="0"/>
                <a:ea typeface="Arial" panose="020B0604020202020204" pitchFamily="34" charset="0"/>
                <a:cs typeface="Arial" panose="020B0604020202020204" pitchFamily="34" charset="0"/>
              </a:rPr>
              <a:t>EQUITY AND INCLUSIVENESS</a:t>
            </a:r>
            <a:endParaRPr lang="en-US" sz="2200" b="1"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9" name="Картина 8">
            <a:extLst>
              <a:ext uri="{FF2B5EF4-FFF2-40B4-BE49-F238E27FC236}">
                <a16:creationId xmlns:a16="http://schemas.microsoft.com/office/drawing/2014/main" id="{ED64D6C4-1572-44B3-B4AA-70D599E46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3959" y="1763386"/>
            <a:ext cx="5455186" cy="3636791"/>
          </a:xfrm>
          <a:prstGeom prst="rect">
            <a:avLst/>
          </a:prstGeom>
        </p:spPr>
      </p:pic>
    </p:spTree>
    <p:extLst>
      <p:ext uri="{BB962C8B-B14F-4D97-AF65-F5344CB8AC3E}">
        <p14:creationId xmlns:p14="http://schemas.microsoft.com/office/powerpoint/2010/main" val="406726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rPr>
              <a:t>G</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ood Governance </a:t>
            </a:r>
            <a:r>
              <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rPr>
              <a:t>P</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rinciples</a:t>
            </a:r>
          </a:p>
          <a:p>
            <a:pPr algn="l">
              <a:lnSpc>
                <a:spcPct val="110000"/>
              </a:lnSpc>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endParaRPr lang="en-US" sz="2200" dirty="0">
              <a:effectLst/>
              <a:latin typeface="Arial" panose="020B0604020202020204" pitchFamily="34" charset="0"/>
              <a:ea typeface="Arial" panose="020B0604020202020204" pitchFamily="34" charset="0"/>
              <a:cs typeface="Arial" panose="020B0604020202020204" pitchFamily="34" charset="0"/>
            </a:endParaRPr>
          </a:p>
          <a:p>
            <a:pPr algn="just"/>
            <a:r>
              <a:rPr lang="en-US" sz="2200" b="1" dirty="0">
                <a:effectLst/>
                <a:latin typeface="Arial" panose="020B0604020202020204" pitchFamily="34" charset="0"/>
                <a:ea typeface="Arial" panose="020B0604020202020204" pitchFamily="34" charset="0"/>
                <a:cs typeface="Arial" panose="020B0604020202020204" pitchFamily="34" charset="0"/>
              </a:rPr>
              <a:t>EFFECTIVENESS AND EFFICIENCY</a:t>
            </a:r>
          </a:p>
          <a:p>
            <a:pPr algn="just"/>
            <a:endParaRPr lang="en-US" sz="2200" b="1" dirty="0">
              <a:effectLst/>
              <a:latin typeface="Arial" panose="020B0604020202020204" pitchFamily="34" charset="0"/>
              <a:ea typeface="Arial" panose="020B0604020202020204" pitchFamily="34" charset="0"/>
              <a:cs typeface="Arial" panose="020B0604020202020204" pitchFamily="34" charset="0"/>
            </a:endParaRPr>
          </a:p>
          <a:p>
            <a:pPr algn="just"/>
            <a:r>
              <a:rPr lang="en-US" sz="2200" b="1" dirty="0">
                <a:effectLst/>
                <a:latin typeface="Arial" panose="020B0604020202020204" pitchFamily="34" charset="0"/>
                <a:ea typeface="Arial" panose="020B0604020202020204" pitchFamily="34" charset="0"/>
                <a:cs typeface="Arial" panose="020B0604020202020204" pitchFamily="34" charset="0"/>
              </a:rPr>
              <a:t>ACCOUNTABILITY</a:t>
            </a:r>
            <a:endParaRPr lang="en-US" sz="2200" b="1"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9" name="Картина 8">
            <a:extLst>
              <a:ext uri="{FF2B5EF4-FFF2-40B4-BE49-F238E27FC236}">
                <a16:creationId xmlns:a16="http://schemas.microsoft.com/office/drawing/2014/main" id="{9A9D5F5A-F2B1-4B07-8E63-6D77ED496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3959" y="1763386"/>
            <a:ext cx="5455186" cy="3636791"/>
          </a:xfrm>
          <a:prstGeom prst="rect">
            <a:avLst/>
          </a:prstGeom>
        </p:spPr>
      </p:pic>
    </p:spTree>
    <p:extLst>
      <p:ext uri="{BB962C8B-B14F-4D97-AF65-F5344CB8AC3E}">
        <p14:creationId xmlns:p14="http://schemas.microsoft.com/office/powerpoint/2010/main" val="316375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b="1" dirty="0">
                <a:solidFill>
                  <a:srgbClr val="FF0000"/>
                </a:solidFill>
                <a:latin typeface="Arial" panose="020B0604020202020204" pitchFamily="34" charset="0"/>
                <a:ea typeface="Arial" panose="020B0604020202020204" pitchFamily="34" charset="0"/>
                <a:cs typeface="Times New Roman" panose="02020603050405020304" pitchFamily="18" charset="0"/>
              </a:rPr>
              <a:t>THANK YOU FOR YOUR ATTENTION!!!</a:t>
            </a:r>
          </a:p>
          <a:p>
            <a:pPr>
              <a:lnSpc>
                <a:spcPct val="110000"/>
              </a:lnSpc>
            </a:pPr>
            <a:endParaRPr lang="en-US"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pPr>
            <a:endParaRPr lang="en-US"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pPr>
            <a:endParaRPr lang="en-US"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pPr>
            <a:endParaRPr lang="en-US"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pPr>
            <a:endParaRPr lang="en-US"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pPr>
            <a:endParaRPr lang="en-US"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pPr>
            <a:r>
              <a:rPr lang="en-US" b="1" dirty="0">
                <a:solidFill>
                  <a:srgbClr val="FF0000"/>
                </a:solidFill>
                <a:latin typeface="Arial" panose="020B0604020202020204" pitchFamily="34" charset="0"/>
                <a:ea typeface="Arial" panose="020B0604020202020204" pitchFamily="34" charset="0"/>
                <a:cs typeface="Times New Roman" panose="02020603050405020304" pitchFamily="18" charset="0"/>
              </a:rPr>
              <a:t>DO YOU HAVE ANY QUESTIONS?</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algn="just"/>
            <a:endParaRPr lang="en-US" sz="2200" dirty="0">
              <a:effectLst/>
              <a:latin typeface="Arial" panose="020B0604020202020204" pitchFamily="34" charset="0"/>
              <a:ea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D3F36105-EF67-45CD-87E3-B9395DAB5CD3}"/>
              </a:ext>
            </a:extLst>
          </p:cNvPr>
          <p:cNvPicPr>
            <a:picLocks noChangeAspect="1"/>
          </p:cNvPicPr>
          <p:nvPr/>
        </p:nvPicPr>
        <p:blipFill rotWithShape="1">
          <a:blip r:embed="rId5">
            <a:extLst>
              <a:ext uri="{28A0092B-C50C-407E-A947-70E740481C1C}">
                <a14:useLocalDpi xmlns:a14="http://schemas.microsoft.com/office/drawing/2010/main" val="0"/>
              </a:ext>
            </a:extLst>
          </a:blip>
          <a:srcRect l="3429" t="20573" r="3618" b="20139"/>
          <a:stretch/>
        </p:blipFill>
        <p:spPr>
          <a:xfrm>
            <a:off x="2574405" y="2710149"/>
            <a:ext cx="7579108" cy="1938969"/>
          </a:xfrm>
          <a:prstGeom prst="rect">
            <a:avLst/>
          </a:prstGeom>
        </p:spPr>
      </p:pic>
    </p:spTree>
    <p:extLst>
      <p:ext uri="{BB962C8B-B14F-4D97-AF65-F5344CB8AC3E}">
        <p14:creationId xmlns:p14="http://schemas.microsoft.com/office/powerpoint/2010/main" val="31822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err="1">
                <a:solidFill>
                  <a:srgbClr val="FF6600"/>
                </a:solidFill>
                <a:latin typeface="Arial" panose="020B0604020202020204" pitchFamily="34" charset="0"/>
                <a:cs typeface="Arial" panose="020B0604020202020204" pitchFamily="34" charset="0"/>
              </a:rPr>
              <a:t>References</a:t>
            </a:r>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0"/>
            <a:ext cx="10533358" cy="38370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i="1" dirty="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9" name="Текстово поле 8">
            <a:extLst>
              <a:ext uri="{FF2B5EF4-FFF2-40B4-BE49-F238E27FC236}">
                <a16:creationId xmlns:a16="http://schemas.microsoft.com/office/drawing/2014/main" id="{F8A4D608-D16B-4903-B51E-882BEB3FC613}"/>
              </a:ext>
            </a:extLst>
          </p:cNvPr>
          <p:cNvSpPr txBox="1"/>
          <p:nvPr/>
        </p:nvSpPr>
        <p:spPr>
          <a:xfrm>
            <a:off x="904240" y="1564640"/>
            <a:ext cx="10982960" cy="2862322"/>
          </a:xfrm>
          <a:prstGeom prst="rect">
            <a:avLst/>
          </a:prstGeom>
          <a:noFill/>
        </p:spPr>
        <p:txBody>
          <a:bodyPr wrap="square">
            <a:spAutoFit/>
          </a:bodyPr>
          <a:lstStyle/>
          <a:p>
            <a:pPr marL="342900" indent="-342900">
              <a:buFont typeface="Arial" panose="020B0604020202020204" pitchFamily="34" charset="0"/>
              <a:buChar char="•"/>
            </a:pPr>
            <a:r>
              <a:rPr lang="en-US" sz="2000" dirty="0" err="1"/>
              <a:t>Bulsport</a:t>
            </a:r>
            <a:r>
              <a:rPr lang="en-US" sz="2000" dirty="0"/>
              <a:t>. (n.d.). #GoodGovernance - European everyday of sport. Www.eusport.org. Retrieved April 27, 2022, from https://www.eusport.org/goodgovernanceCarolaM. (2021, October 14). </a:t>
            </a:r>
          </a:p>
          <a:p>
            <a:pPr marL="342900" indent="-342900">
              <a:buFont typeface="Arial" panose="020B0604020202020204" pitchFamily="34" charset="0"/>
              <a:buChar char="•"/>
            </a:pPr>
            <a:r>
              <a:rPr lang="en-US" sz="2000" dirty="0"/>
              <a:t>What is Good Governance? Creative Learning. http://creativelearning.org/blog/2021/10/14/what-is-good-governance/Committee of Ministers. (2005).</a:t>
            </a:r>
          </a:p>
          <a:p>
            <a:pPr marL="342900" indent="-342900">
              <a:buFont typeface="Arial" panose="020B0604020202020204" pitchFamily="34" charset="0"/>
              <a:buChar char="•"/>
            </a:pPr>
            <a:r>
              <a:rPr lang="en-US" sz="2000" dirty="0"/>
              <a:t>Recommendation Rec(2005)8 of the Committee of Ministers to member States on good governance in sport. Https://Rm.coe.int. https://rm.coe.int/09000016808ec28fMrkonjic, M. (2016). </a:t>
            </a:r>
          </a:p>
          <a:p>
            <a:pPr marL="342900" indent="-342900">
              <a:buFont typeface="Arial" panose="020B0604020202020204" pitchFamily="34" charset="0"/>
              <a:buChar char="•"/>
            </a:pPr>
            <a:r>
              <a:rPr lang="en-US" sz="2000" dirty="0"/>
              <a:t>A review of good governance principles and indicators in sport. https://www.icsspe.org/system/files/EPAS%20-%20Review%20of%20Good%20Governance%20principles%20and%20indicators%20in%20sport.pdf</a:t>
            </a:r>
            <a:endParaRPr lang="en-GB" sz="2000" dirty="0"/>
          </a:p>
        </p:txBody>
      </p:sp>
    </p:spTree>
    <p:extLst>
      <p:ext uri="{BB962C8B-B14F-4D97-AF65-F5344CB8AC3E}">
        <p14:creationId xmlns:p14="http://schemas.microsoft.com/office/powerpoint/2010/main" val="144017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Theoretical introduction</a:t>
            </a:r>
            <a:r>
              <a:rPr lang="it-IT" b="1" dirty="0">
                <a:solidFill>
                  <a:srgbClr val="FF0000"/>
                </a:solidFill>
                <a:latin typeface="Arial" panose="020B0604020202020204" pitchFamily="34" charset="0"/>
                <a:cs typeface="Arial" panose="020B0604020202020204" pitchFamily="34" charset="0"/>
              </a:rPr>
              <a:t> </a:t>
            </a:r>
          </a:p>
          <a:p>
            <a:pPr algn="l">
              <a:lnSpc>
                <a:spcPct val="110000"/>
              </a:lnSpc>
            </a:pP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National governance requirements for sport</a:t>
            </a:r>
            <a:endParaRPr lang="bg-BG"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E8603169-E41E-4D9B-8B07-7BA0C22E4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381" y="2823641"/>
            <a:ext cx="4621156" cy="3080770"/>
          </a:xfrm>
          <a:prstGeom prst="rect">
            <a:avLst/>
          </a:prstGeom>
        </p:spPr>
      </p:pic>
    </p:spTree>
    <p:extLst>
      <p:ext uri="{BB962C8B-B14F-4D97-AF65-F5344CB8AC3E}">
        <p14:creationId xmlns:p14="http://schemas.microsoft.com/office/powerpoint/2010/main" val="1610875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Theoretical introduction</a:t>
            </a:r>
            <a:r>
              <a:rPr lang="it-IT" b="1" dirty="0">
                <a:solidFill>
                  <a:srgbClr val="FF0000"/>
                </a:solidFill>
                <a:latin typeface="Arial" panose="020B0604020202020204" pitchFamily="34" charset="0"/>
                <a:cs typeface="Arial" panose="020B0604020202020204" pitchFamily="34" charset="0"/>
              </a:rPr>
              <a:t> </a:t>
            </a:r>
            <a:endParaRPr lang="bg-BG" sz="1800" dirty="0">
              <a:latin typeface="Arial" panose="020B0604020202020204" pitchFamily="34" charset="0"/>
              <a:ea typeface="Arial" panose="020B0604020202020204" pitchFamily="34" charset="0"/>
              <a:cs typeface="Times New Roman" panose="02020603050405020304" pitchFamily="18" charset="0"/>
            </a:endParaRPr>
          </a:p>
          <a:p>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hr-HR" sz="1800" dirty="0">
                <a:effectLst/>
                <a:latin typeface="Calibri" panose="020F0502020204030204" pitchFamily="34" charset="0"/>
                <a:ea typeface="Calibri" panose="020F0502020204030204" pitchFamily="34" charset="0"/>
                <a:cs typeface="Times New Roman" panose="02020603050405020304" pitchFamily="18" charset="0"/>
              </a:rPr>
              <a:t>Recommendation Rec(2005)8 of the Committee of Ministers to member States on good governance in sport</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https://rm.coe.int/09000016808ec28f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92DB55EC-3F61-4523-8CE2-0F75C1DD17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0584" y="3210389"/>
            <a:ext cx="8286750" cy="2571750"/>
          </a:xfrm>
          <a:prstGeom prst="rect">
            <a:avLst/>
          </a:prstGeom>
        </p:spPr>
      </p:pic>
    </p:spTree>
    <p:extLst>
      <p:ext uri="{BB962C8B-B14F-4D97-AF65-F5344CB8AC3E}">
        <p14:creationId xmlns:p14="http://schemas.microsoft.com/office/powerpoint/2010/main" val="402399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endPar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Theoretical introduction</a:t>
            </a:r>
          </a:p>
          <a:p>
            <a:pPr algn="l">
              <a:lnSpc>
                <a:spcPct val="110000"/>
              </a:lnSpc>
            </a:pPr>
            <a:r>
              <a:rPr lang="it-IT" b="1" dirty="0">
                <a:solidFill>
                  <a:srgbClr val="FF0000"/>
                </a:solidFill>
                <a:latin typeface="Arial" panose="020B0604020202020204" pitchFamily="34" charset="0"/>
                <a:cs typeface="Arial" panose="020B0604020202020204" pitchFamily="34" charset="0"/>
              </a:rPr>
              <a:t> </a:t>
            </a:r>
          </a:p>
          <a:p>
            <a:pPr algn="l"/>
            <a:r>
              <a:rPr lang="en-US" b="1" dirty="0">
                <a:effectLst/>
                <a:latin typeface="Arial" panose="020B0604020202020204" pitchFamily="34" charset="0"/>
                <a:ea typeface="Arial" panose="020B0604020202020204" pitchFamily="34" charset="0"/>
                <a:cs typeface="Times New Roman" panose="02020603050405020304" pitchFamily="18" charset="0"/>
              </a:rPr>
              <a:t>What is good governance?</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B2787D7A-9C91-4273-AC04-D82BC79FA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757" y="2181749"/>
            <a:ext cx="4814298" cy="3209532"/>
          </a:xfrm>
          <a:prstGeom prst="rect">
            <a:avLst/>
          </a:prstGeom>
        </p:spPr>
      </p:pic>
    </p:spTree>
    <p:extLst>
      <p:ext uri="{BB962C8B-B14F-4D97-AF65-F5344CB8AC3E}">
        <p14:creationId xmlns:p14="http://schemas.microsoft.com/office/powerpoint/2010/main" val="276448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endPar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Theoretical introduction</a:t>
            </a:r>
            <a:endParaRPr lang="it-IT"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l">
              <a:lnSpc>
                <a:spcPct val="110000"/>
              </a:lnSpc>
            </a:pPr>
            <a:endParaRPr lang="it-IT" b="1" dirty="0">
              <a:solidFill>
                <a:srgbClr val="FF4343"/>
              </a:solidFill>
              <a:latin typeface="Arial" panose="020B0604020202020204" pitchFamily="34" charset="0"/>
              <a:cs typeface="Arial" panose="020B0604020202020204" pitchFamily="34" charset="0"/>
            </a:endParaRPr>
          </a:p>
          <a:p>
            <a:pPr algn="just"/>
            <a:r>
              <a:rPr lang="en-US" sz="2800" dirty="0">
                <a:effectLst/>
                <a:latin typeface="Arial" panose="020B0604020202020204" pitchFamily="34" charset="0"/>
                <a:ea typeface="Arial" panose="020B0604020202020204" pitchFamily="34" charset="0"/>
                <a:cs typeface="Times New Roman" panose="02020603050405020304" pitchFamily="18" charset="0"/>
              </a:rPr>
              <a:t>PUBLIC AUTHORITIES</a:t>
            </a:r>
            <a:endParaRPr lang="en-US" sz="3200"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1D31A6AE-4CFA-44C6-A372-F4D87369E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1368" y="1826851"/>
            <a:ext cx="5611258" cy="3689402"/>
          </a:xfrm>
          <a:prstGeom prst="rect">
            <a:avLst/>
          </a:prstGeom>
        </p:spPr>
      </p:pic>
    </p:spTree>
    <p:extLst>
      <p:ext uri="{BB962C8B-B14F-4D97-AF65-F5344CB8AC3E}">
        <p14:creationId xmlns:p14="http://schemas.microsoft.com/office/powerpoint/2010/main" val="2315406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endPar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Theoretical introduction</a:t>
            </a:r>
            <a:r>
              <a:rPr lang="it-IT" b="1" dirty="0">
                <a:solidFill>
                  <a:srgbClr val="FF0000"/>
                </a:solidFill>
                <a:latin typeface="Arial" panose="020B0604020202020204" pitchFamily="34" charset="0"/>
                <a:cs typeface="Arial" panose="020B0604020202020204" pitchFamily="34" charset="0"/>
              </a:rPr>
              <a:t> </a:t>
            </a:r>
          </a:p>
          <a:p>
            <a:pPr algn="just"/>
            <a:endParaRPr lang="en-US" sz="2000" b="1" dirty="0">
              <a:latin typeface="Arial" panose="020B0604020202020204" pitchFamily="34" charset="0"/>
              <a:ea typeface="Arial" panose="020B0604020202020204" pitchFamily="34" charset="0"/>
              <a:cs typeface="Times New Roman" panose="02020603050405020304" pitchFamily="18" charset="0"/>
            </a:endParaRPr>
          </a:p>
          <a:p>
            <a:pPr algn="just"/>
            <a:r>
              <a:rPr lang="en-US" sz="2000" b="1" dirty="0">
                <a:latin typeface="Arial" panose="020B0604020202020204" pitchFamily="34" charset="0"/>
                <a:ea typeface="Arial" panose="020B0604020202020204" pitchFamily="34" charset="0"/>
                <a:cs typeface="Times New Roman" panose="02020603050405020304" pitchFamily="18" charset="0"/>
              </a:rPr>
              <a:t>THE G</a:t>
            </a:r>
            <a:r>
              <a:rPr lang="en-US" sz="2000" b="1" dirty="0">
                <a:effectLst/>
                <a:latin typeface="Arial" panose="020B0604020202020204" pitchFamily="34" charset="0"/>
                <a:ea typeface="Arial" panose="020B0604020202020204" pitchFamily="34" charset="0"/>
                <a:cs typeface="Times New Roman" panose="02020603050405020304" pitchFamily="18" charset="0"/>
              </a:rPr>
              <a:t>OVERNMENT</a:t>
            </a:r>
            <a:endParaRPr lang="en-US" b="1"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6432A4AD-AA6B-4EF8-8462-5400D7123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5854" y="1790891"/>
            <a:ext cx="5795066" cy="3621916"/>
          </a:xfrm>
          <a:prstGeom prst="rect">
            <a:avLst/>
          </a:prstGeom>
        </p:spPr>
      </p:pic>
    </p:spTree>
    <p:extLst>
      <p:ext uri="{BB962C8B-B14F-4D97-AF65-F5344CB8AC3E}">
        <p14:creationId xmlns:p14="http://schemas.microsoft.com/office/powerpoint/2010/main" val="297433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Theoretical introduction</a:t>
            </a:r>
            <a:endParaRPr lang="it-IT"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l">
              <a:lnSpc>
                <a:spcPct val="110000"/>
              </a:lnSpc>
            </a:pPr>
            <a:r>
              <a:rPr lang="en-US" sz="2100" b="1" dirty="0">
                <a:latin typeface="Arial" panose="020B0604020202020204" pitchFamily="34" charset="0"/>
                <a:cs typeface="Arial" panose="020B0604020202020204" pitchFamily="34" charset="0"/>
              </a:rPr>
              <a:t>GOOD GOVERNANCE IN SPORT MINIMUM REQUIREMENT</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953DDBDF-92EE-4189-B97B-C31F010775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1459" y="2665097"/>
            <a:ext cx="6985000" cy="3505200"/>
          </a:xfrm>
          <a:prstGeom prst="rect">
            <a:avLst/>
          </a:prstGeom>
        </p:spPr>
      </p:pic>
    </p:spTree>
    <p:extLst>
      <p:ext uri="{BB962C8B-B14F-4D97-AF65-F5344CB8AC3E}">
        <p14:creationId xmlns:p14="http://schemas.microsoft.com/office/powerpoint/2010/main" val="388782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528809" y="1790890"/>
            <a:ext cx="11468559" cy="43660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sz="3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Theoretical introduction</a:t>
            </a:r>
            <a:endParaRPr lang="it-IT" sz="38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nSpc>
                <a:spcPct val="110000"/>
              </a:lnSpc>
            </a:pPr>
            <a:r>
              <a:rPr lang="en-US" b="1" dirty="0">
                <a:latin typeface="Arial" panose="020B0604020202020204" pitchFamily="34" charset="0"/>
                <a:cs typeface="Arial" panose="020B0604020202020204" pitchFamily="34" charset="0"/>
              </a:rPr>
              <a:t>On the field of Good governance in sport has been walked the following steps</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75D52449-264D-4B8F-B073-06A64EDBF9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5543" y="3153578"/>
            <a:ext cx="4275090" cy="2850060"/>
          </a:xfrm>
          <a:prstGeom prst="rect">
            <a:avLst/>
          </a:prstGeom>
        </p:spPr>
      </p:pic>
    </p:spTree>
    <p:extLst>
      <p:ext uri="{BB962C8B-B14F-4D97-AF65-F5344CB8AC3E}">
        <p14:creationId xmlns:p14="http://schemas.microsoft.com/office/powerpoint/2010/main" val="40230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701040" y="1790890"/>
            <a:ext cx="11084560" cy="43660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endPar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Theoretical introduction</a:t>
            </a:r>
          </a:p>
          <a:p>
            <a:pPr algn="just">
              <a:lnSpc>
                <a:spcPct val="110000"/>
              </a:lnSpc>
            </a:pPr>
            <a:endParaRPr lang="en-US" sz="2000" b="1" dirty="0">
              <a:effectLst/>
              <a:latin typeface="Arial" panose="020B0604020202020204" pitchFamily="34" charset="0"/>
              <a:ea typeface="Arial" panose="020B0604020202020204" pitchFamily="34" charset="0"/>
              <a:cs typeface="Arial" panose="020B0604020202020204" pitchFamily="34" charset="0"/>
            </a:endParaRPr>
          </a:p>
          <a:p>
            <a:pPr algn="just">
              <a:lnSpc>
                <a:spcPct val="110000"/>
              </a:lnSpc>
            </a:pPr>
            <a:r>
              <a:rPr lang="en-US" sz="2000" b="1" dirty="0">
                <a:effectLst/>
                <a:latin typeface="Arial" panose="020B0604020202020204" pitchFamily="34" charset="0"/>
                <a:ea typeface="Arial" panose="020B0604020202020204" pitchFamily="34" charset="0"/>
                <a:cs typeface="Arial" panose="020B0604020202020204" pitchFamily="34" charset="0"/>
              </a:rPr>
              <a:t>REDUCE THE RISK</a:t>
            </a:r>
            <a:endParaRPr lang="it-IT" sz="2000" b="1" dirty="0">
              <a:effectLst/>
              <a:latin typeface="Arial" panose="020B0604020202020204" pitchFamily="34" charset="0"/>
              <a:ea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6AE89DD3-F151-4284-9F1F-EFEB413C0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4251" y="1837993"/>
            <a:ext cx="5849222" cy="3897044"/>
          </a:xfrm>
          <a:prstGeom prst="rect">
            <a:avLst/>
          </a:prstGeom>
        </p:spPr>
      </p:pic>
    </p:spTree>
    <p:extLst>
      <p:ext uri="{BB962C8B-B14F-4D97-AF65-F5344CB8AC3E}">
        <p14:creationId xmlns:p14="http://schemas.microsoft.com/office/powerpoint/2010/main" val="19359997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1590</Words>
  <Application>Microsoft Office PowerPoint</Application>
  <PresentationFormat>Widescreen</PresentationFormat>
  <Paragraphs>154</Paragraphs>
  <Slides>15</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Calibri Light</vt:lpstr>
      <vt:lpstr>Open Sans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BSDA_team</dc:creator>
  <cp:lastModifiedBy>Samanta Sedda</cp:lastModifiedBy>
  <cp:revision>7</cp:revision>
  <dcterms:created xsi:type="dcterms:W3CDTF">2021-07-02T07:40:17Z</dcterms:created>
  <dcterms:modified xsi:type="dcterms:W3CDTF">2022-05-10T09:36:58Z</dcterms:modified>
</cp:coreProperties>
</file>