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57" r:id="rId15"/>
    <p:sldId id="25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434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48" autoAdjust="0"/>
  </p:normalViewPr>
  <p:slideViewPr>
    <p:cSldViewPr snapToGrid="0">
      <p:cViewPr varScale="1">
        <p:scale>
          <a:sx n="72" d="100"/>
          <a:sy n="72" d="100"/>
        </p:scale>
        <p:origin x="107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78E4-9992-4BC0-B803-8CD553A49FC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D081D-F463-40F0-A7EB-675839E735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8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ocu.com/en-au/document/swinburne-university-of-technology/introduction-to-sports-business-management/sports-marketing-case-study-seminar-assignments-assessment-3/48169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Esempio: “Il mio obiettivo di carriera finale è diventare un allenatore professionista. Avendo guidato la mia squadra a due campionati nazionali e rappresentato il mio paese ai Giochi Olimpici, ho sviluppato forti capacità di leadership ed esperienza internazionale che posso applicare per allenare atleti professionisti. Sono interessato a esplorare le opportunità di </a:t>
            </a:r>
            <a:r>
              <a:rPr lang="it-IT" dirty="0" err="1"/>
              <a:t>coaching</a:t>
            </a:r>
            <a:r>
              <a:rPr lang="it-IT" dirty="0"/>
              <a:t> e mi chiedo che tipo di opportunità di formazione o posizioni di assistente potrebbero esistere attualmente". </a:t>
            </a:r>
            <a:r>
              <a:rPr lang="hr-HR" dirty="0"/>
              <a:t>- </a:t>
            </a:r>
            <a:r>
              <a:rPr lang="en-GB" dirty="0"/>
              <a:t>THE IOC ATHLETE CAREER PROGRAMME</a:t>
            </a:r>
            <a:r>
              <a:rPr lang="hr-HR" dirty="0"/>
              <a:t>,</a:t>
            </a:r>
            <a:r>
              <a:rPr lang="hr-HR" baseline="0" dirty="0"/>
              <a:t> https://stillmed.olympic.org/Documents/Commissions_PDFfiles/Athletes/athletes-kit/LifeSkills_S_Print.pdf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D081D-F463-40F0-A7EB-675839E735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95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Sport Tourism</a:t>
            </a:r>
          </a:p>
          <a:p>
            <a:r>
              <a:rPr lang="en-GB" dirty="0"/>
              <a:t>Destinations</a:t>
            </a:r>
          </a:p>
          <a:p>
            <a:r>
              <a:rPr lang="en-GB" dirty="0"/>
              <a:t>Issues, opportunities and</a:t>
            </a:r>
          </a:p>
          <a:p>
            <a:r>
              <a:rPr lang="en-GB" dirty="0"/>
              <a:t>Analysis</a:t>
            </a:r>
            <a:r>
              <a:rPr lang="hr-HR" dirty="0"/>
              <a:t>, 2005</a:t>
            </a:r>
          </a:p>
          <a:p>
            <a:r>
              <a:rPr lang="en-GB" dirty="0"/>
              <a:t>James Higham</a:t>
            </a:r>
            <a:r>
              <a:rPr lang="hr-HR" dirty="0"/>
              <a:t>, ED Elsevier</a:t>
            </a:r>
          </a:p>
          <a:p>
            <a:endParaRPr lang="hr-HR" dirty="0"/>
          </a:p>
          <a:p>
            <a:r>
              <a:rPr lang="hr-HR" dirty="0"/>
              <a:t>More </a:t>
            </a:r>
            <a:r>
              <a:rPr lang="en-US" noProof="0" dirty="0"/>
              <a:t>examples: 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https://www.studocu.com/en-au/document/swinburne-university-of-technology/introduction-to-sports-business-management/sports-marketing-case-study-seminar-assignments-assessment-3/481695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https://www.studocu.com/en-au/document/swinburne-university-of-technology/sports-marketing/seminar-assignments-assessment-4-sports-marketing-plan/481694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D081D-F463-40F0-A7EB-675839E735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0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Dividere i partecipanti in gruppi più piccoli (5-6 persone a seconda del numero di persone)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D081D-F463-40F0-A7EB-675839E735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8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22D43-3732-442D-8407-E5B649A71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C070E6-D575-441D-8DC5-9A1D5832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18E78-C27A-4D74-A31A-DD6DA531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CA433D-180B-4EF9-87D9-5254B54D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E846D2-6B04-4688-A00E-3274A3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0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55D2E-2063-43E0-8AA0-EC9CEBC5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051716-0DEE-48CD-A4FE-10E3C9E32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686F83-A155-4A82-A992-2C2C05EE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D58A01-88A7-4C1B-9A6F-B4B42EAF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074603-F71D-4817-A576-F83DA7E6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60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BD0D81-5363-4654-A9A4-4FCFD1A61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0CC130-82B0-4F40-A74E-8422938B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E7A25A-B9F5-491D-B766-6A791078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55EF5-D8C4-4029-BBD6-41A39D2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3B754C-BADF-4A85-95F6-27F06FD4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8FF09-C6D4-48E4-82EB-F2B3FAA6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324F21-0C5C-45F7-B717-AA042CC4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6BA96A-E2E1-4218-AE09-90F7EB30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8229A-E6A4-4DAC-B4E8-EC35DCE3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D4F011-B5E0-4AD4-B6B9-FBD32D25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8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51115-0E30-4E73-9E58-A8711EF9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2A0BF8-050F-41F5-AEC8-D0BB94FF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85096F-625D-4B3E-81E1-BA092514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2BBC08-BE94-43B0-A31F-1069D002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3D8CC2-66BD-4BFD-9373-DD2241B4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0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55248-3D8E-4B86-80F5-356126DC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AFC0A3-A6CA-4367-A717-AFB490DCB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667CEA-359A-4A83-BF28-DC5C9841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E9E0F1-9FA3-4569-BD6B-621533EC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E27C14-2CB9-44FA-84BE-74AD74B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E792DC-121C-47A2-A937-B071AA5C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78710-0A59-4DF1-98CF-AB80814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F55A4-2AFA-4035-9A19-8DD7B7AC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912B13-5DE3-4BFB-965D-48E8B69C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1BA0BE-A12D-46A2-9FB6-3F77D6279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F5D574-6EE6-40BA-9E44-5C17FBACC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69DA5E-F0FF-4450-BDD2-71DA53AD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1A8A71-4D60-4445-8A1A-3EEB0F68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16632F-73DE-4479-A237-CBAAC8B6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6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E86DCA-BDC1-4302-9036-71BA0E94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2CC47B-CD2B-4B3A-AEA1-348AFC89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DE5D86-D803-40C0-BC64-BB1FB0B7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30DF70-E7CD-4954-AFFE-666915C2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4A56D5-0CF4-4D33-B5C2-875FDCE5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C19F68-E749-46BC-A208-FC91CDB4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6E7413-C54E-4206-A2C9-588651BC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30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8FBA5-7522-4A20-9C98-520E5CE6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789BD-49CE-45FF-A715-00B0D8D7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EB5D2A-0B6B-4C47-9625-ADF50FC32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08F4A-36F3-4258-9615-D5CEC93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929648-EC9D-4131-A8B1-F20F76D0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14E9-691E-4AAD-A03A-57D785E4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29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851B4-5921-4469-94B6-48A92117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EC7043-70E6-4EE9-ABB9-D43A0C366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E858B7-A9DE-4155-8D31-6A11828F0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7DAB4B-5BC6-47D4-A0B5-1125FD62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8A2E2D-B0B8-42A1-8577-79656437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3E0038-5187-46BE-BB16-EBB9FCDD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66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C09EBF-5948-4CD7-99A6-B78D3E63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7B427-60B8-4E25-94F7-6B8D64DE4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24629-67E7-4322-86B1-3E6F4A518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5FC8-EB5F-4C2B-A698-43759229844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4F86E-44C9-479A-A8BB-1C471643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BD763B-845F-4B9F-9A1C-8CB59E6E1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0924-04B9-4059-BC48-57A69E0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4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DQDTPWNcQ0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1" y="421817"/>
            <a:ext cx="9262156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it-IT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</a:t>
            </a:r>
            <a:r>
              <a:rPr lang="it-IT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r-HR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it-IT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SETTORE SPORTIVO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399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t-IT" sz="2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920"/>
              </p:ext>
            </p:extLst>
          </p:nvPr>
        </p:nvGraphicFramePr>
        <p:xfrm>
          <a:off x="1251284" y="1976549"/>
          <a:ext cx="2531444" cy="3082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1444">
                  <a:extLst>
                    <a:ext uri="{9D8B030D-6E8A-4147-A177-3AD203B41FA5}">
                      <a16:colId xmlns:a16="http://schemas.microsoft.com/office/drawing/2014/main" val="2026268231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/>
                        <a:t>Contenuti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07997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Introduzione teorica – marketing e comunicazione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85611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err="1"/>
                        <a:t>Obiettivi</a:t>
                      </a:r>
                      <a:r>
                        <a:rPr lang="en-US" noProof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20015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err="1"/>
                        <a:t>Introduzione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82243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/>
                        <a:t>Debriefing e </a:t>
                      </a:r>
                      <a:r>
                        <a:rPr lang="en-US" noProof="0" dirty="0" err="1"/>
                        <a:t>valutazione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35134"/>
                  </a:ext>
                </a:extLst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53738"/>
              </p:ext>
            </p:extLst>
          </p:nvPr>
        </p:nvGraphicFramePr>
        <p:xfrm>
          <a:off x="4835106" y="1976549"/>
          <a:ext cx="2475297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5297">
                  <a:extLst>
                    <a:ext uri="{9D8B030D-6E8A-4147-A177-3AD203B41FA5}">
                      <a16:colId xmlns:a16="http://schemas.microsoft.com/office/drawing/2014/main" val="2026268231"/>
                    </a:ext>
                  </a:extLst>
                </a:gridCol>
              </a:tblGrid>
              <a:tr h="33836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Risultato di apprendimento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07997"/>
                  </a:ext>
                </a:extLst>
              </a:tr>
              <a:tr h="584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Abilità pratiche di buona comunicazione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85611"/>
                  </a:ext>
                </a:extLst>
              </a:tr>
              <a:tr h="834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/>
                        <a:t>Comuncazione</a:t>
                      </a:r>
                      <a:r>
                        <a:rPr lang="it-IT" dirty="0"/>
                        <a:t> verbale e non verbale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20015"/>
                  </a:ext>
                </a:extLst>
              </a:tr>
              <a:tr h="584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Presentazione di un buon passo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82243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Strategie di marketing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35134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Come attrarre gli sponsor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28249"/>
                  </a:ext>
                </a:extLst>
              </a:tr>
            </a:tbl>
          </a:graphicData>
        </a:graphic>
      </p:graphicFrame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93489"/>
              </p:ext>
            </p:extLst>
          </p:nvPr>
        </p:nvGraphicFramePr>
        <p:xfrm>
          <a:off x="8250121" y="1947555"/>
          <a:ext cx="2440799" cy="367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0799">
                  <a:extLst>
                    <a:ext uri="{9D8B030D-6E8A-4147-A177-3AD203B41FA5}">
                      <a16:colId xmlns:a16="http://schemas.microsoft.com/office/drawing/2014/main" val="2026268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Timeframe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0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Introduzione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5-10min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8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/>
                        <a:t>Presentazione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dei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partecipanti</a:t>
                      </a:r>
                      <a:r>
                        <a:rPr lang="en-US" noProof="0" dirty="0"/>
                        <a:t> </a:t>
                      </a:r>
                      <a:r>
                        <a:rPr lang="hr-HR" dirty="0"/>
                        <a:t>– 5 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2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Parte </a:t>
                      </a:r>
                      <a:r>
                        <a:rPr lang="en-US" noProof="0" dirty="0" err="1"/>
                        <a:t>teorica</a:t>
                      </a:r>
                      <a:r>
                        <a:rPr lang="en-US" baseline="0" noProof="0" dirty="0"/>
                        <a:t> </a:t>
                      </a:r>
                      <a:r>
                        <a:rPr lang="hr-HR" baseline="0" dirty="0"/>
                        <a:t>– 45 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8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Argomento di studio </a:t>
                      </a:r>
                      <a:r>
                        <a:rPr lang="hr-HR" dirty="0"/>
                        <a:t>-30 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3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Lavoro di gruppo </a:t>
                      </a:r>
                      <a:r>
                        <a:rPr lang="hr-HR" dirty="0"/>
                        <a:t>60min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28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Presentazione del gruppo</a:t>
                      </a:r>
                      <a:r>
                        <a:rPr lang="hr-HR" baseline="0" dirty="0"/>
                        <a:t> 10 min</a:t>
                      </a:r>
                    </a:p>
                    <a:p>
                      <a:r>
                        <a:rPr lang="hr-HR" baseline="0" dirty="0"/>
                        <a:t>Q&amp;A 10 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034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87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 DI GRUPPO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7016015" cy="4351338"/>
          </a:xfrm>
        </p:spPr>
        <p:txBody>
          <a:bodyPr>
            <a:normAutofit/>
          </a:bodyPr>
          <a:lstStyle/>
          <a:p>
            <a:r>
              <a:rPr lang="it-IT" dirty="0"/>
              <a:t>Compito 1: Cerca, seleziona e analizza due pubblicità relative allo sport, una debole e una forte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Analizza la strategia di marketing dietro gli annunci, identifica il pubblico di destinazione e gli attributi, i vantaggi e i punti di leva e presentalo all'intero gruppo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215" y="421457"/>
            <a:ext cx="2538461" cy="25384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084" y="3237409"/>
            <a:ext cx="1782721" cy="2694933"/>
          </a:xfrm>
          <a:prstGeom prst="rect">
            <a:avLst/>
          </a:prstGeom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7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5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Compito</a:t>
            </a:r>
            <a:r>
              <a:rPr lang="en-GB" b="1" dirty="0"/>
              <a:t> 2:</a:t>
            </a:r>
            <a:r>
              <a:rPr lang="en-GB" dirty="0"/>
              <a:t>  </a:t>
            </a:r>
            <a:r>
              <a:rPr lang="en-GB" dirty="0" err="1"/>
              <a:t>Discutere</a:t>
            </a:r>
            <a:r>
              <a:rPr lang="en-GB" dirty="0"/>
              <a:t> e </a:t>
            </a:r>
            <a:r>
              <a:rPr lang="en-GB" dirty="0" err="1"/>
              <a:t>presentare</a:t>
            </a:r>
            <a:r>
              <a:rPr lang="en-GB" dirty="0"/>
              <a:t> in </a:t>
            </a:r>
            <a:r>
              <a:rPr lang="en-GB" dirty="0" err="1"/>
              <a:t>gruppi</a:t>
            </a:r>
            <a:endParaRPr lang="hr-HR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Seleziona un evento e valuta criticamente le sue attività di comunicazione da una prospettiva di comunicazione di marketing.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Utilizzando lo stesso evento, sviluppare un nuovo piano nel tentativo di migliorare le comunicazioni a ciascuno dei mercati target identificati dell'evento e al pubblico.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779" y="1271001"/>
            <a:ext cx="2413890" cy="1357813"/>
          </a:xfrm>
          <a:prstGeom prst="rect">
            <a:avLst/>
          </a:prstGeom>
        </p:spPr>
      </p:pic>
      <p:pic>
        <p:nvPicPr>
          <p:cNvPr id="5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7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7244" cy="35163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a)</a:t>
            </a:r>
            <a:r>
              <a:rPr lang="hr-HR" dirty="0"/>
              <a:t> </a:t>
            </a:r>
            <a:r>
              <a:rPr lang="en-GB" dirty="0"/>
              <a:t>Quale </a:t>
            </a:r>
            <a:r>
              <a:rPr lang="en-GB" dirty="0" err="1"/>
              <a:t>sarà</a:t>
            </a:r>
            <a:r>
              <a:rPr lang="en-GB" dirty="0"/>
              <a:t> la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conclusione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fine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sessione</a:t>
            </a:r>
            <a:r>
              <a:rPr lang="en-GB" dirty="0"/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b)</a:t>
            </a:r>
            <a:r>
              <a:rPr lang="hr-HR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imparato</a:t>
            </a:r>
            <a:r>
              <a:rPr lang="en-GB" dirty="0"/>
              <a:t> </a:t>
            </a:r>
            <a:r>
              <a:rPr lang="en-GB" dirty="0" err="1"/>
              <a:t>qualcosa</a:t>
            </a:r>
            <a:r>
              <a:rPr lang="en-GB" dirty="0"/>
              <a:t> di </a:t>
            </a:r>
            <a:r>
              <a:rPr lang="en-GB" dirty="0" err="1"/>
              <a:t>nuovo</a:t>
            </a:r>
            <a:r>
              <a:rPr lang="en-GB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c)</a:t>
            </a:r>
            <a:r>
              <a:rPr lang="hr-HR" dirty="0"/>
              <a:t> </a:t>
            </a:r>
            <a:r>
              <a:rPr lang="it-IT" dirty="0"/>
              <a:t>Che cosa puoi dire sulle strategie di marketing nella tua organizzazione?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d)</a:t>
            </a:r>
            <a:r>
              <a:rPr lang="hr-HR" dirty="0"/>
              <a:t> </a:t>
            </a:r>
            <a:r>
              <a:rPr lang="it-IT" dirty="0"/>
              <a:t>Puoi dire quali sono la missione e la visione del tuo club/organizzazione?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e</a:t>
            </a:r>
            <a:r>
              <a:rPr lang="en-GB" dirty="0"/>
              <a:t>)</a:t>
            </a:r>
            <a:r>
              <a:rPr lang="hr-HR" dirty="0"/>
              <a:t> </a:t>
            </a:r>
            <a:r>
              <a:rPr lang="it-IT" dirty="0"/>
              <a:t>Puoi elencare i media più potenti per lo sport nel tuo paese?</a:t>
            </a:r>
            <a:endParaRPr lang="en-GB" dirty="0"/>
          </a:p>
        </p:txBody>
      </p:sp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5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Mohammadkazemi</a:t>
            </a:r>
            <a:r>
              <a:rPr lang="hr-HR" dirty="0"/>
              <a:t>, R. (2020.), </a:t>
            </a:r>
            <a:r>
              <a:rPr lang="hr-HR" dirty="0" err="1"/>
              <a:t>Sports</a:t>
            </a:r>
            <a:r>
              <a:rPr lang="hr-HR" dirty="0"/>
              <a:t> Marketing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Social</a:t>
            </a:r>
            <a:r>
              <a:rPr lang="hr-HR" dirty="0"/>
              <a:t> Media. In N. </a:t>
            </a:r>
            <a:r>
              <a:rPr lang="hr-HR" dirty="0" err="1"/>
              <a:t>Hajli</a:t>
            </a:r>
            <a:r>
              <a:rPr lang="hr-HR" dirty="0"/>
              <a:t> (</a:t>
            </a:r>
            <a:r>
              <a:rPr lang="en-GB" dirty="0"/>
              <a:t>Newcastle University Business School</a:t>
            </a:r>
            <a:r>
              <a:rPr lang="hr-HR" dirty="0"/>
              <a:t>), </a:t>
            </a:r>
            <a:r>
              <a:rPr lang="en-GB" i="1" dirty="0"/>
              <a:t>Handbook of Research on Integrating Social Media into Strategic Marketing</a:t>
            </a:r>
            <a:r>
              <a:rPr lang="hr-HR" i="1" dirty="0"/>
              <a:t>, Business Science.</a:t>
            </a:r>
          </a:p>
          <a:p>
            <a:r>
              <a:rPr lang="hr-HR" dirty="0" err="1"/>
              <a:t>Pedersen</a:t>
            </a:r>
            <a:r>
              <a:rPr lang="hr-HR" dirty="0"/>
              <a:t>, M.P., </a:t>
            </a:r>
            <a:r>
              <a:rPr lang="hr-HR" dirty="0" err="1"/>
              <a:t>Laucella</a:t>
            </a:r>
            <a:r>
              <a:rPr lang="hr-HR" dirty="0"/>
              <a:t>, L.C., </a:t>
            </a:r>
            <a:r>
              <a:rPr lang="hr-HR" dirty="0" err="1"/>
              <a:t>Kian</a:t>
            </a:r>
            <a:r>
              <a:rPr lang="hr-HR" dirty="0"/>
              <a:t>, E.M., </a:t>
            </a:r>
            <a:r>
              <a:rPr lang="hr-HR" dirty="0" err="1"/>
              <a:t>Geurin</a:t>
            </a:r>
            <a:r>
              <a:rPr lang="hr-HR" dirty="0"/>
              <a:t>, A.N (2021.),  </a:t>
            </a:r>
            <a:r>
              <a:rPr lang="hr-HR" i="1" dirty="0" err="1"/>
              <a:t>Strategic</a:t>
            </a:r>
            <a:r>
              <a:rPr lang="hr-HR" i="1" dirty="0"/>
              <a:t> Sport </a:t>
            </a:r>
            <a:r>
              <a:rPr lang="hr-HR" i="1" dirty="0" err="1"/>
              <a:t>Communication</a:t>
            </a:r>
            <a:r>
              <a:rPr lang="hr-HR" i="1" dirty="0"/>
              <a:t>, Human </a:t>
            </a:r>
            <a:r>
              <a:rPr lang="hr-HR" i="1" dirty="0" err="1"/>
              <a:t>Kinetics</a:t>
            </a:r>
            <a:endParaRPr lang="hr-HR" i="1" dirty="0"/>
          </a:p>
          <a:p>
            <a:r>
              <a:rPr lang="hr-HR" dirty="0" err="1"/>
              <a:t>Blakey</a:t>
            </a:r>
            <a:r>
              <a:rPr lang="hr-HR" dirty="0"/>
              <a:t>, P. (2011.), </a:t>
            </a:r>
            <a:r>
              <a:rPr lang="hr-HR" i="1" dirty="0"/>
              <a:t>Sport Marketing, </a:t>
            </a:r>
            <a:r>
              <a:rPr lang="hr-HR" i="1" dirty="0" err="1"/>
              <a:t>Learning</a:t>
            </a:r>
            <a:r>
              <a:rPr lang="hr-HR" i="1" dirty="0"/>
              <a:t> </a:t>
            </a:r>
            <a:r>
              <a:rPr lang="hr-HR" i="1" dirty="0" err="1"/>
              <a:t>Matters</a:t>
            </a:r>
            <a:endParaRPr lang="hr-HR" i="1" dirty="0"/>
          </a:p>
          <a:p>
            <a:r>
              <a:rPr lang="hr-HR" dirty="0" err="1"/>
              <a:t>Pitts</a:t>
            </a:r>
            <a:r>
              <a:rPr lang="hr-HR" dirty="0"/>
              <a:t>, B.G. &amp; </a:t>
            </a:r>
            <a:r>
              <a:rPr lang="hr-HR" dirty="0" err="1"/>
              <a:t>Stotlar</a:t>
            </a:r>
            <a:r>
              <a:rPr lang="hr-HR" dirty="0"/>
              <a:t> D.K, (2013.), </a:t>
            </a:r>
            <a:r>
              <a:rPr lang="en-GB" i="1" dirty="0"/>
              <a:t>Fundamentals of Sport Marketing</a:t>
            </a:r>
            <a:r>
              <a:rPr lang="en-GB" b="1" dirty="0"/>
              <a:t> </a:t>
            </a:r>
            <a:r>
              <a:rPr lang="hr-HR" i="1" dirty="0"/>
              <a:t>4th </a:t>
            </a:r>
            <a:r>
              <a:rPr lang="hr-HR" i="1" dirty="0" err="1"/>
              <a:t>edition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6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it-IT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0"/>
            <a:ext cx="10533358" cy="3837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Examples of APA 7th edition referencing: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For articles: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Surname, A. A. (Year). Title of the work. Title of the publication in italics, volume in italics(issue), pages.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or link 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Oliver, K. L., &amp;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Lalik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, R. (2004). Critical Inquiry on the Body in Girls' Physical Education Classes: A Critical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Poststructural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Perspective. Journal of Teaching in Physical Education, 23(1), 162 -195. https://doi.org/10.1123/jtpe.23.2.162 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For books: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Surname, A. A. (Year). Title in italics. Publisher.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Spiegel, D. (1981). Reading for pleasure: Guidelines. International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Readin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Association.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For book chapters: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Surname, A. A., &amp; Surname, A. A. (Year). Title of the chapter. In A. Surname &amp; A. A. Surname (Eds.), Title of the book in italics (pp. xx-xx). Publisher.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Aron, L.,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Botella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Lubart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, T. (2019). Culinary arts: Talent and their development. In R. F.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Subotnik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, P. Olszewski-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Kubilius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, &amp; F. C. Worrell (Eds.), The psychology of high performance: Developing human potential into domain-specific talent (pp. 345–359). American Psychological Association. https://doi.org/10.1037/0000120-016  </a:t>
            </a:r>
          </a:p>
          <a:p>
            <a:pPr algn="just">
              <a:lnSpc>
                <a:spcPct val="110000"/>
              </a:lnSpc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7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it-IT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0"/>
            <a:ext cx="10533358" cy="3837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If there are 1 or 2 authors, the first and successive times that they are cited, all the authors must be mentioned. 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If there are 3 or more authors, the surname of the first author and “et al.” from the first time they are cited (in references ALL AUTHORS ARE CITED).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PARAPHRASING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While improvements in aerobic capacity have been shown after 8 to 12 weeks of training (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Eather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et al., 2016; Goins, 2014; Heinrich et al., 2014;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Murawska-Cialowicz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et al., 2015; Smith et al., 2013), only Goins (2014) obtained significant improvements in anaerobic capacity after 6 weeks of the CrossFit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QUOTATIONS</a:t>
            </a:r>
          </a:p>
          <a:p>
            <a:pPr algn="l">
              <a:lnSpc>
                <a:spcPct val="110000"/>
              </a:lnSpc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Díaz and Hernández (2010), consider that cooperative learning is "the pedagogical use of a small community, in which students work together to increase their training and that of other members" (p. 87).</a:t>
            </a:r>
          </a:p>
          <a:p>
            <a:pPr algn="just">
              <a:lnSpc>
                <a:spcPct val="110000"/>
              </a:lnSpc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70452"/>
            <a:ext cx="9521236" cy="1325563"/>
          </a:xfrm>
        </p:spPr>
        <p:txBody>
          <a:bodyPr>
            <a:noAutofit/>
          </a:bodyPr>
          <a:lstStyle/>
          <a:p>
            <a:pPr algn="ctr"/>
            <a:r>
              <a:rPr lang="it-IT" sz="41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E COMUNICAZIONE NEL SETTORE SPORTIVO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05801"/>
            <a:ext cx="5408596" cy="427116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9933"/>
                </a:solidFill>
              </a:rPr>
              <a:t>Introduzione Teorica</a:t>
            </a:r>
            <a:endParaRPr lang="hr-HR" dirty="0">
              <a:solidFill>
                <a:srgbClr val="FF9933"/>
              </a:solidFill>
            </a:endParaRPr>
          </a:p>
          <a:p>
            <a:pPr marL="0" indent="0">
              <a:buNone/>
            </a:pPr>
            <a:r>
              <a:rPr lang="en-GB" dirty="0"/>
              <a:t>Marketing</a:t>
            </a:r>
            <a:r>
              <a:rPr lang="hr-HR" dirty="0"/>
              <a:t> - </a:t>
            </a:r>
            <a:r>
              <a:rPr lang="en-GB" dirty="0" err="1"/>
              <a:t>importante</a:t>
            </a:r>
            <a:r>
              <a:rPr lang="en-GB" dirty="0"/>
              <a:t> </a:t>
            </a:r>
            <a:r>
              <a:rPr lang="en-GB" dirty="0" err="1"/>
              <a:t>concetto</a:t>
            </a:r>
            <a:r>
              <a:rPr lang="en-GB" dirty="0"/>
              <a:t> di</a:t>
            </a:r>
            <a:r>
              <a:rPr lang="hr-HR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i</a:t>
            </a:r>
            <a:r>
              <a:rPr lang="en-GB" dirty="0" err="1"/>
              <a:t>deee</a:t>
            </a:r>
            <a:r>
              <a:rPr lang="en-GB" dirty="0"/>
              <a:t>, 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en-GB" dirty="0" err="1"/>
              <a:t>persone</a:t>
            </a:r>
            <a:r>
              <a:rPr lang="en-GB" dirty="0"/>
              <a:t>, 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en-GB" dirty="0" err="1"/>
              <a:t>istituzioni</a:t>
            </a:r>
            <a:r>
              <a:rPr lang="en-GB" dirty="0"/>
              <a:t>, 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en-GB" dirty="0" err="1"/>
              <a:t>eventi</a:t>
            </a:r>
            <a:r>
              <a:rPr lang="en-GB" dirty="0"/>
              <a:t>, 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it-IT" dirty="0"/>
              <a:t>strutture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5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6641431" y="2395065"/>
            <a:ext cx="4225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marketing aziendale occupa un posto importante nell'industria dello sport.</a:t>
            </a:r>
          </a:p>
          <a:p>
            <a:r>
              <a:rPr lang="it-IT" sz="2800" dirty="0"/>
              <a:t>Sviluppo di strategie speciali di marketing sportivo, presentazione di beni e servizi sportivi ai consumatori.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602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1136" cy="1325563"/>
          </a:xfrm>
        </p:spPr>
        <p:txBody>
          <a:bodyPr>
            <a:normAutofit/>
          </a:bodyPr>
          <a:lstStyle/>
          <a:p>
            <a:r>
              <a:rPr lang="it-IT" sz="41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NEL SETTORE SPORTIVO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7506959" cy="435133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Processo di abbinamento di prodotti e servizi sportivi alle richieste dei consumatori e dei clienti sportivi.</a:t>
            </a:r>
          </a:p>
          <a:p>
            <a:r>
              <a:rPr lang="it-IT" dirty="0"/>
              <a:t>I principi del marketing sportivo sono una parte essenziale della professionalità richiesta alle organizzazioni che operano nel settore sportivo.</a:t>
            </a:r>
          </a:p>
          <a:p>
            <a:r>
              <a:rPr lang="it-IT" dirty="0"/>
              <a:t>Squadre sportive e società sportive di tutte le dimensioni e a diversi livelli e settori dell'industria sportiva devono impegnarsi in attività di marketing per presentare i propri prodotti e servizi al mercato.</a:t>
            </a:r>
          </a:p>
          <a:p>
            <a:endParaRPr lang="it-IT" dirty="0"/>
          </a:p>
          <a:p>
            <a:pPr marL="0" indent="0">
              <a:buNone/>
            </a:pPr>
            <a:endParaRPr lang="hr-HR" dirty="0"/>
          </a:p>
          <a:p>
            <a:endParaRPr lang="en-GB" dirty="0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5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7" name="Rezervirano mjesto sadržaja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4" y="2497855"/>
            <a:ext cx="3214456" cy="1997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43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365125"/>
            <a:ext cx="10057919" cy="1325563"/>
          </a:xfrm>
        </p:spPr>
        <p:txBody>
          <a:bodyPr>
            <a:normAutofit/>
          </a:bodyPr>
          <a:lstStyle/>
          <a:p>
            <a:r>
              <a:rPr lang="hr-HR" sz="41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NEL SETTORE SPORTIVO</a:t>
            </a:r>
            <a:endParaRPr lang="en-GB" sz="41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marketing sportivo utilizza eventi sportivi e tutto ciò che riguarda lo sport per promuovere un marchio o un prodotto. Questa forma di promozione consente alle organizzazioni sportive di promuovere, diffondere e acquisire importanza. Tale marketing copre anche varie competizioni sportive, eventi e promozioni di prodotti</a:t>
            </a:r>
            <a:endParaRPr lang="en-GB" dirty="0"/>
          </a:p>
          <a:p>
            <a:r>
              <a:rPr lang="it-IT" dirty="0" err="1"/>
              <a:t>Pitts</a:t>
            </a:r>
            <a:r>
              <a:rPr lang="it-IT" dirty="0"/>
              <a:t> e </a:t>
            </a:r>
            <a:r>
              <a:rPr lang="it-IT" dirty="0" err="1"/>
              <a:t>Stotlar</a:t>
            </a:r>
            <a:r>
              <a:rPr lang="it-IT" dirty="0"/>
              <a:t> (2013, p. 82) hanno definito il marketing sportivo come "il processo di progettazione e implementazione di attività per la produzione, la determinazione del prezzo, la promozione e la distribuzione di un prodotto sportivo o di attività sportive per soddisfare le esigenze o i desideri dei consumatori e per raggiungere gli obiettivi della società”.</a:t>
            </a:r>
            <a:endParaRPr lang="en-GB" dirty="0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6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2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0976" y="164592"/>
            <a:ext cx="10753344" cy="1626299"/>
          </a:xfrm>
        </p:spPr>
        <p:txBody>
          <a:bodyPr>
            <a:normAutofit/>
          </a:bodyPr>
          <a:lstStyle/>
          <a:p>
            <a:r>
              <a:rPr lang="it-IT" sz="41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NEL SETTORE SPORTIVO</a:t>
            </a:r>
            <a:endParaRPr lang="en-GB" sz="41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cuore</a:t>
            </a:r>
            <a:r>
              <a:rPr lang="en-GB" dirty="0"/>
              <a:t> del </a:t>
            </a:r>
            <a:r>
              <a:rPr lang="en-GB" dirty="0" err="1"/>
              <a:t>settore</a:t>
            </a:r>
            <a:r>
              <a:rPr lang="en-GB" dirty="0"/>
              <a:t> </a:t>
            </a:r>
            <a:r>
              <a:rPr lang="en-GB" dirty="0" err="1"/>
              <a:t>sportivo</a:t>
            </a:r>
            <a:endParaRPr lang="en-GB" dirty="0"/>
          </a:p>
          <a:p>
            <a:r>
              <a:rPr lang="it-IT" dirty="0"/>
              <a:t>fenomeno multidimensionale che include il </a:t>
            </a:r>
            <a:r>
              <a:rPr lang="it-IT" dirty="0" err="1"/>
              <a:t>branding</a:t>
            </a:r>
            <a:r>
              <a:rPr lang="it-IT" dirty="0"/>
              <a:t>, la gestione della reputazione e il servizio clienti alle vendite, al marketing e alla sponsorizzazione</a:t>
            </a:r>
          </a:p>
          <a:p>
            <a:r>
              <a:rPr lang="it-IT" dirty="0"/>
              <a:t>attraverso strategie di comunicazione efficaci le organizzazioni possono mirare ad aumentare i membri, migliorare la fidelizzazione dei membri esistenti, attrarre sponsor o aumentare il profilo delle attività delle organizzazioni attraverso i media</a:t>
            </a:r>
          </a:p>
          <a:p>
            <a:r>
              <a:rPr lang="it-IT" dirty="0"/>
              <a:t>sottolinea lo sviluppo delle relazioni tra organizzazioni, giocatori, tifosi e terze parti</a:t>
            </a:r>
          </a:p>
          <a:p>
            <a:r>
              <a:rPr lang="it-IT" dirty="0"/>
              <a:t>Le organizzazioni sportive utilizzano i media misti per migliorare queste relazioni tramite Internet, televisione, radio e giornali</a:t>
            </a:r>
            <a:endParaRPr lang="en-GB" dirty="0"/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5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9455" y="289709"/>
            <a:ext cx="9308655" cy="1325563"/>
          </a:xfrm>
        </p:spPr>
        <p:txBody>
          <a:bodyPr>
            <a:noAutofit/>
          </a:bodyPr>
          <a:lstStyle/>
          <a:p>
            <a:r>
              <a:rPr lang="it-IT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elementi chiave di un piano di marketing e comunicazione efficace dovrebbero includere:</a:t>
            </a:r>
            <a:endParaRPr lang="en-GB" sz="32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684276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1. Ricerche di mercato</a:t>
            </a:r>
          </a:p>
          <a:p>
            <a:pPr marL="0" indent="0">
              <a:buNone/>
            </a:pPr>
            <a:r>
              <a:rPr lang="it-IT" dirty="0"/>
              <a:t>2. Analisi SWOT</a:t>
            </a:r>
          </a:p>
          <a:p>
            <a:pPr marL="0" indent="0">
              <a:buNone/>
            </a:pPr>
            <a:r>
              <a:rPr lang="it-IT" dirty="0"/>
              <a:t>3. Obiettivi di marketing</a:t>
            </a:r>
          </a:p>
          <a:p>
            <a:pPr marL="0" indent="0">
              <a:buNone/>
            </a:pPr>
            <a:r>
              <a:rPr lang="it-IT" dirty="0"/>
              <a:t>4. Conoscere il proprio pubblico</a:t>
            </a:r>
          </a:p>
          <a:p>
            <a:pPr marL="0" indent="0">
              <a:buNone/>
            </a:pPr>
            <a:r>
              <a:rPr lang="it-IT" dirty="0"/>
              <a:t>5. Metodo di comunicazione (face-ti-fa, sito web, social media, email, pubblicazioni, seminari, eventi ecc.)</a:t>
            </a:r>
          </a:p>
          <a:p>
            <a:pPr marL="0" indent="0">
              <a:buNone/>
            </a:pPr>
            <a:r>
              <a:rPr lang="it-IT" dirty="0"/>
              <a:t>6. Monitorare e Revisionare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46" y="2305647"/>
            <a:ext cx="3688538" cy="2786117"/>
          </a:xfrm>
          <a:prstGeom prst="rect">
            <a:avLst/>
          </a:prstGeom>
        </p:spPr>
      </p:pic>
      <p:pic>
        <p:nvPicPr>
          <p:cNvPr id="6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8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TECNICA DELL’ASCENSORE – ELEVATOR PITCH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17670"/>
          </a:xfrm>
        </p:spPr>
        <p:txBody>
          <a:bodyPr/>
          <a:lstStyle/>
          <a:p>
            <a:r>
              <a:rPr lang="it-IT" dirty="0"/>
              <a:t>Regola dei 30 secondi</a:t>
            </a:r>
          </a:p>
          <a:p>
            <a:pPr marL="0" indent="0">
              <a:buNone/>
            </a:pPr>
            <a:r>
              <a:rPr lang="it-IT" dirty="0"/>
              <a:t>- una breve descrizione di te, dell'idea o del prodotto in modo che l'ascoltatore possa ricordare ma anche essere interessato a ciò che viene presentato</a:t>
            </a:r>
          </a:p>
          <a:p>
            <a:pPr marL="0" indent="0">
              <a:buNone/>
            </a:pPr>
            <a:r>
              <a:rPr lang="it-IT" dirty="0"/>
              <a:t>- progettato per suscitare l'interesse di un gruppo, azienda o individuo</a:t>
            </a:r>
          </a:p>
          <a:p>
            <a:pPr marL="0" indent="0">
              <a:buNone/>
            </a:pPr>
            <a:r>
              <a:rPr lang="it-IT" dirty="0"/>
              <a:t>- espresso facilmente in 30 secondi, la quantità di tempo che avresti se fossi in ascensore con qualcuno</a:t>
            </a:r>
          </a:p>
          <a:p>
            <a:pPr marL="0" indent="0">
              <a:buNone/>
            </a:pPr>
            <a:r>
              <a:rPr lang="it-IT" dirty="0"/>
              <a:t>- opportunità per te di evidenziare in modo rapido e conciso particolari abilità o caratteristiche che sono interessanti e ti aiutano a distinguerti</a:t>
            </a:r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6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2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BUONE STRATEGIE DI MARKETING</a:t>
            </a:r>
            <a:endParaRPr lang="en-GB" sz="32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DQDTPWNcQ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014" y="1647431"/>
            <a:ext cx="8418897" cy="4177966"/>
          </a:xfrm>
          <a:prstGeom prst="rect">
            <a:avLst/>
          </a:prstGeom>
        </p:spPr>
      </p:pic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0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14625" cy="5949048"/>
          </a:xfrm>
        </p:spPr>
        <p:txBody>
          <a:bodyPr>
            <a:normAutofit/>
          </a:bodyPr>
          <a:lstStyle/>
          <a:p>
            <a:r>
              <a:rPr lang="hr-HR" sz="3200" b="1" cap="all" spc="-50" dirty="0" err="1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hr-HR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cap="all" spc="-50" dirty="0" err="1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br>
              <a:rPr lang="hr-HR" dirty="0"/>
            </a:br>
            <a:r>
              <a:rPr lang="hr-HR" sz="1800" dirty="0" err="1"/>
              <a:t>example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good</a:t>
            </a:r>
            <a:r>
              <a:rPr lang="hr-HR" sz="1800" dirty="0"/>
              <a:t> marketing plan</a:t>
            </a:r>
            <a:endParaRPr lang="en-GB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70" y="3347"/>
            <a:ext cx="4136978" cy="176917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6" y="1776728"/>
            <a:ext cx="4701621" cy="47161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87" y="2141852"/>
            <a:ext cx="4718304" cy="318820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9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41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1486</Words>
  <Application>Microsoft Office PowerPoint</Application>
  <PresentationFormat>Widescreen</PresentationFormat>
  <Paragraphs>130</Paragraphs>
  <Slides>15</Slides>
  <Notes>3</Notes>
  <HiddenSlides>2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Wingdings</vt:lpstr>
      <vt:lpstr>Tema di Office</vt:lpstr>
      <vt:lpstr>Presentazione standard di PowerPoint</vt:lpstr>
      <vt:lpstr>MARKETING E COMUNICAZIONE NEL SETTORE SPORTIVO</vt:lpstr>
      <vt:lpstr>MARKETING NEL SETTORE SPORTIVO</vt:lpstr>
      <vt:lpstr>MARKETING NEL SETTORE SPORTIVO</vt:lpstr>
      <vt:lpstr>comunicazione NEL SETTORE SPORTIVO</vt:lpstr>
      <vt:lpstr>Gli elementi chiave di un piano di marketing e comunicazione efficace dovrebbero includere:</vt:lpstr>
      <vt:lpstr>TECNICA DELL’ASCENSORE – ELEVATOR PITCH</vt:lpstr>
      <vt:lpstr>BUONE STRATEGIE DI MARKETING</vt:lpstr>
      <vt:lpstr>Case  study example of good marketing plan</vt:lpstr>
      <vt:lpstr>LAVORO DI GRUPPO</vt:lpstr>
      <vt:lpstr>Presentazione standard di PowerPoint</vt:lpstr>
      <vt:lpstr>DOMANDE</vt:lpstr>
      <vt:lpstr>References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L'ORMA - president</dc:creator>
  <cp:lastModifiedBy>Giancarlo Masi</cp:lastModifiedBy>
  <cp:revision>61</cp:revision>
  <dcterms:created xsi:type="dcterms:W3CDTF">2021-07-02T07:40:17Z</dcterms:created>
  <dcterms:modified xsi:type="dcterms:W3CDTF">2022-10-11T16:51:33Z</dcterms:modified>
</cp:coreProperties>
</file>