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285" r:id="rId3"/>
    <p:sldId id="260" r:id="rId4"/>
    <p:sldId id="267" r:id="rId5"/>
    <p:sldId id="261" r:id="rId6"/>
    <p:sldId id="266" r:id="rId7"/>
    <p:sldId id="268" r:id="rId8"/>
    <p:sldId id="269" r:id="rId9"/>
    <p:sldId id="270" r:id="rId10"/>
    <p:sldId id="273" r:id="rId11"/>
    <p:sldId id="272" r:id="rId12"/>
    <p:sldId id="264" r:id="rId13"/>
    <p:sldId id="274" r:id="rId14"/>
    <p:sldId id="263" r:id="rId15"/>
    <p:sldId id="271" r:id="rId16"/>
    <p:sldId id="262" r:id="rId17"/>
    <p:sldId id="282" r:id="rId18"/>
    <p:sldId id="283" r:id="rId19"/>
    <p:sldId id="278" r:id="rId20"/>
    <p:sldId id="258" r:id="rId21"/>
    <p:sldId id="257" r:id="rId22"/>
    <p:sldId id="284" r:id="rId23"/>
    <p:sldId id="256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65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275" r:id="rId44"/>
    <p:sldId id="276" r:id="rId45"/>
    <p:sldId id="277" r:id="rId46"/>
    <p:sldId id="304" r:id="rId47"/>
    <p:sldId id="279" r:id="rId48"/>
    <p:sldId id="280" r:id="rId49"/>
    <p:sldId id="281" r:id="rId50"/>
    <p:sldId id="305" r:id="rId51"/>
    <p:sldId id="306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434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5A1B-1042-43FC-85C7-1D22FD0621F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C921F-2725-49B2-96A6-E540E835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d9c6b5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f3d9c6b5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3d9c6b5b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3d9c6b5b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3d9c6b5b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3d9c6b5b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50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06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22D43-3732-442D-8407-E5B649A71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C070E6-D575-441D-8DC5-9A1D5832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18E78-C27A-4D74-A31A-DD6DA531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A433D-180B-4EF9-87D9-5254B54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846D2-6B04-4688-A00E-3274A3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55D2E-2063-43E0-8AA0-EC9CEBC5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051716-0DEE-48CD-A4FE-10E3C9E3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686F83-A155-4A82-A992-2C2C05EE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D58A01-88A7-4C1B-9A6F-B4B42EAF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74603-F71D-4817-A576-F83DA7E6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BD0D81-5363-4654-A9A4-4FCFD1A61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0CC130-82B0-4F40-A74E-8422938B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7A25A-B9F5-491D-B766-6A791078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55EF5-D8C4-4029-BBD6-41A39D2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B754C-BADF-4A85-95F6-27F06FD4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8FF09-C6D4-48E4-82EB-F2B3FAA6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24F21-0C5C-45F7-B717-AA042CC4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6BA96A-E2E1-4218-AE09-90F7EB3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8229A-E6A4-4DAC-B4E8-EC35DCE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D4F011-B5E0-4AD4-B6B9-FBD32D25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8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51115-0E30-4E73-9E58-A8711EF9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2A0BF8-050F-41F5-AEC8-D0BB94FF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5096F-625D-4B3E-81E1-BA092514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BBC08-BE94-43B0-A31F-1069D00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3D8CC2-66BD-4BFD-9373-DD2241B4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0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55248-3D8E-4B86-80F5-356126D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FC0A3-A6CA-4367-A717-AFB490DC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667CEA-359A-4A83-BF28-DC5C9841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9E0F1-9FA3-4569-BD6B-621533E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E27C14-2CB9-44FA-84BE-74AD74B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E792DC-121C-47A2-A937-B071AA5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78710-0A59-4DF1-98CF-AB80814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F55A4-2AFA-4035-9A19-8DD7B7A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912B13-5DE3-4BFB-965D-48E8B69C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1BA0BE-A12D-46A2-9FB6-3F77D627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F5D574-6EE6-40BA-9E44-5C17FBACC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69DA5E-F0FF-4450-BDD2-71DA53A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A8A71-4D60-4445-8A1A-3EEB0F68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16632F-73DE-4479-A237-CBAAC8B6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86DCA-BDC1-4302-9036-71BA0E9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2CC47B-CD2B-4B3A-AEA1-348AFC89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DE5D86-D803-40C0-BC64-BB1FB0B7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30DF70-E7CD-4954-AFFE-666915C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4A56D5-0CF4-4D33-B5C2-875FDCE5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C19F68-E749-46BC-A208-FC91CDB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6E7413-C54E-4206-A2C9-588651BC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30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8FBA5-7522-4A20-9C98-520E5CE6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789BD-49CE-45FF-A715-00B0D8D7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EB5D2A-0B6B-4C47-9625-ADF50FC3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08F4A-36F3-4258-9615-D5CEC93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929648-EC9D-4131-A8B1-F20F76D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14E9-691E-4AAD-A03A-57D785E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51B4-5921-4469-94B6-48A92117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EC7043-70E6-4EE9-ABB9-D43A0C36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E858B7-A9DE-4155-8D31-6A11828F0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7DAB4B-5BC6-47D4-A0B5-1125FD6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8A2E2D-B0B8-42A1-8577-7965643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3E0038-5187-46BE-BB16-EBB9FCD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C09EBF-5948-4CD7-99A6-B78D3E6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7B427-60B8-4E25-94F7-6B8D64DE4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24629-67E7-4322-86B1-3E6F4A51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5FC8-EB5F-4C2B-A698-43759229844D}" type="datetimeFigureOut">
              <a:rPr lang="it-IT" smtClean="0"/>
              <a:t>26/09/2022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4F86E-44C9-479A-A8BB-1C471643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D763B-845F-4B9F-9A1C-8CB59E6E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ailfection.com/centralized-social-media-must-fail/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pswings.com/blog/effective-tips-building-brand-social-media-strateg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sproutsocial.com/insights/social-media-branding/" TargetMode="External"/><Relationship Id="rId4" Type="http://schemas.openxmlformats.org/officeDocument/2006/relationships/hyperlink" Target="https://keyhole.co/blog/15-social-media-branding-strategi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dgetsin.com/tourbox-photo-and-video-editing-console-for-photoshop-lightroom-premiere-and-more.htm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hyperlink" Target="https://eur-lex.europa.eu/legal-content/EN/TXT/PDF/?uri=CELEX:32016R067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wired.it/economia/lavoro/2015/06/03/immigrazione-lavoro-istruzione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jpeg"/><Relationship Id="rId7" Type="http://schemas.openxmlformats.org/officeDocument/2006/relationships/hyperlink" Target="https://www.freecodecamp.org/news/what-is-personal-data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law/law-topic/data-protection/reform/what-personal-data_en" TargetMode="External"/><Relationship Id="rId5" Type="http://schemas.openxmlformats.org/officeDocument/2006/relationships/hyperlink" Target="https://ec.europa.eu/info/law/law-topic/data-protection/reform/what-constitutes-data-processing_enKeyHole" TargetMode="External"/><Relationship Id="rId4" Type="http://schemas.openxmlformats.org/officeDocument/2006/relationships/hyperlink" Target="https://ec.europa.eu/info/law/law-topic/data-protection/reform/rights-citizens/my-rights/how-can-i-access-my-personal-data-held-company-organisation_en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omo.org/blog/2014/01/data-privacy-day-january-28th/" TargetMode="External"/><Relationship Id="rId5" Type="http://schemas.openxmlformats.org/officeDocument/2006/relationships/hyperlink" Target="https://gdpr.eu/right-to-be-forgotten/#:~:text=An%20individual%20has%20the%20right,that%20individual%20withdraws%20their%20consent" TargetMode="External"/><Relationship Id="rId4" Type="http://schemas.openxmlformats.org/officeDocument/2006/relationships/hyperlink" Target="https://gdpr.eu/right-to-be-forgott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Connessioni con riempimento a tinta unita">
            <a:extLst>
              <a:ext uri="{FF2B5EF4-FFF2-40B4-BE49-F238E27FC236}">
                <a16:creationId xmlns:a16="http://schemas.microsoft.com/office/drawing/2014/main" id="{41868EE6-ED22-4A0D-AE50-817D993F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1654" y="1944630"/>
            <a:ext cx="4156617" cy="4156617"/>
          </a:xfrm>
          <a:prstGeom prst="rect">
            <a:avLst/>
          </a:prstGeom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76990" y="1545657"/>
            <a:ext cx="10533357" cy="136907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Digitalne</a:t>
            </a:r>
            <a:r>
              <a:rPr lang="it-IT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vještine</a:t>
            </a:r>
            <a:r>
              <a:rPr lang="it-IT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marketinške</a:t>
            </a:r>
            <a:r>
              <a:rPr lang="it-IT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menadžere</a:t>
            </a:r>
            <a:r>
              <a:rPr lang="it-IT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76989" y="3068470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800" b="1" dirty="0" err="1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it-IT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5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4421925" y="937794"/>
            <a:ext cx="7480023" cy="3447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sz="112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PLATFORME DRUŠTVENIH </a:t>
            </a:r>
            <a:r>
              <a:rPr lang="it-IT" sz="112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MEDIJA</a:t>
            </a:r>
            <a:endParaRPr lang="hr-HR" sz="11200" b="1" dirty="0" smtClean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8000" dirty="0" err="1"/>
              <a:t>Društvene</a:t>
            </a:r>
            <a:r>
              <a:rPr lang="en-US" sz="8000" dirty="0"/>
              <a:t> </a:t>
            </a:r>
            <a:r>
              <a:rPr lang="en-US" sz="8000" dirty="0" err="1"/>
              <a:t>mreže</a:t>
            </a:r>
            <a:r>
              <a:rPr lang="en-US" sz="8000" dirty="0"/>
              <a:t>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internetu</a:t>
            </a:r>
            <a:r>
              <a:rPr lang="en-US" sz="8000" dirty="0"/>
              <a:t> </a:t>
            </a:r>
            <a:r>
              <a:rPr lang="en-US" sz="8000" dirty="0" err="1"/>
              <a:t>područje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gdje</a:t>
            </a:r>
            <a:r>
              <a:rPr lang="en-US" sz="8000" dirty="0"/>
              <a:t> </a:t>
            </a:r>
            <a:r>
              <a:rPr lang="en-US" sz="8000" dirty="0" err="1"/>
              <a:t>ljudi</a:t>
            </a:r>
            <a:r>
              <a:rPr lang="en-US" sz="8000" dirty="0"/>
              <a:t> </a:t>
            </a:r>
            <a:r>
              <a:rPr lang="en-US" sz="8000" dirty="0" err="1"/>
              <a:t>koji</a:t>
            </a:r>
            <a:r>
              <a:rPr lang="en-US" sz="8000" dirty="0"/>
              <a:t> </a:t>
            </a:r>
            <a:r>
              <a:rPr lang="en-US" sz="8000" dirty="0" err="1"/>
              <a:t>dijele</a:t>
            </a:r>
            <a:r>
              <a:rPr lang="en-US" sz="8000" dirty="0"/>
              <a:t> </a:t>
            </a:r>
            <a:r>
              <a:rPr lang="en-US" sz="8000" dirty="0" err="1"/>
              <a:t>zajedničke</a:t>
            </a:r>
            <a:r>
              <a:rPr lang="en-US" sz="8000" dirty="0"/>
              <a:t> </a:t>
            </a:r>
            <a:r>
              <a:rPr lang="en-US" sz="8000" dirty="0" err="1"/>
              <a:t>veze</a:t>
            </a:r>
            <a:r>
              <a:rPr lang="en-US" sz="8000" dirty="0"/>
              <a:t> </a:t>
            </a:r>
            <a:r>
              <a:rPr lang="en-US" sz="8000" dirty="0" err="1"/>
              <a:t>mogu</a:t>
            </a:r>
            <a:r>
              <a:rPr lang="en-US" sz="8000" dirty="0"/>
              <a:t> </a:t>
            </a:r>
            <a:r>
              <a:rPr lang="en-US" sz="8000" dirty="0" err="1"/>
              <a:t>komunicirati</a:t>
            </a:r>
            <a:r>
              <a:rPr lang="en-US" sz="8000" dirty="0"/>
              <a:t> </a:t>
            </a:r>
            <a:r>
              <a:rPr lang="en-US" sz="8000" dirty="0" err="1"/>
              <a:t>jedni</a:t>
            </a:r>
            <a:r>
              <a:rPr lang="en-US" sz="8000" dirty="0"/>
              <a:t> s </a:t>
            </a:r>
            <a:r>
              <a:rPr lang="en-US" sz="8000" dirty="0" err="1"/>
              <a:t>drugima</a:t>
            </a:r>
            <a:r>
              <a:rPr lang="en-US" sz="8000" dirty="0"/>
              <a:t>. </a:t>
            </a:r>
            <a:r>
              <a:rPr lang="en-US" sz="8000" dirty="0" err="1"/>
              <a:t>Neki</a:t>
            </a:r>
            <a:r>
              <a:rPr lang="en-US" sz="8000" dirty="0"/>
              <a:t> od </a:t>
            </a:r>
            <a:r>
              <a:rPr lang="en-US" sz="8000" dirty="0" err="1"/>
              <a:t>vođa</a:t>
            </a:r>
            <a:r>
              <a:rPr lang="en-US" sz="8000" dirty="0"/>
              <a:t> </a:t>
            </a:r>
            <a:r>
              <a:rPr lang="en-US" sz="8000" dirty="0" err="1"/>
              <a:t>ovdje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:</a:t>
            </a:r>
            <a:endParaRPr lang="en-US" sz="8000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FACEBOOK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INSTAGRAM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TWITTER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TELEGRAM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0" dirty="0" smtClean="0"/>
              <a:t>M</a:t>
            </a:r>
            <a:r>
              <a:rPr lang="hr-HR" sz="8000" dirty="0" err="1" smtClean="0"/>
              <a:t>nogi</a:t>
            </a:r>
            <a:r>
              <a:rPr lang="hr-HR" sz="8000" dirty="0" smtClean="0"/>
              <a:t> drugi</a:t>
            </a:r>
            <a:r>
              <a:rPr lang="en-US" sz="8000" dirty="0" smtClean="0"/>
              <a:t>…</a:t>
            </a:r>
            <a:endParaRPr lang="en-US" sz="8000" dirty="0"/>
          </a:p>
          <a:p>
            <a:pPr algn="just">
              <a:lnSpc>
                <a:spcPct val="110000"/>
              </a:lnSpc>
            </a:pPr>
            <a:r>
              <a:rPr lang="en-US" sz="8000" dirty="0" err="1"/>
              <a:t>Zajedno</a:t>
            </a:r>
            <a:r>
              <a:rPr lang="en-US" sz="8000" dirty="0"/>
              <a:t> </a:t>
            </a:r>
            <a:r>
              <a:rPr lang="en-US" sz="8000" dirty="0" err="1"/>
              <a:t>zauzimaju</a:t>
            </a:r>
            <a:r>
              <a:rPr lang="en-US" sz="8000" dirty="0"/>
              <a:t> 90% </a:t>
            </a:r>
            <a:r>
              <a:rPr lang="en-US" sz="8000" dirty="0" err="1"/>
              <a:t>ukupne</a:t>
            </a:r>
            <a:r>
              <a:rPr lang="en-US" sz="8000" dirty="0"/>
              <a:t> </a:t>
            </a:r>
            <a:r>
              <a:rPr lang="en-US" sz="8000" dirty="0" err="1"/>
              <a:t>internetske</a:t>
            </a:r>
            <a:r>
              <a:rPr lang="en-US" sz="8000" dirty="0"/>
              <a:t> </a:t>
            </a:r>
            <a:r>
              <a:rPr lang="en-US" sz="8000" dirty="0" err="1"/>
              <a:t>aktivnosti</a:t>
            </a:r>
            <a:r>
              <a:rPr lang="en-US" sz="8000" dirty="0"/>
              <a:t>. </a:t>
            </a:r>
            <a:r>
              <a:rPr lang="en-US" sz="8000" dirty="0" err="1"/>
              <a:t>Posjetitelji</a:t>
            </a:r>
            <a:r>
              <a:rPr lang="en-US" sz="8000" dirty="0"/>
              <a:t> </a:t>
            </a:r>
            <a:r>
              <a:rPr lang="en-US" sz="8000" dirty="0" err="1"/>
              <a:t>društvenih</a:t>
            </a:r>
            <a:r>
              <a:rPr lang="en-US" sz="8000" dirty="0"/>
              <a:t> </a:t>
            </a:r>
            <a:r>
              <a:rPr lang="en-US" sz="8000" dirty="0" err="1"/>
              <a:t>mreža</a:t>
            </a:r>
            <a:r>
              <a:rPr lang="en-US" sz="8000" dirty="0"/>
              <a:t> </a:t>
            </a:r>
            <a:r>
              <a:rPr lang="en-US" sz="8000" dirty="0" err="1"/>
              <a:t>samo</a:t>
            </a:r>
            <a:r>
              <a:rPr lang="en-US" sz="8000" dirty="0"/>
              <a:t> </a:t>
            </a:r>
            <a:r>
              <a:rPr lang="en-US" sz="8000" dirty="0" err="1"/>
              <a:t>su</a:t>
            </a:r>
            <a:r>
              <a:rPr lang="en-US" sz="8000" dirty="0"/>
              <a:t> </a:t>
            </a:r>
            <a:r>
              <a:rPr lang="en-US" sz="8000" dirty="0" err="1"/>
              <a:t>jedan</a:t>
            </a:r>
            <a:r>
              <a:rPr lang="en-US" sz="8000" dirty="0"/>
              <a:t> od </a:t>
            </a:r>
            <a:r>
              <a:rPr lang="en-US" sz="8000" dirty="0" err="1"/>
              <a:t>načina</a:t>
            </a:r>
            <a:r>
              <a:rPr lang="en-US" sz="8000" dirty="0"/>
              <a:t> </a:t>
            </a:r>
            <a:r>
              <a:rPr lang="en-US" sz="8000" dirty="0" err="1"/>
              <a:t>mjerenja</a:t>
            </a:r>
            <a:r>
              <a:rPr lang="en-US" sz="8000" dirty="0"/>
              <a:t> </a:t>
            </a:r>
            <a:r>
              <a:rPr lang="en-US" sz="8000" dirty="0" err="1"/>
              <a:t>utjecaja</a:t>
            </a:r>
            <a:r>
              <a:rPr lang="en-US" sz="8000" dirty="0"/>
              <a:t> </a:t>
            </a:r>
            <a:r>
              <a:rPr lang="en-US" sz="8000" dirty="0" err="1"/>
              <a:t>društvenih</a:t>
            </a:r>
            <a:r>
              <a:rPr lang="en-US" sz="8000" dirty="0"/>
              <a:t> </a:t>
            </a:r>
            <a:r>
              <a:rPr lang="en-US" sz="8000" dirty="0" err="1"/>
              <a:t>mreža</a:t>
            </a:r>
            <a:r>
              <a:rPr lang="en-US" sz="8000" dirty="0"/>
              <a:t>. </a:t>
            </a:r>
            <a:r>
              <a:rPr lang="en-US" sz="8000" dirty="0" err="1"/>
              <a:t>Pregledi</a:t>
            </a:r>
            <a:r>
              <a:rPr lang="en-US" sz="8000" dirty="0"/>
              <a:t> </a:t>
            </a:r>
            <a:r>
              <a:rPr lang="en-US" sz="8000" dirty="0" err="1"/>
              <a:t>stranica</a:t>
            </a:r>
            <a:r>
              <a:rPr lang="en-US" sz="8000" dirty="0"/>
              <a:t>, </a:t>
            </a:r>
            <a:r>
              <a:rPr lang="en-US" sz="8000" dirty="0" err="1"/>
              <a:t>vrijeme</a:t>
            </a:r>
            <a:r>
              <a:rPr lang="en-US" sz="8000" dirty="0"/>
              <a:t> </a:t>
            </a:r>
            <a:r>
              <a:rPr lang="en-US" sz="8000" dirty="0" err="1"/>
              <a:t>provedeno</a:t>
            </a:r>
            <a:r>
              <a:rPr lang="en-US" sz="8000" dirty="0"/>
              <a:t>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njima</a:t>
            </a:r>
            <a:r>
              <a:rPr lang="en-US" sz="8000" dirty="0"/>
              <a:t>, </a:t>
            </a:r>
            <a:r>
              <a:rPr lang="en-US" sz="8000" dirty="0" err="1"/>
              <a:t>pozornost</a:t>
            </a:r>
            <a:r>
              <a:rPr lang="en-US" sz="8000" dirty="0"/>
              <a:t>, </a:t>
            </a:r>
            <a:r>
              <a:rPr lang="en-US" sz="8000" dirty="0" err="1"/>
              <a:t>kao</a:t>
            </a:r>
            <a:r>
              <a:rPr lang="en-US" sz="8000" dirty="0"/>
              <a:t> </a:t>
            </a:r>
            <a:r>
              <a:rPr lang="en-US" sz="8000" dirty="0" err="1"/>
              <a:t>i</a:t>
            </a:r>
            <a:r>
              <a:rPr lang="en-US" sz="8000" dirty="0"/>
              <a:t> </a:t>
            </a:r>
            <a:r>
              <a:rPr lang="en-US" sz="8000" dirty="0" err="1"/>
              <a:t>učestalost</a:t>
            </a:r>
            <a:r>
              <a:rPr lang="en-US" sz="8000" dirty="0"/>
              <a:t> </a:t>
            </a:r>
            <a:r>
              <a:rPr lang="en-US" sz="8000" dirty="0" err="1"/>
              <a:t>posjeta</a:t>
            </a:r>
            <a:r>
              <a:rPr lang="en-US" sz="8000" dirty="0"/>
              <a:t>. Danas se </a:t>
            </a:r>
            <a:r>
              <a:rPr lang="en-US" sz="8000" b="1" dirty="0" err="1"/>
              <a:t>društvene</a:t>
            </a:r>
            <a:r>
              <a:rPr lang="en-US" sz="8000" b="1" dirty="0"/>
              <a:t> </a:t>
            </a:r>
            <a:r>
              <a:rPr lang="en-US" sz="8000" b="1" dirty="0" err="1"/>
              <a:t>mreže</a:t>
            </a:r>
            <a:r>
              <a:rPr lang="en-US" sz="8000" b="1" dirty="0"/>
              <a:t> </a:t>
            </a:r>
            <a:r>
              <a:rPr lang="en-US" sz="8000" b="1" dirty="0" err="1"/>
              <a:t>pretvaraju</a:t>
            </a:r>
            <a:r>
              <a:rPr lang="en-US" sz="8000" b="1" dirty="0"/>
              <a:t> u </a:t>
            </a:r>
            <a:r>
              <a:rPr lang="en-US" sz="8000" b="1" dirty="0" err="1"/>
              <a:t>goleme</a:t>
            </a:r>
            <a:r>
              <a:rPr lang="en-US" sz="8000" b="1" dirty="0"/>
              <a:t>, </a:t>
            </a:r>
            <a:r>
              <a:rPr lang="en-US" sz="8000" b="1" dirty="0" err="1"/>
              <a:t>bogate</a:t>
            </a:r>
            <a:r>
              <a:rPr lang="en-US" sz="8000" b="1" dirty="0"/>
              <a:t> </a:t>
            </a:r>
            <a:r>
              <a:rPr lang="en-US" sz="8000" b="1" dirty="0" err="1"/>
              <a:t>biznise</a:t>
            </a:r>
            <a:r>
              <a:rPr lang="en-US" sz="8000" b="1" dirty="0" smtClean="0"/>
              <a:t>.</a:t>
            </a:r>
            <a:endParaRPr lang="en-US" sz="8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BE623B5-D44A-4DB1-BD5F-68A18373C2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88223" y="2145952"/>
            <a:ext cx="3785323" cy="2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106128" y="2253830"/>
            <a:ext cx="10148753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SAVJETI ZA </a:t>
            </a:r>
            <a:r>
              <a:rPr lang="it-IT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BRENDIRANJE</a:t>
            </a:r>
            <a:endParaRPr lang="hr-HR" sz="28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it-IT" sz="2000" b="1" dirty="0" err="1"/>
              <a:t>Stvorite</a:t>
            </a:r>
            <a:r>
              <a:rPr lang="it-IT" sz="2000" b="1" dirty="0"/>
              <a:t> </a:t>
            </a:r>
            <a:r>
              <a:rPr lang="it-IT" sz="2000" b="1" dirty="0" err="1"/>
              <a:t>dosljedne</a:t>
            </a:r>
            <a:r>
              <a:rPr lang="it-IT" sz="2000" b="1" dirty="0"/>
              <a:t> </a:t>
            </a:r>
            <a:r>
              <a:rPr lang="it-IT" sz="2000" b="1" dirty="0" err="1"/>
              <a:t>poruke</a:t>
            </a:r>
            <a:r>
              <a:rPr lang="it-IT" sz="2000" b="1" dirty="0"/>
              <a:t>: </a:t>
            </a:r>
            <a:r>
              <a:rPr lang="it-IT" sz="2000" dirty="0" err="1"/>
              <a:t>srž</a:t>
            </a:r>
            <a:r>
              <a:rPr lang="it-IT" sz="2000" dirty="0"/>
              <a:t> </a:t>
            </a:r>
            <a:r>
              <a:rPr lang="it-IT" sz="2000" dirty="0" err="1"/>
              <a:t>izgradnje</a:t>
            </a:r>
            <a:r>
              <a:rPr lang="it-IT" sz="2000" dirty="0"/>
              <a:t> </a:t>
            </a:r>
            <a:r>
              <a:rPr lang="it-IT" sz="2000" dirty="0" err="1"/>
              <a:t>brenda</a:t>
            </a:r>
            <a:r>
              <a:rPr lang="it-IT" sz="2000" dirty="0"/>
              <a:t> </a:t>
            </a:r>
            <a:r>
              <a:rPr lang="it-IT" sz="2000" dirty="0" err="1"/>
              <a:t>na</a:t>
            </a:r>
            <a:r>
              <a:rPr lang="it-IT" sz="2000" dirty="0"/>
              <a:t> </a:t>
            </a:r>
            <a:r>
              <a:rPr lang="it-IT" sz="2000" dirty="0" err="1"/>
              <a:t>društvenim</a:t>
            </a:r>
            <a:r>
              <a:rPr lang="it-IT" sz="2000" dirty="0"/>
              <a:t> </a:t>
            </a:r>
            <a:r>
              <a:rPr lang="it-IT" sz="2000" dirty="0" err="1"/>
              <a:t>mrežama</a:t>
            </a:r>
            <a:r>
              <a:rPr lang="it-IT" sz="2000" dirty="0"/>
              <a:t> </a:t>
            </a:r>
            <a:r>
              <a:rPr lang="it-IT" sz="2000" dirty="0" err="1"/>
              <a:t>uvelike</a:t>
            </a:r>
            <a:r>
              <a:rPr lang="it-IT" sz="2000" dirty="0"/>
              <a:t> </a:t>
            </a:r>
            <a:r>
              <a:rPr lang="it-IT" sz="2000" dirty="0" err="1"/>
              <a:t>uključuje</a:t>
            </a:r>
            <a:r>
              <a:rPr lang="it-IT" sz="2000" dirty="0"/>
              <a:t> </a:t>
            </a:r>
            <a:r>
              <a:rPr lang="it-IT" sz="2000" dirty="0" err="1"/>
              <a:t>stvaranje</a:t>
            </a:r>
            <a:r>
              <a:rPr lang="it-IT" sz="2000" dirty="0"/>
              <a:t> tema — ili </a:t>
            </a:r>
            <a:r>
              <a:rPr lang="it-IT" sz="2000" dirty="0" err="1"/>
              <a:t>poruka</a:t>
            </a:r>
            <a:r>
              <a:rPr lang="it-IT" sz="2000" dirty="0"/>
              <a:t> — i </a:t>
            </a:r>
            <a:r>
              <a:rPr lang="it-IT" sz="2000" dirty="0" err="1"/>
              <a:t>njihovo</a:t>
            </a:r>
            <a:r>
              <a:rPr lang="it-IT" sz="2000" dirty="0"/>
              <a:t> </a:t>
            </a:r>
            <a:r>
              <a:rPr lang="it-IT" sz="2000" dirty="0" err="1"/>
              <a:t>redovito</a:t>
            </a:r>
            <a:r>
              <a:rPr lang="it-IT" sz="2000" dirty="0"/>
              <a:t> </a:t>
            </a:r>
            <a:r>
              <a:rPr lang="it-IT" sz="2000" dirty="0" err="1"/>
              <a:t>prikazivanje</a:t>
            </a:r>
            <a:r>
              <a:rPr lang="it-IT" sz="2000" dirty="0"/>
              <a:t> </a:t>
            </a:r>
            <a:r>
              <a:rPr lang="it-IT" sz="2000" dirty="0" err="1"/>
              <a:t>kroz</a:t>
            </a:r>
            <a:r>
              <a:rPr lang="it-IT" sz="2000" dirty="0"/>
              <a:t> </a:t>
            </a:r>
            <a:r>
              <a:rPr lang="it-IT" sz="2000" dirty="0" err="1"/>
              <a:t>tekst</a:t>
            </a:r>
            <a:r>
              <a:rPr lang="it-IT" sz="2000" dirty="0"/>
              <a:t> i </a:t>
            </a:r>
            <a:r>
              <a:rPr lang="it-IT" sz="2000" dirty="0" err="1"/>
              <a:t>vizualne</a:t>
            </a:r>
            <a:r>
              <a:rPr lang="it-IT" sz="2000" dirty="0"/>
              <a:t> </a:t>
            </a:r>
            <a:r>
              <a:rPr lang="it-IT" sz="2000" dirty="0" err="1"/>
              <a:t>elemente</a:t>
            </a:r>
            <a:r>
              <a:rPr lang="it-IT" sz="2000" dirty="0"/>
              <a:t>. Ono </a:t>
            </a:r>
            <a:r>
              <a:rPr lang="it-IT" sz="2000" dirty="0" err="1"/>
              <a:t>što</a:t>
            </a:r>
            <a:r>
              <a:rPr lang="it-IT" sz="2000" dirty="0"/>
              <a:t> </a:t>
            </a:r>
            <a:r>
              <a:rPr lang="it-IT" sz="2000" dirty="0" err="1"/>
              <a:t>želimo</a:t>
            </a:r>
            <a:r>
              <a:rPr lang="it-IT" sz="2000" dirty="0"/>
              <a:t> </a:t>
            </a:r>
            <a:r>
              <a:rPr lang="it-IT" sz="2000" dirty="0" err="1"/>
              <a:t>biti</a:t>
            </a:r>
            <a:r>
              <a:rPr lang="it-IT" sz="2000" dirty="0"/>
              <a:t> </a:t>
            </a:r>
            <a:r>
              <a:rPr lang="it-IT" sz="2000" dirty="0" err="1"/>
              <a:t>sigurni</a:t>
            </a:r>
            <a:r>
              <a:rPr lang="it-IT" sz="2000" dirty="0"/>
              <a:t> je da </a:t>
            </a:r>
            <a:r>
              <a:rPr lang="it-IT" sz="2000" dirty="0" err="1"/>
              <a:t>imamo</a:t>
            </a:r>
            <a:r>
              <a:rPr lang="it-IT" sz="2000" dirty="0"/>
              <a:t> </a:t>
            </a:r>
            <a:r>
              <a:rPr lang="it-IT" sz="2000" dirty="0" err="1"/>
              <a:t>dosljedan</a:t>
            </a:r>
            <a:r>
              <a:rPr lang="it-IT" sz="2000" b="1" dirty="0"/>
              <a:t> </a:t>
            </a:r>
            <a:r>
              <a:rPr lang="it-IT" sz="2000" b="1" dirty="0" err="1"/>
              <a:t>logotip</a:t>
            </a:r>
            <a:r>
              <a:rPr lang="it-IT" sz="2000" b="1" dirty="0"/>
              <a:t>, </a:t>
            </a:r>
            <a:r>
              <a:rPr lang="it-IT" sz="2000" b="1" dirty="0" err="1"/>
              <a:t>paletu</a:t>
            </a:r>
            <a:r>
              <a:rPr lang="it-IT" sz="2000" b="1" dirty="0"/>
              <a:t> </a:t>
            </a:r>
            <a:r>
              <a:rPr lang="it-IT" sz="2000" b="1" dirty="0" err="1"/>
              <a:t>boja</a:t>
            </a:r>
            <a:r>
              <a:rPr lang="it-IT" sz="2000" b="1" dirty="0"/>
              <a:t>, </a:t>
            </a:r>
            <a:r>
              <a:rPr lang="it-IT" sz="2000" b="1" dirty="0" err="1"/>
              <a:t>biografiju</a:t>
            </a:r>
            <a:r>
              <a:rPr lang="it-IT" sz="2000" b="1" dirty="0"/>
              <a:t>, </a:t>
            </a:r>
            <a:r>
              <a:rPr lang="it-IT" sz="2000" b="1" dirty="0" err="1"/>
              <a:t>predložak</a:t>
            </a:r>
            <a:r>
              <a:rPr lang="it-IT" sz="2000" b="1" dirty="0"/>
              <a:t> i </a:t>
            </a:r>
            <a:r>
              <a:rPr lang="it-IT" sz="2000" b="1" dirty="0" err="1"/>
              <a:t>ručku</a:t>
            </a:r>
            <a:r>
              <a:rPr lang="it-IT" sz="2000" b="1" dirty="0"/>
              <a:t>. </a:t>
            </a:r>
            <a:r>
              <a:rPr lang="it-IT" sz="2000" dirty="0" err="1"/>
              <a:t>Pogledajmo</a:t>
            </a:r>
            <a:r>
              <a:rPr lang="it-IT" sz="2000" dirty="0"/>
              <a:t> </a:t>
            </a:r>
            <a:r>
              <a:rPr lang="it-IT" sz="2000" dirty="0" err="1"/>
              <a:t>primjer</a:t>
            </a:r>
            <a:r>
              <a:rPr lang="en-US" sz="2000" dirty="0" smtClean="0"/>
              <a:t>!</a:t>
            </a:r>
            <a:endParaRPr lang="en-US" sz="2000" dirty="0"/>
          </a:p>
          <a:p>
            <a:pPr algn="just"/>
            <a:endParaRPr lang="en-US" b="0" i="0" dirty="0">
              <a:solidFill>
                <a:srgbClr val="262626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lemento grafico 2" descr="Freccia: leggera curva contorno">
            <a:extLst>
              <a:ext uri="{FF2B5EF4-FFF2-40B4-BE49-F238E27FC236}">
                <a16:creationId xmlns:a16="http://schemas.microsoft.com/office/drawing/2014/main" id="{4D21D00F-9599-49B2-B842-669413A079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8672" y="36596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29321" y="1619532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t-IT" sz="6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10" name="Picture 2" descr="burtsbees twitter">
            <a:extLst>
              <a:ext uri="{FF2B5EF4-FFF2-40B4-BE49-F238E27FC236}">
                <a16:creationId xmlns:a16="http://schemas.microsoft.com/office/drawing/2014/main" id="{A3F72036-BB93-428A-8848-74F3D5CD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30" y="1319050"/>
            <a:ext cx="28479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urtsbees facebook">
            <a:extLst>
              <a:ext uri="{FF2B5EF4-FFF2-40B4-BE49-F238E27FC236}">
                <a16:creationId xmlns:a16="http://schemas.microsoft.com/office/drawing/2014/main" id="{D69FF955-41BA-4040-A36A-AA3E9EEA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62" y="1619532"/>
            <a:ext cx="4454338" cy="19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25AD285-41D0-4047-A2A2-B9B9858C0F17}"/>
              </a:ext>
            </a:extLst>
          </p:cNvPr>
          <p:cNvSpPr txBox="1">
            <a:spLocks/>
          </p:cNvSpPr>
          <p:nvPr/>
        </p:nvSpPr>
        <p:spPr>
          <a:xfrm>
            <a:off x="859801" y="3888531"/>
            <a:ext cx="10533358" cy="179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sz="2000" dirty="0"/>
              <a:t>U </a:t>
            </a:r>
            <a:r>
              <a:rPr lang="en-US" sz="2000" dirty="0" err="1"/>
              <a:t>gornjem</a:t>
            </a:r>
            <a:r>
              <a:rPr lang="en-US" sz="2000" dirty="0"/>
              <a:t> </a:t>
            </a:r>
            <a:r>
              <a:rPr lang="en-US" sz="2000" dirty="0" err="1"/>
              <a:t>primjeru</a:t>
            </a:r>
            <a:r>
              <a:rPr lang="en-US" sz="2000" dirty="0"/>
              <a:t>, Burt's Bees </a:t>
            </a:r>
            <a:r>
              <a:rPr lang="en-US" sz="2000" dirty="0" err="1"/>
              <a:t>koristi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en-US" sz="2000" dirty="0"/>
              <a:t> </a:t>
            </a:r>
            <a:r>
              <a:rPr lang="en-US" sz="2000" dirty="0" err="1"/>
              <a:t>logotip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Facebook </a:t>
            </a:r>
            <a:r>
              <a:rPr lang="en-US" sz="2000" dirty="0" err="1"/>
              <a:t>i</a:t>
            </a:r>
            <a:r>
              <a:rPr lang="en-US" sz="2000" dirty="0"/>
              <a:t> Twitter. </a:t>
            </a:r>
            <a:r>
              <a:rPr lang="en-US" sz="2000" dirty="0" err="1"/>
              <a:t>Njihovi</a:t>
            </a:r>
            <a:r>
              <a:rPr lang="en-US" sz="2000" dirty="0"/>
              <a:t> </a:t>
            </a:r>
            <a:r>
              <a:rPr lang="en-US" sz="2000" dirty="0" err="1"/>
              <a:t>transparenti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također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en-US" sz="2000" dirty="0"/>
              <a:t>.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nužno</a:t>
            </a:r>
            <a:r>
              <a:rPr lang="en-US" sz="2000" dirty="0"/>
              <a:t> da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bannera</a:t>
            </a:r>
            <a:r>
              <a:rPr lang="en-US" sz="2000" dirty="0"/>
              <a:t>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uvijek</a:t>
            </a:r>
            <a:r>
              <a:rPr lang="en-US" sz="2000" dirty="0"/>
              <a:t> </a:t>
            </a:r>
            <a:r>
              <a:rPr lang="en-US" sz="2000" dirty="0" err="1"/>
              <a:t>ista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svakoj</a:t>
            </a:r>
            <a:r>
              <a:rPr lang="en-US" sz="2000" dirty="0"/>
              <a:t> </a:t>
            </a:r>
            <a:r>
              <a:rPr lang="en-US" sz="2000" dirty="0" err="1"/>
              <a:t>mreži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ovaj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je </a:t>
            </a:r>
            <a:r>
              <a:rPr lang="en-US" sz="2000" dirty="0" err="1"/>
              <a:t>uspješan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boje</a:t>
            </a:r>
            <a:r>
              <a:rPr lang="en-US" sz="2000" dirty="0"/>
              <a:t> u </a:t>
            </a:r>
            <a:r>
              <a:rPr lang="en-US" sz="2000" dirty="0" err="1"/>
              <a:t>bannerima</a:t>
            </a:r>
            <a:r>
              <a:rPr lang="en-US" sz="2000" dirty="0"/>
              <a:t> </a:t>
            </a:r>
            <a:r>
              <a:rPr lang="en-US" sz="2000" dirty="0" err="1"/>
              <a:t>odražavaju</a:t>
            </a:r>
            <a:r>
              <a:rPr lang="en-US" sz="2000" dirty="0"/>
              <a:t> one u </a:t>
            </a:r>
            <a:r>
              <a:rPr lang="en-US" sz="2000" dirty="0" err="1"/>
              <a:t>logotipu</a:t>
            </a:r>
            <a:r>
              <a:rPr lang="en-US" sz="2000" dirty="0"/>
              <a:t>.</a:t>
            </a:r>
            <a:endParaRPr lang="en-US" sz="2000" b="0" i="0" dirty="0">
              <a:solidFill>
                <a:srgbClr val="262626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7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29321" y="1619532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t-IT" sz="6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25AD285-41D0-4047-A2A2-B9B9858C0F17}"/>
              </a:ext>
            </a:extLst>
          </p:cNvPr>
          <p:cNvSpPr txBox="1">
            <a:spLocks/>
          </p:cNvSpPr>
          <p:nvPr/>
        </p:nvSpPr>
        <p:spPr>
          <a:xfrm>
            <a:off x="1636843" y="1657112"/>
            <a:ext cx="8918309" cy="179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hr-HR" sz="2000" b="1" i="1" dirty="0" smtClean="0">
                <a:solidFill>
                  <a:srgbClr val="FF6600"/>
                </a:solidFill>
              </a:rPr>
              <a:t>SAVJETI</a:t>
            </a:r>
            <a:endParaRPr lang="en-US" sz="2000" b="1" i="1" dirty="0">
              <a:solidFill>
                <a:srgbClr val="FF6600"/>
              </a:solidFill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en-US" sz="2000" dirty="0" err="1"/>
              <a:t>Provedite</a:t>
            </a:r>
            <a:r>
              <a:rPr lang="en-US" sz="2000" dirty="0"/>
              <a:t> </a:t>
            </a:r>
            <a:r>
              <a:rPr lang="en-US" sz="2000" dirty="0" err="1"/>
              <a:t>reviziju</a:t>
            </a:r>
            <a:r>
              <a:rPr lang="en-US" sz="2000" dirty="0"/>
              <a:t>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svim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računima</a:t>
            </a:r>
            <a:r>
              <a:rPr lang="en-US" sz="2000" dirty="0"/>
              <a:t>;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en-US" sz="2000" dirty="0" err="1"/>
              <a:t>Pobrinite</a:t>
            </a:r>
            <a:r>
              <a:rPr lang="en-US" sz="2000" dirty="0"/>
              <a:t> se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logotipi</a:t>
            </a:r>
            <a:r>
              <a:rPr lang="en-US" sz="2000" dirty="0"/>
              <a:t>, </a:t>
            </a:r>
            <a:r>
              <a:rPr lang="en-US" sz="2000" dirty="0" err="1"/>
              <a:t>banneri</a:t>
            </a:r>
            <a:r>
              <a:rPr lang="en-US" sz="2000" dirty="0"/>
              <a:t>, </a:t>
            </a:r>
            <a:r>
              <a:rPr lang="en-US" sz="2000" dirty="0" err="1"/>
              <a:t>biografije</a:t>
            </a:r>
            <a:r>
              <a:rPr lang="en-US" sz="2000" dirty="0"/>
              <a:t>, </a:t>
            </a:r>
            <a:r>
              <a:rPr lang="en-US" sz="2000" dirty="0" err="1"/>
              <a:t>kadenca</a:t>
            </a:r>
            <a:r>
              <a:rPr lang="en-US" sz="2000" dirty="0"/>
              <a:t> </a:t>
            </a:r>
            <a:r>
              <a:rPr lang="en-US" sz="2000" dirty="0" err="1"/>
              <a:t>objavljivanja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ručke</a:t>
            </a:r>
            <a:r>
              <a:rPr lang="en-US" sz="2000" dirty="0"/>
              <a:t> u </a:t>
            </a:r>
            <a:r>
              <a:rPr lang="en-US" sz="2000" dirty="0" err="1"/>
              <a:t>skladu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smjernicama</a:t>
            </a:r>
            <a:r>
              <a:rPr lang="en-US" sz="2000" dirty="0"/>
              <a:t> </a:t>
            </a:r>
            <a:r>
              <a:rPr lang="en-US" sz="2000" dirty="0" err="1"/>
              <a:t>vašeg</a:t>
            </a:r>
            <a:r>
              <a:rPr lang="en-US" sz="2000" dirty="0"/>
              <a:t> </a:t>
            </a:r>
            <a:r>
              <a:rPr lang="en-US" sz="2000" dirty="0" err="1"/>
              <a:t>brenda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provjeravajte</a:t>
            </a:r>
            <a:r>
              <a:rPr lang="en-US" sz="2000" dirty="0"/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lemento grafico 2" descr="Pubblico di riferimento con riempimento a tinta unita">
            <a:extLst>
              <a:ext uri="{FF2B5EF4-FFF2-40B4-BE49-F238E27FC236}">
                <a16:creationId xmlns:a16="http://schemas.microsoft.com/office/drawing/2014/main" id="{D456342E-DB46-43B9-BCD1-D189C4AF7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38134" y="3921631"/>
            <a:ext cx="1715729" cy="17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59801" y="895445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sz="2000" b="1" dirty="0">
                <a:latin typeface="Calibri (corpo)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000" b="1" dirty="0"/>
              <a:t>2. </a:t>
            </a:r>
            <a:r>
              <a:rPr lang="en-US" sz="2000" b="1" dirty="0" err="1"/>
              <a:t>Proširenje</a:t>
            </a:r>
            <a:r>
              <a:rPr lang="en-US" sz="2000" b="1" dirty="0"/>
              <a:t> </a:t>
            </a:r>
            <a:r>
              <a:rPr lang="en-US" sz="2000" b="1" dirty="0" err="1"/>
              <a:t>vizualnog</a:t>
            </a:r>
            <a:r>
              <a:rPr lang="en-US" sz="2000" b="1" dirty="0"/>
              <a:t> </a:t>
            </a:r>
            <a:r>
              <a:rPr lang="en-US" sz="2000" b="1" dirty="0" err="1"/>
              <a:t>brendiranja</a:t>
            </a:r>
            <a:r>
              <a:rPr lang="en-US" sz="2000" dirty="0"/>
              <a:t>: </a:t>
            </a:r>
            <a:r>
              <a:rPr lang="en-US" sz="2000" dirty="0" err="1"/>
              <a:t>sada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imamo</a:t>
            </a:r>
            <a:r>
              <a:rPr lang="en-US" sz="2000" dirty="0"/>
              <a:t> </a:t>
            </a:r>
            <a:r>
              <a:rPr lang="en-US" sz="2000" dirty="0" err="1"/>
              <a:t>dosljedan</a:t>
            </a:r>
            <a:r>
              <a:rPr lang="en-US" sz="2000" dirty="0"/>
              <a:t> </a:t>
            </a:r>
            <a:r>
              <a:rPr lang="en-US" sz="2000" dirty="0" err="1"/>
              <a:t>vizualni</a:t>
            </a:r>
            <a:r>
              <a:rPr lang="en-US" sz="2000" dirty="0"/>
              <a:t> </a:t>
            </a:r>
            <a:r>
              <a:rPr lang="en-US" sz="2000" dirty="0" err="1"/>
              <a:t>brend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svim</a:t>
            </a:r>
            <a:r>
              <a:rPr lang="en-US" sz="2000" dirty="0"/>
              <a:t> </a:t>
            </a:r>
            <a:r>
              <a:rPr lang="en-US" sz="2000" dirty="0" err="1"/>
              <a:t>mrežnim</a:t>
            </a:r>
            <a:r>
              <a:rPr lang="en-US" sz="2000" dirty="0"/>
              <a:t> </a:t>
            </a:r>
            <a:r>
              <a:rPr lang="en-US" sz="2000" dirty="0" err="1"/>
              <a:t>računima</a:t>
            </a:r>
            <a:r>
              <a:rPr lang="en-US" sz="2000" dirty="0"/>
              <a:t>, </a:t>
            </a:r>
            <a:r>
              <a:rPr lang="en-US" sz="2000" dirty="0" err="1"/>
              <a:t>vrijeme</a:t>
            </a:r>
            <a:r>
              <a:rPr lang="en-US" sz="2000" dirty="0"/>
              <a:t> je da </a:t>
            </a:r>
            <a:r>
              <a:rPr lang="en-US" sz="2000" dirty="0" err="1"/>
              <a:t>osiguramo</a:t>
            </a:r>
            <a:r>
              <a:rPr lang="en-US" sz="2000" dirty="0"/>
              <a:t> da </a:t>
            </a:r>
            <a:r>
              <a:rPr lang="en-US" sz="2000" dirty="0" err="1"/>
              <a:t>imamo</a:t>
            </a:r>
            <a:r>
              <a:rPr lang="en-US" sz="2000" dirty="0"/>
              <a:t> </a:t>
            </a:r>
            <a:r>
              <a:rPr lang="en-US" sz="2000" dirty="0" err="1"/>
              <a:t>iste</a:t>
            </a:r>
            <a:r>
              <a:rPr lang="en-US" sz="2000" dirty="0"/>
              <a:t> </a:t>
            </a:r>
            <a:r>
              <a:rPr lang="en-US" sz="2000" dirty="0" err="1"/>
              <a:t>boje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fontove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odražavaju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našim</a:t>
            </a:r>
            <a:r>
              <a:rPr lang="en-US" sz="2000" dirty="0"/>
              <a:t> </a:t>
            </a:r>
            <a:r>
              <a:rPr lang="en-US" sz="2000" dirty="0" err="1"/>
              <a:t>slikama</a:t>
            </a:r>
            <a:r>
              <a:rPr lang="en-US" sz="2000" dirty="0"/>
              <a:t>, </a:t>
            </a:r>
            <a:r>
              <a:rPr lang="en-US" sz="2000" dirty="0" err="1"/>
              <a:t>grafikama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videozapisima</a:t>
            </a:r>
            <a:r>
              <a:rPr lang="en-US" sz="2000" dirty="0"/>
              <a:t>.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netko</a:t>
            </a:r>
            <a:r>
              <a:rPr lang="en-US" sz="2000" dirty="0"/>
              <a:t> </a:t>
            </a:r>
            <a:r>
              <a:rPr lang="en-US" sz="2000" dirty="0" err="1"/>
              <a:t>posjeti</a:t>
            </a:r>
            <a:r>
              <a:rPr lang="en-US" sz="2000" dirty="0"/>
              <a:t> </a:t>
            </a:r>
            <a:r>
              <a:rPr lang="en-US" sz="2000" dirty="0" err="1"/>
              <a:t>vašu</a:t>
            </a:r>
            <a:r>
              <a:rPr lang="en-US" sz="2000" dirty="0"/>
              <a:t> Instagram </a:t>
            </a:r>
            <a:r>
              <a:rPr lang="en-US" sz="2000" dirty="0" err="1"/>
              <a:t>stranicu</a:t>
            </a:r>
            <a:r>
              <a:rPr lang="en-US" sz="2000" dirty="0"/>
              <a:t>, je li mu </a:t>
            </a:r>
            <a:r>
              <a:rPr lang="en-US" sz="2000" dirty="0" err="1"/>
              <a:t>filtar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boja</a:t>
            </a:r>
            <a:r>
              <a:rPr lang="en-US" sz="2000" dirty="0"/>
              <a:t> </a:t>
            </a:r>
            <a:r>
              <a:rPr lang="en-US" sz="2000" dirty="0" err="1"/>
              <a:t>odmah</a:t>
            </a:r>
            <a:r>
              <a:rPr lang="en-US" sz="2000" dirty="0"/>
              <a:t> </a:t>
            </a:r>
            <a:r>
              <a:rPr lang="en-US" sz="2000" dirty="0" err="1"/>
              <a:t>vidljiva</a:t>
            </a:r>
            <a:r>
              <a:rPr lang="en-US" sz="2000" dirty="0"/>
              <a:t>? </a:t>
            </a:r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videozapis</a:t>
            </a:r>
            <a:r>
              <a:rPr lang="en-US" sz="2000" dirty="0"/>
              <a:t> </a:t>
            </a:r>
            <a:r>
              <a:rPr lang="en-US" sz="2000" dirty="0" err="1"/>
              <a:t>objavi</a:t>
            </a:r>
            <a:r>
              <a:rPr lang="en-US" sz="2000" dirty="0"/>
              <a:t>, </a:t>
            </a:r>
            <a:r>
              <a:rPr lang="en-US" sz="2000" dirty="0" err="1"/>
              <a:t>jesu</a:t>
            </a:r>
            <a:r>
              <a:rPr lang="en-US" sz="2000" dirty="0"/>
              <a:t> li </a:t>
            </a:r>
            <a:r>
              <a:rPr lang="en-US" sz="2000" dirty="0" err="1"/>
              <a:t>fontovi</a:t>
            </a:r>
            <a:r>
              <a:rPr lang="en-US" sz="2000" dirty="0"/>
              <a:t> </a:t>
            </a:r>
            <a:r>
              <a:rPr lang="en-US" sz="2000" dirty="0" err="1"/>
              <a:t>teksta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se </a:t>
            </a:r>
            <a:r>
              <a:rPr lang="en-US" sz="2000" dirty="0" err="1"/>
              <a:t>preklapaju</a:t>
            </a:r>
            <a:r>
              <a:rPr lang="en-US" sz="2000" dirty="0"/>
              <a:t> </a:t>
            </a:r>
            <a:r>
              <a:rPr lang="en-US" sz="2000" dirty="0" err="1"/>
              <a:t>slični</a:t>
            </a:r>
            <a:r>
              <a:rPr lang="en-US" sz="2000" dirty="0"/>
              <a:t> </a:t>
            </a:r>
            <a:r>
              <a:rPr lang="en-US" sz="2000" dirty="0" err="1"/>
              <a:t>onima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koristite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istaknutu</a:t>
            </a:r>
            <a:r>
              <a:rPr lang="en-US" sz="2000" dirty="0"/>
              <a:t> </a:t>
            </a:r>
            <a:r>
              <a:rPr lang="en-US" sz="2000" dirty="0" err="1"/>
              <a:t>sliku</a:t>
            </a:r>
            <a:r>
              <a:rPr lang="en-US" sz="2000" dirty="0"/>
              <a:t> </a:t>
            </a:r>
            <a:r>
              <a:rPr lang="en-US" sz="2000" dirty="0" err="1"/>
              <a:t>svog</a:t>
            </a:r>
            <a:r>
              <a:rPr lang="en-US" sz="2000" dirty="0"/>
              <a:t> </a:t>
            </a:r>
            <a:r>
              <a:rPr lang="en-US" sz="2000" dirty="0" err="1"/>
              <a:t>posta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blogu</a:t>
            </a:r>
            <a:r>
              <a:rPr lang="en-US" sz="2000" dirty="0"/>
              <a:t>? S </a:t>
            </a:r>
            <a:r>
              <a:rPr lang="en-US" sz="2000" dirty="0" err="1"/>
              <a:t>vremenom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b="1" dirty="0" err="1"/>
              <a:t>naši</a:t>
            </a:r>
            <a:r>
              <a:rPr lang="en-US" sz="2000" b="1" dirty="0"/>
              <a:t> </a:t>
            </a:r>
            <a:r>
              <a:rPr lang="en-US" sz="2000" b="1" dirty="0" err="1"/>
              <a:t>pratitelji</a:t>
            </a:r>
            <a:r>
              <a:rPr lang="en-US" sz="2000" b="1" dirty="0"/>
              <a:t> </a:t>
            </a:r>
            <a:r>
              <a:rPr lang="en-US" sz="2000" b="1" dirty="0" err="1"/>
              <a:t>vidjeti</a:t>
            </a:r>
            <a:r>
              <a:rPr lang="en-US" sz="2000" b="1" dirty="0"/>
              <a:t> </a:t>
            </a:r>
            <a:r>
              <a:rPr lang="en-US" sz="2000" b="1" dirty="0" err="1"/>
              <a:t>dosljednost</a:t>
            </a:r>
            <a:r>
              <a:rPr lang="en-US" sz="2000" b="1" dirty="0"/>
              <a:t> u </a:t>
            </a:r>
            <a:r>
              <a:rPr lang="en-US" sz="2000" b="1" dirty="0" err="1"/>
              <a:t>objavama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početi</a:t>
            </a:r>
            <a:r>
              <a:rPr lang="en-US" sz="2000" b="1" dirty="0"/>
              <a:t> </a:t>
            </a:r>
            <a:r>
              <a:rPr lang="en-US" sz="2000" b="1" dirty="0" err="1"/>
              <a:t>prepoznavati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je </a:t>
            </a:r>
            <a:r>
              <a:rPr lang="en-US" sz="2000" b="1" dirty="0" err="1"/>
              <a:t>objava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 bez da vide </a:t>
            </a:r>
            <a:r>
              <a:rPr lang="en-US" sz="2000" b="1" dirty="0" err="1"/>
              <a:t>logotip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robne</a:t>
            </a:r>
            <a:r>
              <a:rPr lang="en-US" sz="2000" b="1" dirty="0"/>
              <a:t> </a:t>
            </a:r>
            <a:r>
              <a:rPr lang="en-US" sz="2000" b="1" dirty="0" err="1"/>
              <a:t>marke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oznaku</a:t>
            </a:r>
            <a:r>
              <a:rPr lang="en-US" sz="2000" b="1" dirty="0"/>
              <a:t> </a:t>
            </a:r>
            <a:r>
              <a:rPr lang="en-US" sz="2000" b="1" dirty="0" err="1"/>
              <a:t>društvenih</a:t>
            </a:r>
            <a:r>
              <a:rPr lang="en-US" sz="2000" b="1" dirty="0"/>
              <a:t> </a:t>
            </a:r>
            <a:r>
              <a:rPr lang="en-US" sz="2000" b="1" dirty="0" err="1"/>
              <a:t>medija</a:t>
            </a:r>
            <a:r>
              <a:rPr lang="en-US" sz="2000" b="1" dirty="0"/>
              <a:t>. </a:t>
            </a:r>
            <a:endParaRPr lang="en-US" sz="2000" b="1" dirty="0"/>
          </a:p>
          <a:p>
            <a:pPr algn="just">
              <a:lnSpc>
                <a:spcPct val="110000"/>
              </a:lnSpc>
            </a:pPr>
            <a:r>
              <a:rPr lang="hr-HR" sz="2000" b="1" i="1" dirty="0" smtClean="0">
                <a:solidFill>
                  <a:srgbClr val="FF6600"/>
                </a:solidFill>
              </a:rPr>
              <a:t>SAVJETI</a:t>
            </a:r>
            <a:endParaRPr lang="it-IT" sz="2000" b="1" i="1" dirty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Napravite</a:t>
            </a:r>
            <a:r>
              <a:rPr lang="en-US" sz="2000" dirty="0"/>
              <a:t> </a:t>
            </a:r>
            <a:r>
              <a:rPr lang="en-US" sz="2000" dirty="0" err="1"/>
              <a:t>grafičke</a:t>
            </a:r>
            <a:r>
              <a:rPr lang="en-US" sz="2000" dirty="0"/>
              <a:t> </a:t>
            </a:r>
            <a:r>
              <a:rPr lang="en-US" sz="2000" dirty="0" err="1"/>
              <a:t>predloške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istu</a:t>
            </a:r>
            <a:r>
              <a:rPr lang="en-US" sz="2000" dirty="0"/>
              <a:t> </a:t>
            </a:r>
            <a:r>
              <a:rPr lang="en-US" sz="2000" dirty="0" err="1"/>
              <a:t>vrstu</a:t>
            </a:r>
            <a:r>
              <a:rPr lang="en-US" sz="2000" dirty="0"/>
              <a:t> </a:t>
            </a:r>
            <a:r>
              <a:rPr lang="en-US" sz="2000" dirty="0" err="1"/>
              <a:t>najave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najava</a:t>
            </a:r>
            <a:r>
              <a:rPr lang="en-US" sz="2000" dirty="0"/>
              <a:t> </a:t>
            </a:r>
            <a:r>
              <a:rPr lang="en-US" sz="2000" dirty="0" err="1"/>
              <a:t>novog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sličan</a:t>
            </a:r>
            <a:r>
              <a:rPr lang="en-US" sz="2000" dirty="0"/>
              <a:t> font, </a:t>
            </a:r>
            <a:r>
              <a:rPr lang="en-US" sz="2000" dirty="0" err="1"/>
              <a:t>boju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dizajn</a:t>
            </a:r>
            <a:r>
              <a:rPr lang="en-US" sz="2000" dirty="0"/>
              <a:t>);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Izradite</a:t>
            </a:r>
            <a:r>
              <a:rPr lang="en-US" sz="2000" dirty="0"/>
              <a:t> </a:t>
            </a:r>
            <a:r>
              <a:rPr lang="en-US" sz="2000" dirty="0" err="1"/>
              <a:t>fotografije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videozapise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umu</a:t>
            </a:r>
            <a:r>
              <a:rPr lang="en-US" sz="2000" dirty="0"/>
              <a:t> </a:t>
            </a:r>
            <a:r>
              <a:rPr lang="en-US" sz="2000" dirty="0" err="1"/>
              <a:t>estetiku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boja</a:t>
            </a:r>
            <a:r>
              <a:rPr lang="en-US" sz="2000" dirty="0"/>
              <a:t> </a:t>
            </a: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marke</a:t>
            </a:r>
            <a:r>
              <a:rPr lang="en-US" sz="2000" dirty="0"/>
              <a:t>. </a:t>
            </a:r>
            <a:r>
              <a:rPr lang="en-US" sz="2000" dirty="0" err="1"/>
              <a:t>Stupovi</a:t>
            </a:r>
            <a:r>
              <a:rPr lang="en-US" sz="2000" dirty="0"/>
              <a:t> bi </a:t>
            </a:r>
            <a:r>
              <a:rPr lang="en-US" sz="2000" dirty="0" err="1"/>
              <a:t>trebali</a:t>
            </a:r>
            <a:r>
              <a:rPr lang="en-US" sz="2000" dirty="0"/>
              <a:t> </a:t>
            </a:r>
            <a:r>
              <a:rPr lang="en-US" sz="2000" dirty="0" err="1"/>
              <a:t>neprimjetno</a:t>
            </a:r>
            <a:r>
              <a:rPr lang="en-US" sz="2000" dirty="0"/>
              <a:t> </a:t>
            </a:r>
            <a:r>
              <a:rPr lang="en-US" sz="2000" dirty="0" err="1"/>
              <a:t>teći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u </a:t>
            </a:r>
            <a:r>
              <a:rPr lang="en-US" sz="2000" dirty="0" err="1"/>
              <a:t>drugi</a:t>
            </a:r>
            <a:r>
              <a:rPr lang="en-US" sz="2000" dirty="0"/>
              <a:t>.</a:t>
            </a:r>
            <a:endParaRPr lang="en-US" sz="2000" dirty="0"/>
          </a:p>
          <a:p>
            <a:pPr algn="just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948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59801" y="1797227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sz="2000" b="1" dirty="0"/>
              <a:t>3. </a:t>
            </a:r>
            <a:r>
              <a:rPr lang="en-US" sz="2000" b="1" dirty="0" err="1"/>
              <a:t>Identifikacija</a:t>
            </a:r>
            <a:r>
              <a:rPr lang="en-US" sz="2000" b="1" dirty="0"/>
              <a:t> </a:t>
            </a:r>
            <a:r>
              <a:rPr lang="en-US" sz="2000" b="1" dirty="0" err="1"/>
              <a:t>marketinških</a:t>
            </a:r>
            <a:r>
              <a:rPr lang="en-US" sz="2000" b="1" dirty="0"/>
              <a:t> </a:t>
            </a:r>
            <a:r>
              <a:rPr lang="en-US" sz="2000" b="1" dirty="0" err="1"/>
              <a:t>osoba</a:t>
            </a:r>
            <a:r>
              <a:rPr lang="en-US" sz="2000" b="1" dirty="0"/>
              <a:t>: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marketinške</a:t>
            </a:r>
            <a:r>
              <a:rPr lang="en-US" sz="2000" b="1" dirty="0"/>
              <a:t> </a:t>
            </a:r>
            <a:r>
              <a:rPr lang="en-US" sz="2000" b="1" dirty="0" err="1"/>
              <a:t>osobe</a:t>
            </a:r>
            <a:r>
              <a:rPr lang="en-US" sz="2000" b="1" dirty="0"/>
              <a:t> </a:t>
            </a:r>
            <a:r>
              <a:rPr lang="en-US" sz="2000" b="1" dirty="0" err="1"/>
              <a:t>razlikovat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se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mrežama</a:t>
            </a:r>
            <a:r>
              <a:rPr lang="en-US" sz="2000" b="1" dirty="0"/>
              <a:t>. </a:t>
            </a:r>
            <a:r>
              <a:rPr lang="en-US" sz="2000" dirty="0"/>
              <a:t>Na </a:t>
            </a:r>
            <a:r>
              <a:rPr lang="en-US" sz="2000" dirty="0" err="1"/>
              <a:t>primjer</a:t>
            </a:r>
            <a:r>
              <a:rPr lang="en-US" sz="2000" dirty="0"/>
              <a:t>, </a:t>
            </a:r>
            <a:r>
              <a:rPr lang="en-US" sz="2000" dirty="0" err="1"/>
              <a:t>publika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TikToku</a:t>
            </a:r>
            <a:r>
              <a:rPr lang="en-US" sz="2000" dirty="0"/>
              <a:t> je </a:t>
            </a:r>
            <a:r>
              <a:rPr lang="en-US" sz="2000" dirty="0" err="1"/>
              <a:t>mlađa</a:t>
            </a:r>
            <a:r>
              <a:rPr lang="en-US" sz="2000" dirty="0"/>
              <a:t> od </a:t>
            </a:r>
            <a:r>
              <a:rPr lang="en-US" sz="2000" dirty="0" err="1"/>
              <a:t>publike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Facebooku</a:t>
            </a:r>
            <a:r>
              <a:rPr lang="en-US" sz="2000" dirty="0"/>
              <a:t>. To </a:t>
            </a:r>
            <a:r>
              <a:rPr lang="en-US" sz="2000" dirty="0" err="1"/>
              <a:t>znači</a:t>
            </a:r>
            <a:r>
              <a:rPr lang="en-US" sz="2000" dirty="0"/>
              <a:t> da </a:t>
            </a:r>
            <a:r>
              <a:rPr lang="en-US" sz="2000" dirty="0" err="1"/>
              <a:t>naši</a:t>
            </a:r>
            <a:r>
              <a:rPr lang="en-US" sz="2000" dirty="0"/>
              <a:t> </a:t>
            </a:r>
            <a:r>
              <a:rPr lang="en-US" sz="2000" dirty="0" err="1"/>
              <a:t>društveni</a:t>
            </a:r>
            <a:r>
              <a:rPr lang="en-US" sz="2000" dirty="0"/>
              <a:t> </a:t>
            </a:r>
            <a:r>
              <a:rPr lang="en-US" sz="2000" dirty="0" err="1"/>
              <a:t>sadržaji</a:t>
            </a:r>
            <a:r>
              <a:rPr lang="en-US" sz="2000" dirty="0"/>
              <a:t> </a:t>
            </a:r>
            <a:r>
              <a:rPr lang="en-US" sz="2000" dirty="0" err="1"/>
              <a:t>neće</a:t>
            </a:r>
            <a:r>
              <a:rPr lang="en-US" sz="2000" dirty="0"/>
              <a:t> </a:t>
            </a:r>
            <a:r>
              <a:rPr lang="en-US" sz="2000" dirty="0" err="1"/>
              <a:t>imati</a:t>
            </a:r>
            <a:r>
              <a:rPr lang="en-US" sz="2000" dirty="0"/>
              <a:t> </a:t>
            </a:r>
            <a:r>
              <a:rPr lang="en-US" sz="2000" dirty="0" err="1"/>
              <a:t>isti</a:t>
            </a:r>
            <a:r>
              <a:rPr lang="en-US" sz="2000" dirty="0"/>
              <a:t> </a:t>
            </a:r>
            <a:r>
              <a:rPr lang="en-US" sz="2000" dirty="0" err="1"/>
              <a:t>odjek</a:t>
            </a:r>
            <a:r>
              <a:rPr lang="en-US" sz="2000" dirty="0"/>
              <a:t>. </a:t>
            </a:r>
            <a:r>
              <a:rPr lang="en-US" sz="2000" b="1" dirty="0"/>
              <a:t>U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svrhu</a:t>
            </a:r>
            <a:r>
              <a:rPr lang="en-US" sz="2000" b="1" dirty="0"/>
              <a:t>, </a:t>
            </a:r>
            <a:r>
              <a:rPr lang="en-US" sz="2000" b="1" dirty="0" err="1"/>
              <a:t>najbolje</a:t>
            </a:r>
            <a:r>
              <a:rPr lang="en-US" sz="2000" b="1" dirty="0"/>
              <a:t> je </a:t>
            </a:r>
            <a:r>
              <a:rPr lang="en-US" sz="2000" b="1" dirty="0" err="1"/>
              <a:t>stvoriti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osoba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>
              <a:lnSpc>
                <a:spcPct val="110000"/>
              </a:lnSpc>
            </a:pPr>
            <a:r>
              <a:rPr lang="hr-HR" sz="2000" b="1" i="1" dirty="0" smtClean="0">
                <a:solidFill>
                  <a:srgbClr val="FF6600"/>
                </a:solidFill>
              </a:rPr>
              <a:t>SAVJETI</a:t>
            </a:r>
            <a:endParaRPr lang="en-US" sz="2000" b="1" i="1" dirty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Stvorite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marketinških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dodijelite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odgovaraju</a:t>
            </a:r>
            <a:r>
              <a:rPr lang="en-US" sz="2000" dirty="0"/>
              <a:t>;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Ispitajte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demografske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postavite</a:t>
            </a:r>
            <a:r>
              <a:rPr lang="en-US" sz="2000" dirty="0"/>
              <a:t> </a:t>
            </a:r>
            <a:r>
              <a:rPr lang="en-US" sz="2000" dirty="0" err="1"/>
              <a:t>upite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slušanje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trebate</a:t>
            </a:r>
            <a:r>
              <a:rPr lang="en-US" sz="2000" dirty="0"/>
              <a:t> </a:t>
            </a:r>
            <a:r>
              <a:rPr lang="en-US" sz="2000" dirty="0" err="1"/>
              <a:t>upoznati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r>
              <a:rPr lang="en-US" sz="2000" dirty="0"/>
              <a:t>;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Stvorite</a:t>
            </a:r>
            <a:r>
              <a:rPr lang="en-US" sz="2000" dirty="0"/>
              <a:t> </a:t>
            </a:r>
            <a:r>
              <a:rPr lang="en-US" sz="2000" dirty="0" err="1"/>
              <a:t>sadržaj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odgovara</a:t>
            </a:r>
            <a:r>
              <a:rPr lang="en-US" sz="2000" dirty="0"/>
              <a:t> </a:t>
            </a:r>
            <a:r>
              <a:rPr lang="en-US" sz="2000" dirty="0" err="1"/>
              <a:t>osobama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3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59801" y="1449482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t-IT" sz="2000" b="1" dirty="0"/>
              <a:t>4. </a:t>
            </a:r>
            <a:r>
              <a:rPr lang="en-US" sz="2000" b="1" dirty="0" err="1"/>
              <a:t>Definicija</a:t>
            </a:r>
            <a:r>
              <a:rPr lang="en-US" sz="2000" b="1" dirty="0"/>
              <a:t> </a:t>
            </a:r>
            <a:r>
              <a:rPr lang="en-US" sz="2000" b="1" dirty="0" err="1"/>
              <a:t>glasa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marke</a:t>
            </a:r>
            <a:r>
              <a:rPr lang="en-US" sz="2000" dirty="0"/>
              <a:t>: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vizuala</a:t>
            </a:r>
            <a:r>
              <a:rPr lang="en-US" sz="2000" dirty="0"/>
              <a:t>, </a:t>
            </a:r>
            <a:r>
              <a:rPr lang="en-US" sz="2000" dirty="0" err="1"/>
              <a:t>opisi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povezani</a:t>
            </a:r>
            <a:r>
              <a:rPr lang="en-US" sz="2000" dirty="0"/>
              <a:t> </a:t>
            </a:r>
            <a:r>
              <a:rPr lang="en-US" sz="2000" dirty="0" err="1"/>
              <a:t>primjerci</a:t>
            </a:r>
            <a:r>
              <a:rPr lang="en-US" sz="2000" dirty="0"/>
              <a:t> </a:t>
            </a:r>
            <a:r>
              <a:rPr lang="en-US" sz="2000" dirty="0" err="1"/>
              <a:t>sljedeći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važan</a:t>
            </a:r>
            <a:r>
              <a:rPr lang="en-US" sz="2000" dirty="0"/>
              <a:t>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brendiranja</a:t>
            </a:r>
            <a:r>
              <a:rPr lang="en-US" sz="2000" dirty="0"/>
              <a:t> </a:t>
            </a:r>
            <a:r>
              <a:rPr lang="en-US" sz="2000" dirty="0" err="1"/>
              <a:t>naših</a:t>
            </a:r>
            <a:r>
              <a:rPr lang="en-US" sz="2000" dirty="0"/>
              <a:t> </a:t>
            </a:r>
            <a:r>
              <a:rPr lang="en-US" sz="2000" dirty="0" err="1"/>
              <a:t>objava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društvenim</a:t>
            </a:r>
            <a:r>
              <a:rPr lang="en-US" sz="2000" dirty="0"/>
              <a:t> </a:t>
            </a:r>
            <a:r>
              <a:rPr lang="en-US" sz="2000" dirty="0" err="1"/>
              <a:t>mrežama</a:t>
            </a:r>
            <a:r>
              <a:rPr lang="en-US" sz="2000" dirty="0"/>
              <a:t>.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tvrtka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sportski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nastoje</a:t>
            </a:r>
            <a:r>
              <a:rPr lang="en-US" sz="2000" dirty="0"/>
              <a:t> </a:t>
            </a:r>
            <a:r>
              <a:rPr lang="en-US" sz="2000" dirty="0" err="1"/>
              <a:t>imati</a:t>
            </a:r>
            <a:r>
              <a:rPr lang="en-US" sz="2000" dirty="0"/>
              <a:t> </a:t>
            </a:r>
            <a:r>
              <a:rPr lang="en-US" sz="2000" b="1" dirty="0" err="1"/>
              <a:t>osobnost</a:t>
            </a:r>
            <a:r>
              <a:rPr lang="en-US" sz="2000" b="1" dirty="0"/>
              <a:t>, </a:t>
            </a:r>
            <a:r>
              <a:rPr lang="en-US" sz="2000" b="1" dirty="0" err="1"/>
              <a:t>glas</a:t>
            </a:r>
            <a:r>
              <a:rPr lang="en-US" sz="2000" b="1" dirty="0"/>
              <a:t> </a:t>
            </a:r>
            <a:r>
              <a:rPr lang="en-US" sz="2000" b="1" dirty="0" err="1"/>
              <a:t>marke</a:t>
            </a:r>
            <a:r>
              <a:rPr lang="en-US" sz="2000" b="1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marketinške</a:t>
            </a:r>
            <a:r>
              <a:rPr lang="en-US" sz="2000" dirty="0"/>
              <a:t> </a:t>
            </a:r>
            <a:r>
              <a:rPr lang="en-US" sz="2000" dirty="0" err="1"/>
              <a:t>fokuse</a:t>
            </a:r>
            <a:r>
              <a:rPr lang="en-US" sz="2000" dirty="0"/>
              <a:t>. </a:t>
            </a:r>
            <a:r>
              <a:rPr lang="en-US" sz="2000" dirty="0" err="1"/>
              <a:t>Njihovo</a:t>
            </a:r>
            <a:r>
              <a:rPr lang="en-US" sz="2000" dirty="0"/>
              <a:t> </a:t>
            </a:r>
            <a:r>
              <a:rPr lang="en-US" sz="2000" dirty="0" err="1"/>
              <a:t>širenje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društvene</a:t>
            </a:r>
            <a:r>
              <a:rPr lang="en-US" sz="2000" dirty="0"/>
              <a:t> </a:t>
            </a:r>
            <a:r>
              <a:rPr lang="en-US" sz="2000" dirty="0" err="1"/>
              <a:t>medije</a:t>
            </a:r>
            <a:r>
              <a:rPr lang="en-US" sz="2000" dirty="0"/>
              <a:t> </a:t>
            </a:r>
            <a:r>
              <a:rPr lang="en-US" sz="2000" dirty="0" err="1"/>
              <a:t>toplo</a:t>
            </a:r>
            <a:r>
              <a:rPr lang="en-US" sz="2000" dirty="0"/>
              <a:t> je </a:t>
            </a:r>
            <a:r>
              <a:rPr lang="en-US" sz="2000" dirty="0" err="1"/>
              <a:t>preporučljivo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stvaraju</a:t>
            </a:r>
            <a:r>
              <a:rPr lang="en-US" sz="2000" dirty="0"/>
              <a:t> </a:t>
            </a:r>
            <a:r>
              <a:rPr lang="en-US" sz="2000" dirty="0" err="1"/>
              <a:t>veze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trenutnu</a:t>
            </a:r>
            <a:r>
              <a:rPr lang="en-US" sz="2000" dirty="0"/>
              <a:t> </a:t>
            </a:r>
            <a:r>
              <a:rPr lang="en-US" sz="2000" dirty="0" err="1"/>
              <a:t>prepoznatljivost</a:t>
            </a:r>
            <a:r>
              <a:rPr lang="en-US" sz="2000" dirty="0"/>
              <a:t> </a:t>
            </a:r>
            <a:r>
              <a:rPr lang="en-US" sz="2000" dirty="0" err="1"/>
              <a:t>našeg</a:t>
            </a:r>
            <a:r>
              <a:rPr lang="en-US" sz="2000" dirty="0"/>
              <a:t> </a:t>
            </a:r>
            <a:r>
              <a:rPr lang="en-US" sz="2000" dirty="0" err="1"/>
              <a:t>tima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tvrtke</a:t>
            </a:r>
            <a:r>
              <a:rPr lang="en-US" sz="2000" dirty="0"/>
              <a:t>.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hr-HR" sz="2000" b="1" i="1" dirty="0" smtClean="0">
                <a:solidFill>
                  <a:srgbClr val="FF6600"/>
                </a:solidFill>
              </a:rPr>
              <a:t>SAVJET</a:t>
            </a:r>
            <a:endParaRPr lang="en-US" sz="2000" b="1" i="1" dirty="0">
              <a:solidFill>
                <a:srgbClr val="FF6600"/>
              </a:solidFill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Vodič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glas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ton </a:t>
            </a:r>
            <a:r>
              <a:rPr lang="en-US" sz="2000" dirty="0" err="1"/>
              <a:t>trebao</a:t>
            </a:r>
            <a:r>
              <a:rPr lang="en-US" sz="2000" dirty="0"/>
              <a:t> bi </a:t>
            </a:r>
            <a:r>
              <a:rPr lang="en-US" sz="2000" dirty="0" err="1"/>
              <a:t>sadržavati</a:t>
            </a:r>
            <a:r>
              <a:rPr lang="en-US" sz="2000" dirty="0"/>
              <a:t> </a:t>
            </a:r>
            <a:r>
              <a:rPr lang="en-US" sz="2000" dirty="0" err="1"/>
              <a:t>pojedinosti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osobnosti</a:t>
            </a:r>
            <a:r>
              <a:rPr lang="en-US" sz="2000" dirty="0"/>
              <a:t> </a:t>
            </a:r>
            <a:r>
              <a:rPr lang="en-US" sz="2000" dirty="0" err="1"/>
              <a:t>robne</a:t>
            </a:r>
            <a:r>
              <a:rPr lang="en-US" sz="2000" dirty="0"/>
              <a:t> </a:t>
            </a:r>
            <a:r>
              <a:rPr lang="en-US" sz="2000" dirty="0" err="1"/>
              <a:t>marke</a:t>
            </a:r>
            <a:r>
              <a:rPr lang="en-US" sz="2000" dirty="0"/>
              <a:t>, </a:t>
            </a:r>
            <a:r>
              <a:rPr lang="en-US" sz="2000" dirty="0" err="1"/>
              <a:t>fraza</a:t>
            </a:r>
            <a:r>
              <a:rPr lang="en-US" sz="2000" dirty="0"/>
              <a:t> </a:t>
            </a:r>
            <a:r>
              <a:rPr lang="en-US" sz="2000" dirty="0" err="1"/>
              <a:t>tvrtke</a:t>
            </a:r>
            <a:r>
              <a:rPr lang="en-US" sz="2000" dirty="0"/>
              <a:t>, </a:t>
            </a:r>
            <a:r>
              <a:rPr lang="en-US" sz="2000" dirty="0" err="1"/>
              <a:t>osobina</a:t>
            </a:r>
            <a:r>
              <a:rPr lang="en-US" sz="2000" dirty="0"/>
              <a:t> </a:t>
            </a:r>
            <a:r>
              <a:rPr lang="en-US" sz="2000" dirty="0" err="1"/>
              <a:t>ličnosti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rječnika</a:t>
            </a:r>
            <a:r>
              <a:rPr lang="en-US" sz="2000" dirty="0"/>
              <a:t>. </a:t>
            </a:r>
            <a:r>
              <a:rPr lang="en-US" sz="2000" dirty="0" err="1"/>
              <a:t>Najsitniji</a:t>
            </a:r>
            <a:r>
              <a:rPr lang="en-US" sz="2000" dirty="0"/>
              <a:t> </a:t>
            </a:r>
            <a:r>
              <a:rPr lang="en-US" sz="2000" dirty="0" err="1"/>
              <a:t>detalji</a:t>
            </a:r>
            <a:r>
              <a:rPr lang="en-US" sz="2000" dirty="0"/>
              <a:t>, </a:t>
            </a:r>
            <a:r>
              <a:rPr lang="en-US" sz="2000" dirty="0" err="1"/>
              <a:t>poput</a:t>
            </a:r>
            <a:r>
              <a:rPr lang="en-US" sz="2000" dirty="0"/>
              <a:t> toga </a:t>
            </a:r>
            <a:r>
              <a:rPr lang="en-US" sz="2000" dirty="0" err="1"/>
              <a:t>koristite</a:t>
            </a:r>
            <a:r>
              <a:rPr lang="en-US" sz="2000" dirty="0"/>
              <a:t> li </a:t>
            </a:r>
            <a:r>
              <a:rPr lang="en-US" sz="2000" dirty="0" err="1"/>
              <a:t>izraz</a:t>
            </a:r>
            <a:r>
              <a:rPr lang="en-US" sz="2000" dirty="0"/>
              <a:t> "</a:t>
            </a:r>
            <a:r>
              <a:rPr lang="en-US" sz="2000" dirty="0" err="1"/>
              <a:t>obožavatelji</a:t>
            </a:r>
            <a:r>
              <a:rPr lang="en-US" sz="2000" dirty="0"/>
              <a:t>" </a:t>
            </a:r>
            <a:r>
              <a:rPr lang="en-US" sz="2000" dirty="0" err="1"/>
              <a:t>ili</a:t>
            </a:r>
            <a:r>
              <a:rPr lang="en-US" sz="2000" dirty="0"/>
              <a:t> "</a:t>
            </a:r>
            <a:r>
              <a:rPr lang="en-US" sz="2000" dirty="0" err="1"/>
              <a:t>kupci</a:t>
            </a:r>
            <a:r>
              <a:rPr lang="en-US" sz="2000" dirty="0"/>
              <a:t>", </a:t>
            </a:r>
            <a:r>
              <a:rPr lang="en-US" sz="2000" dirty="0" err="1"/>
              <a:t>pomoći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vam</a:t>
            </a:r>
            <a:r>
              <a:rPr lang="en-US" sz="2000" dirty="0"/>
              <a:t> da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pisanje</a:t>
            </a:r>
            <a:r>
              <a:rPr lang="en-US" sz="2000" dirty="0"/>
              <a:t> </a:t>
            </a:r>
            <a:r>
              <a:rPr lang="en-US" sz="2000" dirty="0" err="1"/>
              <a:t>održite</a:t>
            </a:r>
            <a:r>
              <a:rPr lang="en-US" sz="2000" dirty="0"/>
              <a:t> </a:t>
            </a:r>
            <a:r>
              <a:rPr lang="en-US" sz="2000" dirty="0" err="1"/>
              <a:t>dosljednim</a:t>
            </a:r>
            <a:r>
              <a:rPr lang="en-US" sz="2000" dirty="0"/>
              <a:t>.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imate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upravljaju</a:t>
            </a:r>
            <a:r>
              <a:rPr lang="en-US" sz="2000" dirty="0"/>
              <a:t> </a:t>
            </a:r>
            <a:r>
              <a:rPr lang="en-US" sz="2000" dirty="0" err="1"/>
              <a:t>vašim</a:t>
            </a:r>
            <a:r>
              <a:rPr lang="en-US" sz="2000" dirty="0"/>
              <a:t> </a:t>
            </a:r>
            <a:r>
              <a:rPr lang="en-US" sz="2000" dirty="0" err="1"/>
              <a:t>računima</a:t>
            </a:r>
            <a:r>
              <a:rPr lang="en-US" sz="2000" dirty="0"/>
              <a:t>, </a:t>
            </a:r>
            <a:r>
              <a:rPr lang="en-US" sz="2000" dirty="0" err="1"/>
              <a:t>vodič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reference </a:t>
            </a:r>
            <a:r>
              <a:rPr lang="en-US" sz="2000" dirty="0" err="1"/>
              <a:t>održava</a:t>
            </a:r>
            <a:r>
              <a:rPr lang="en-US" sz="2000" dirty="0"/>
              <a:t> </a:t>
            </a:r>
            <a:r>
              <a:rPr lang="en-US" sz="2000" dirty="0" err="1"/>
              <a:t>vaš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usklađenim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da se ne </a:t>
            </a:r>
            <a:r>
              <a:rPr lang="en-US" sz="2000" dirty="0" err="1"/>
              <a:t>čini</a:t>
            </a:r>
            <a:r>
              <a:rPr lang="en-US" sz="2000" dirty="0"/>
              <a:t> da </a:t>
            </a:r>
            <a:r>
              <a:rPr lang="en-US" sz="2000" dirty="0" err="1"/>
              <a:t>vaša</a:t>
            </a:r>
            <a:r>
              <a:rPr lang="en-US" sz="2000" dirty="0"/>
              <a:t> </a:t>
            </a:r>
            <a:r>
              <a:rPr lang="en-US" sz="2000" dirty="0" err="1"/>
              <a:t>tvrtka</a:t>
            </a:r>
            <a:r>
              <a:rPr lang="en-US" sz="2000" dirty="0"/>
              <a:t> </a:t>
            </a:r>
            <a:r>
              <a:rPr lang="en-US" sz="2000" dirty="0" err="1"/>
              <a:t>piše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perspektiva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7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28333" y="1549070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000" b="1" dirty="0"/>
              <a:t>5. </a:t>
            </a:r>
            <a:r>
              <a:rPr lang="hr-HR" sz="2000" b="1" dirty="0" smtClean="0"/>
              <a:t>Organizacija i dijeljenje sadržaja</a:t>
            </a:r>
            <a:r>
              <a:rPr lang="it-IT" sz="2000" dirty="0" smtClean="0"/>
              <a:t>: </a:t>
            </a:r>
            <a:r>
              <a:rPr lang="en-US" sz="2000" dirty="0" err="1"/>
              <a:t>budući</a:t>
            </a:r>
            <a:r>
              <a:rPr lang="en-US" sz="2000" dirty="0"/>
              <a:t> da je </a:t>
            </a:r>
            <a:r>
              <a:rPr lang="en-US" sz="2000" dirty="0" err="1"/>
              <a:t>brendiranje</a:t>
            </a:r>
            <a:r>
              <a:rPr lang="en-US" sz="2000" dirty="0"/>
              <a:t>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usmjereno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to da </a:t>
            </a:r>
            <a:r>
              <a:rPr lang="en-US" sz="2000" dirty="0" err="1"/>
              <a:t>utječemo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našu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r>
              <a:rPr lang="en-US" sz="2000" dirty="0"/>
              <a:t> da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lako</a:t>
            </a:r>
            <a:r>
              <a:rPr lang="en-US" sz="2000" dirty="0"/>
              <a:t> </a:t>
            </a:r>
            <a:r>
              <a:rPr lang="en-US" sz="2000" dirty="0" err="1"/>
              <a:t>prepozna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zapamti</a:t>
            </a:r>
            <a:r>
              <a:rPr lang="en-US" sz="2000" dirty="0"/>
              <a:t>, </a:t>
            </a:r>
            <a:r>
              <a:rPr lang="en-US" sz="2000" dirty="0" err="1"/>
              <a:t>neredovito</a:t>
            </a:r>
            <a:r>
              <a:rPr lang="en-US" sz="2000" dirty="0"/>
              <a:t> </a:t>
            </a:r>
            <a:r>
              <a:rPr lang="en-US" sz="2000" dirty="0" err="1"/>
              <a:t>objavljivanje</a:t>
            </a:r>
            <a:r>
              <a:rPr lang="en-US" sz="2000" dirty="0"/>
              <a:t> </a:t>
            </a:r>
            <a:r>
              <a:rPr lang="en-US" sz="2000" dirty="0" err="1"/>
              <a:t>šteti</a:t>
            </a:r>
            <a:r>
              <a:rPr lang="en-US" sz="2000" dirty="0"/>
              <a:t> </a:t>
            </a:r>
            <a:r>
              <a:rPr lang="en-US" sz="2000" dirty="0" err="1"/>
              <a:t>našim</a:t>
            </a:r>
            <a:r>
              <a:rPr lang="en-US" sz="2000" dirty="0"/>
              <a:t> </a:t>
            </a:r>
            <a:r>
              <a:rPr lang="en-US" sz="2000" dirty="0" err="1"/>
              <a:t>naporima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drži</a:t>
            </a:r>
            <a:r>
              <a:rPr lang="en-US" sz="2000" dirty="0"/>
              <a:t> </a:t>
            </a:r>
            <a:r>
              <a:rPr lang="en-US" sz="2000" dirty="0" err="1"/>
              <a:t>izvan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feedova</a:t>
            </a:r>
            <a:r>
              <a:rPr lang="en-US" sz="2000" dirty="0"/>
              <a:t> s ​​</a:t>
            </a:r>
            <a:r>
              <a:rPr lang="en-US" sz="2000" dirty="0" err="1"/>
              <a:t>vijestima</a:t>
            </a:r>
            <a:r>
              <a:rPr lang="en-US" sz="2000" dirty="0"/>
              <a:t>. </a:t>
            </a:r>
            <a:r>
              <a:rPr lang="en-US" sz="2000" b="1" dirty="0" err="1"/>
              <a:t>Učestalost</a:t>
            </a:r>
            <a:r>
              <a:rPr lang="en-US" sz="2000" b="1" dirty="0"/>
              <a:t> </a:t>
            </a:r>
            <a:r>
              <a:rPr lang="en-US" sz="2000" b="1" dirty="0" err="1"/>
              <a:t>objavljivanja</a:t>
            </a:r>
            <a:r>
              <a:rPr lang="en-US" sz="2000" b="1" dirty="0"/>
              <a:t> </a:t>
            </a:r>
            <a:r>
              <a:rPr lang="en-US" sz="2000" b="1" dirty="0" err="1"/>
              <a:t>ovisi</a:t>
            </a:r>
            <a:r>
              <a:rPr lang="en-US" sz="2000" b="1" dirty="0"/>
              <a:t> o </a:t>
            </a:r>
            <a:r>
              <a:rPr lang="en-US" sz="2000" b="1" dirty="0" err="1"/>
              <a:t>aktivnosti</a:t>
            </a:r>
            <a:r>
              <a:rPr lang="en-US" sz="2000" b="1" dirty="0"/>
              <a:t> </a:t>
            </a:r>
            <a:r>
              <a:rPr lang="en-US" sz="2000" b="1" dirty="0" err="1"/>
              <a:t>publike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načinu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koji</a:t>
            </a:r>
            <a:r>
              <a:rPr lang="en-US" sz="2000" b="1" dirty="0"/>
              <a:t> se </a:t>
            </a:r>
            <a:r>
              <a:rPr lang="en-US" sz="2000" b="1" dirty="0" err="1"/>
              <a:t>članovi</a:t>
            </a:r>
            <a:r>
              <a:rPr lang="en-US" sz="2000" b="1" dirty="0"/>
              <a:t> </a:t>
            </a:r>
            <a:r>
              <a:rPr lang="en-US" sz="2000" b="1" dirty="0" err="1"/>
              <a:t>publike</a:t>
            </a:r>
            <a:r>
              <a:rPr lang="en-US" sz="2000" b="1" dirty="0"/>
              <a:t> </a:t>
            </a:r>
            <a:r>
              <a:rPr lang="en-US" sz="2000" b="1" dirty="0" err="1"/>
              <a:t>angažiraju</a:t>
            </a:r>
            <a:r>
              <a:rPr lang="en-US" sz="2000" dirty="0"/>
              <a:t>.</a:t>
            </a:r>
            <a:endParaRPr lang="en-US" sz="2000" dirty="0"/>
          </a:p>
          <a:p>
            <a:pPr algn="just">
              <a:lnSpc>
                <a:spcPct val="100000"/>
              </a:lnSpc>
            </a:pPr>
            <a:r>
              <a:rPr lang="hr-HR" sz="2000" b="1" i="1" dirty="0" smtClean="0">
                <a:solidFill>
                  <a:srgbClr val="FF6600"/>
                </a:solidFill>
              </a:rPr>
              <a:t>SAVJETI</a:t>
            </a:r>
            <a:endParaRPr lang="en-US" sz="2000" b="1" i="1" dirty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Postavite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ciljeve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društvenim</a:t>
            </a:r>
            <a:r>
              <a:rPr lang="en-US" sz="2000" dirty="0"/>
              <a:t> </a:t>
            </a:r>
            <a:r>
              <a:rPr lang="en-US" sz="2000" dirty="0" err="1"/>
              <a:t>mrežama</a:t>
            </a:r>
            <a:r>
              <a:rPr lang="en-US" sz="2000" dirty="0"/>
              <a:t>: </a:t>
            </a:r>
            <a:r>
              <a:rPr lang="en-US" sz="2000" dirty="0" err="1"/>
              <a:t>koliko</a:t>
            </a:r>
            <a:r>
              <a:rPr lang="en-US" sz="2000" dirty="0"/>
              <a:t> </a:t>
            </a:r>
            <a:r>
              <a:rPr lang="en-US" sz="2000" dirty="0" err="1"/>
              <a:t>objava</a:t>
            </a:r>
            <a:r>
              <a:rPr lang="en-US" sz="2000" dirty="0"/>
              <a:t> </a:t>
            </a:r>
            <a:r>
              <a:rPr lang="en-US" sz="2000" dirty="0" err="1"/>
              <a:t>objavljeno</a:t>
            </a:r>
            <a:r>
              <a:rPr lang="en-US" sz="2000" dirty="0"/>
              <a:t>, </a:t>
            </a:r>
            <a:r>
              <a:rPr lang="en-US" sz="2000" dirty="0" err="1"/>
              <a:t>koliko</a:t>
            </a:r>
            <a:r>
              <a:rPr lang="en-US" sz="2000" dirty="0"/>
              <a:t> je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dosegnuto</a:t>
            </a:r>
            <a:r>
              <a:rPr lang="en-US" sz="2000" dirty="0"/>
              <a:t>, </a:t>
            </a:r>
            <a:r>
              <a:rPr lang="en-US" sz="2000" dirty="0" err="1"/>
              <a:t>koliko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dijeliti</a:t>
            </a:r>
            <a:r>
              <a:rPr lang="en-US" sz="2000" dirty="0"/>
              <a:t>, </a:t>
            </a:r>
            <a:r>
              <a:rPr lang="en-US" sz="2000" dirty="0" err="1"/>
              <a:t>kakav</a:t>
            </a:r>
            <a:r>
              <a:rPr lang="en-US" sz="2000" dirty="0"/>
              <a:t> </a:t>
            </a:r>
            <a:r>
              <a:rPr lang="en-US" sz="2000" dirty="0" err="1"/>
              <a:t>sadržaj</a:t>
            </a:r>
            <a:r>
              <a:rPr lang="en-US" sz="2000" dirty="0"/>
              <a:t> (</a:t>
            </a:r>
            <a:r>
              <a:rPr lang="en-US" sz="2000" dirty="0" err="1"/>
              <a:t>videozapise</a:t>
            </a:r>
            <a:r>
              <a:rPr lang="en-US" sz="2000" dirty="0"/>
              <a:t>, </a:t>
            </a:r>
            <a:r>
              <a:rPr lang="en-US" sz="2000" dirty="0" err="1"/>
              <a:t>fotografije</a:t>
            </a:r>
            <a:r>
              <a:rPr lang="en-US" sz="2000" dirty="0"/>
              <a:t>, </a:t>
            </a:r>
            <a:r>
              <a:rPr lang="en-US" sz="2000" dirty="0" err="1"/>
              <a:t>članke</a:t>
            </a:r>
            <a:r>
              <a:rPr lang="en-US" sz="2000" dirty="0"/>
              <a:t>, </a:t>
            </a:r>
            <a:r>
              <a:rPr lang="en-US" sz="2000" dirty="0" err="1"/>
              <a:t>vijesti</a:t>
            </a:r>
            <a:r>
              <a:rPr lang="en-US" sz="2000" dirty="0"/>
              <a:t> </a:t>
            </a:r>
            <a:r>
              <a:rPr lang="en-US" sz="2000" dirty="0" err="1"/>
              <a:t>itd</a:t>
            </a:r>
            <a:r>
              <a:rPr lang="en-US" sz="2000" dirty="0"/>
              <a:t>.) </a:t>
            </a:r>
            <a:r>
              <a:rPr lang="en-US" sz="2000" dirty="0" err="1"/>
              <a:t>objaviti</a:t>
            </a:r>
            <a:r>
              <a:rPr lang="en-US" sz="2000" dirty="0"/>
              <a:t>…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Napravite</a:t>
            </a:r>
            <a:r>
              <a:rPr lang="en-US" sz="2000" dirty="0"/>
              <a:t> </a:t>
            </a:r>
            <a:r>
              <a:rPr lang="en-US" sz="2000" dirty="0" err="1"/>
              <a:t>urednički</a:t>
            </a:r>
            <a:r>
              <a:rPr lang="en-US" sz="2000" dirty="0"/>
              <a:t> plan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kalendar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biste</a:t>
            </a:r>
            <a:r>
              <a:rPr lang="en-US" sz="2000" dirty="0"/>
              <a:t> </a:t>
            </a:r>
            <a:r>
              <a:rPr lang="en-US" sz="2000" dirty="0" err="1"/>
              <a:t>organizirali</a:t>
            </a:r>
            <a:r>
              <a:rPr lang="en-US" sz="2000" dirty="0"/>
              <a:t> </a:t>
            </a:r>
            <a:r>
              <a:rPr lang="en-US" sz="2000" dirty="0" err="1"/>
              <a:t>objavljivanje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sadržaja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slijedite</a:t>
            </a:r>
            <a:r>
              <a:rPr lang="en-US" sz="2000" dirty="0"/>
              <a:t> </a:t>
            </a:r>
            <a:r>
              <a:rPr lang="en-US" sz="2000" dirty="0" err="1"/>
              <a:t>ga.</a:t>
            </a:r>
            <a:r>
              <a:rPr lang="en-US" sz="2000" dirty="0"/>
              <a:t> </a:t>
            </a:r>
            <a:r>
              <a:rPr lang="en-US" sz="2000" dirty="0" err="1"/>
              <a:t>Možete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društvenim</a:t>
            </a:r>
            <a:r>
              <a:rPr lang="en-US" sz="2000" dirty="0"/>
              <a:t> </a:t>
            </a:r>
            <a:r>
              <a:rPr lang="en-US" sz="2000" dirty="0" err="1"/>
              <a:t>medijima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vam</a:t>
            </a:r>
            <a:r>
              <a:rPr lang="en-US" sz="2000" dirty="0"/>
              <a:t> </a:t>
            </a:r>
            <a:r>
              <a:rPr lang="en-US" sz="2000" dirty="0" err="1"/>
              <a:t>pomažu</a:t>
            </a:r>
            <a:r>
              <a:rPr lang="en-US" sz="2000" dirty="0"/>
              <a:t> </a:t>
            </a:r>
            <a:r>
              <a:rPr lang="en-US" sz="2000" dirty="0" err="1"/>
              <a:t>organizirati</a:t>
            </a:r>
            <a:r>
              <a:rPr lang="en-US" sz="2000" dirty="0"/>
              <a:t> </a:t>
            </a:r>
            <a:r>
              <a:rPr lang="en-US" sz="2000" dirty="0" err="1"/>
              <a:t>nadolazeće</a:t>
            </a:r>
            <a:r>
              <a:rPr lang="en-US" sz="2000" dirty="0"/>
              <a:t> </a:t>
            </a:r>
            <a:r>
              <a:rPr lang="en-US" sz="2000" dirty="0" err="1"/>
              <a:t>objave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društvenim</a:t>
            </a:r>
            <a:r>
              <a:rPr lang="en-US" sz="2000" dirty="0"/>
              <a:t> </a:t>
            </a:r>
            <a:r>
              <a:rPr lang="en-US" sz="2000" dirty="0" err="1"/>
              <a:t>mrežama</a:t>
            </a:r>
            <a:r>
              <a:rPr lang="en-US" sz="2000" dirty="0"/>
              <a:t> u Google </a:t>
            </a:r>
            <a:r>
              <a:rPr lang="en-US" sz="2000" dirty="0" err="1"/>
              <a:t>kalendaru</a:t>
            </a:r>
            <a:r>
              <a:rPr lang="en-US" sz="2000" dirty="0"/>
              <a:t>, </a:t>
            </a:r>
            <a:r>
              <a:rPr lang="en-US" sz="2000" dirty="0" err="1"/>
              <a:t>proračunskim</a:t>
            </a:r>
            <a:r>
              <a:rPr lang="en-US" sz="2000" dirty="0"/>
              <a:t> </a:t>
            </a:r>
            <a:r>
              <a:rPr lang="en-US" sz="2000" dirty="0" err="1"/>
              <a:t>tablicama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interaktivnim</a:t>
            </a:r>
            <a:r>
              <a:rPr lang="en-US" sz="2000" dirty="0"/>
              <a:t> </a:t>
            </a:r>
            <a:r>
              <a:rPr lang="en-US" sz="2000" dirty="0" err="1"/>
              <a:t>nadzornim</a:t>
            </a:r>
            <a:r>
              <a:rPr lang="en-US" sz="2000" dirty="0"/>
              <a:t> </a:t>
            </a:r>
            <a:r>
              <a:rPr lang="en-US" sz="2000" dirty="0" err="1"/>
              <a:t>pločama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Provjerite</a:t>
            </a:r>
            <a:r>
              <a:rPr lang="en-US" sz="2000" dirty="0"/>
              <a:t> </a:t>
            </a:r>
            <a:r>
              <a:rPr lang="en-US" sz="2000" dirty="0" err="1"/>
              <a:t>interakcije</a:t>
            </a:r>
            <a:r>
              <a:rPr lang="en-US" sz="2000" dirty="0"/>
              <a:t> (</a:t>
            </a:r>
            <a:r>
              <a:rPr lang="en-US" sz="2000" dirty="0" err="1"/>
              <a:t>lajkovi</a:t>
            </a:r>
            <a:r>
              <a:rPr lang="en-US" sz="2000" dirty="0"/>
              <a:t>, </a:t>
            </a:r>
            <a:r>
              <a:rPr lang="en-US" sz="2000" dirty="0" err="1"/>
              <a:t>komentari</a:t>
            </a:r>
            <a:r>
              <a:rPr lang="en-US" sz="2000" dirty="0"/>
              <a:t>...)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analitiku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r>
              <a:rPr lang="en-US" sz="2000" dirty="0"/>
              <a:t> </a:t>
            </a:r>
            <a:r>
              <a:rPr lang="en-US" sz="2000" dirty="0" err="1"/>
              <a:t>vaših</a:t>
            </a:r>
            <a:r>
              <a:rPr lang="en-US" sz="2000" dirty="0"/>
              <a:t> </a:t>
            </a:r>
            <a:r>
              <a:rPr lang="en-US" sz="2000" dirty="0" err="1"/>
              <a:t>objava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, </a:t>
            </a:r>
            <a:r>
              <a:rPr lang="en-US" sz="2000" dirty="0" err="1"/>
              <a:t>ako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, </a:t>
            </a:r>
            <a:r>
              <a:rPr lang="en-US" sz="2000" dirty="0" err="1"/>
              <a:t>ispravite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strategiju</a:t>
            </a:r>
            <a:r>
              <a:rPr lang="en-US" sz="2000" dirty="0"/>
              <a:t> </a:t>
            </a:r>
            <a:r>
              <a:rPr lang="en-US" sz="2000" dirty="0" err="1"/>
              <a:t>objave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biste</a:t>
            </a:r>
            <a:r>
              <a:rPr lang="en-US" sz="2000" dirty="0"/>
              <a:t> </a:t>
            </a:r>
            <a:r>
              <a:rPr lang="en-US" sz="2000" dirty="0" err="1"/>
              <a:t>povećali</a:t>
            </a:r>
            <a:r>
              <a:rPr lang="en-US" sz="2000" dirty="0"/>
              <a:t> </a:t>
            </a:r>
            <a:r>
              <a:rPr lang="en-US" sz="2000" dirty="0" err="1"/>
              <a:t>angažman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2252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348004" y="1057788"/>
            <a:ext cx="9757532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000" b="1" i="1" dirty="0">
                <a:solidFill>
                  <a:srgbClr val="FF6600"/>
                </a:solidFill>
              </a:rPr>
              <a:t>DRUGI </a:t>
            </a:r>
            <a:r>
              <a:rPr lang="en-US" sz="2000" b="1" i="1" dirty="0" smtClean="0">
                <a:solidFill>
                  <a:srgbClr val="FF6600"/>
                </a:solidFill>
              </a:rPr>
              <a:t>SAVJETI</a:t>
            </a:r>
            <a:endParaRPr lang="en-US" sz="2000" b="1" i="1" dirty="0">
              <a:solidFill>
                <a:srgbClr val="FF66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pl-PL" sz="2000" b="1" dirty="0"/>
              <a:t>Povežite se s lokalnim ili nacionalnim utjecajnim osobama</a:t>
            </a:r>
            <a:r>
              <a:rPr lang="en-US" sz="2000" dirty="0"/>
              <a:t>: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korak</a:t>
            </a:r>
            <a:r>
              <a:rPr lang="en-US" sz="2000" dirty="0"/>
              <a:t> u </a:t>
            </a:r>
            <a:r>
              <a:rPr lang="en-US" sz="2000" dirty="0" err="1"/>
              <a:t>provođenju</a:t>
            </a:r>
            <a:r>
              <a:rPr lang="en-US" sz="2000" dirty="0"/>
              <a:t> </a:t>
            </a:r>
            <a:r>
              <a:rPr lang="en-US" sz="2000" dirty="0" err="1"/>
              <a:t>marketinške</a:t>
            </a:r>
            <a:r>
              <a:rPr lang="en-US" sz="2000" dirty="0"/>
              <a:t> </a:t>
            </a:r>
            <a:r>
              <a:rPr lang="en-US" sz="2000" dirty="0" err="1"/>
              <a:t>kampanje</a:t>
            </a:r>
            <a:r>
              <a:rPr lang="en-US" sz="2000" dirty="0"/>
              <a:t> </a:t>
            </a:r>
            <a:r>
              <a:rPr lang="en-US" sz="2000" dirty="0" err="1"/>
              <a:t>influencera</a:t>
            </a:r>
            <a:r>
              <a:rPr lang="en-US" sz="2000" dirty="0"/>
              <a:t> je </a:t>
            </a:r>
            <a:r>
              <a:rPr lang="en-US" sz="2000" dirty="0" err="1"/>
              <a:t>identificiranje</a:t>
            </a:r>
            <a:r>
              <a:rPr lang="en-US" sz="2000" dirty="0"/>
              <a:t> </a:t>
            </a:r>
            <a:r>
              <a:rPr lang="en-US" sz="2000" dirty="0" err="1"/>
              <a:t>prikladnih</a:t>
            </a:r>
            <a:r>
              <a:rPr lang="en-US" sz="2000" dirty="0"/>
              <a:t> </a:t>
            </a:r>
            <a:r>
              <a:rPr lang="en-US" sz="2000" dirty="0" err="1"/>
              <a:t>influencera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influencera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stvarnim</a:t>
            </a:r>
            <a:r>
              <a:rPr lang="en-US" sz="2000" dirty="0"/>
              <a:t> </a:t>
            </a:r>
            <a:r>
              <a:rPr lang="en-US" sz="2000" dirty="0" err="1"/>
              <a:t>angažmanom</a:t>
            </a:r>
            <a:r>
              <a:rPr lang="en-US" sz="2000" dirty="0"/>
              <a:t> </a:t>
            </a:r>
            <a:r>
              <a:rPr lang="en-US" sz="2000" dirty="0" err="1"/>
              <a:t>sljedbenika</a:t>
            </a:r>
            <a:r>
              <a:rPr lang="en-US" sz="2000" dirty="0"/>
              <a:t>. </a:t>
            </a:r>
            <a:r>
              <a:rPr lang="en-US" sz="2000" dirty="0" err="1"/>
              <a:t>Sljedeći</a:t>
            </a:r>
            <a:r>
              <a:rPr lang="en-US" sz="2000" dirty="0"/>
              <a:t> </a:t>
            </a:r>
            <a:r>
              <a:rPr lang="en-US" sz="2000" dirty="0" err="1"/>
              <a:t>korak</a:t>
            </a:r>
            <a:r>
              <a:rPr lang="en-US" sz="2000" dirty="0"/>
              <a:t> je </a:t>
            </a:r>
            <a:r>
              <a:rPr lang="en-US" sz="2000" dirty="0" err="1"/>
              <a:t>izgradnja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 s </a:t>
            </a:r>
            <a:r>
              <a:rPr lang="en-US" sz="2000" dirty="0" err="1"/>
              <a:t>influencerom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odgovara</a:t>
            </a:r>
            <a:r>
              <a:rPr lang="en-US" sz="2000" dirty="0"/>
              <a:t> </a:t>
            </a:r>
            <a:r>
              <a:rPr lang="en-US" sz="2000" dirty="0" err="1"/>
              <a:t>vašim</a:t>
            </a:r>
            <a:r>
              <a:rPr lang="en-US" sz="2000" dirty="0"/>
              <a:t> </a:t>
            </a:r>
            <a:r>
              <a:rPr lang="en-US" sz="2000" dirty="0" err="1"/>
              <a:t>kriterijima</a:t>
            </a:r>
            <a:r>
              <a:rPr lang="en-US" sz="2000" dirty="0"/>
              <a:t>. </a:t>
            </a:r>
            <a:r>
              <a:rPr lang="en-US" sz="2000" dirty="0" err="1"/>
              <a:t>Možete</a:t>
            </a:r>
            <a:r>
              <a:rPr lang="en-US" sz="2000" dirty="0"/>
              <a:t> </a:t>
            </a:r>
            <a:r>
              <a:rPr lang="en-US" sz="2000" dirty="0" err="1"/>
              <a:t>započeti</a:t>
            </a:r>
            <a:r>
              <a:rPr lang="en-US" sz="2000" dirty="0"/>
              <a:t> </a:t>
            </a:r>
            <a:r>
              <a:rPr lang="en-US" sz="2000" dirty="0" err="1"/>
              <a:t>praćenjem</a:t>
            </a:r>
            <a:r>
              <a:rPr lang="en-US" sz="2000" dirty="0"/>
              <a:t> </a:t>
            </a:r>
            <a:r>
              <a:rPr lang="en-US" sz="2000" dirty="0" err="1"/>
              <a:t>ciljanih</a:t>
            </a:r>
            <a:r>
              <a:rPr lang="en-US" sz="2000" dirty="0"/>
              <a:t> </a:t>
            </a:r>
            <a:r>
              <a:rPr lang="en-US" sz="2000" dirty="0" err="1"/>
              <a:t>utjecajnih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njihovim</a:t>
            </a:r>
            <a:r>
              <a:rPr lang="en-US" sz="2000" dirty="0"/>
              <a:t> </a:t>
            </a:r>
            <a:r>
              <a:rPr lang="en-US" sz="2000" dirty="0" err="1"/>
              <a:t>glavnim</a:t>
            </a:r>
            <a:r>
              <a:rPr lang="en-US" sz="2000" dirty="0"/>
              <a:t> </a:t>
            </a:r>
            <a:r>
              <a:rPr lang="en-US" sz="2000" dirty="0" err="1"/>
              <a:t>društvenim</a:t>
            </a:r>
            <a:r>
              <a:rPr lang="en-US" sz="2000" dirty="0"/>
              <a:t> </a:t>
            </a:r>
            <a:r>
              <a:rPr lang="en-US" sz="2000" dirty="0" err="1"/>
              <a:t>kanalima</a:t>
            </a:r>
            <a:r>
              <a:rPr lang="en-US" sz="2000" dirty="0"/>
              <a:t>, </a:t>
            </a:r>
            <a:r>
              <a:rPr lang="en-US" sz="2000" dirty="0" err="1"/>
              <a:t>interakcijom</a:t>
            </a:r>
            <a:r>
              <a:rPr lang="en-US" sz="2000" dirty="0"/>
              <a:t> s </a:t>
            </a:r>
            <a:r>
              <a:rPr lang="en-US" sz="2000" dirty="0" err="1"/>
              <a:t>njihovim</a:t>
            </a:r>
            <a:r>
              <a:rPr lang="en-US" sz="2000" dirty="0"/>
              <a:t> </a:t>
            </a:r>
            <a:r>
              <a:rPr lang="en-US" sz="2000" dirty="0" err="1"/>
              <a:t>ažuriranjima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dijeljenjem</a:t>
            </a:r>
            <a:r>
              <a:rPr lang="en-US" sz="2000" dirty="0"/>
              <a:t> </a:t>
            </a:r>
            <a:r>
              <a:rPr lang="en-US" sz="2000" dirty="0" err="1"/>
              <a:t>njihovog</a:t>
            </a:r>
            <a:r>
              <a:rPr lang="en-US" sz="2000" dirty="0"/>
              <a:t> </a:t>
            </a:r>
            <a:r>
              <a:rPr lang="en-US" sz="2000" dirty="0" err="1"/>
              <a:t>sadržaja</a:t>
            </a:r>
            <a:r>
              <a:rPr lang="en-US" sz="2000" dirty="0"/>
              <a:t>.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izgradili</a:t>
            </a:r>
            <a:r>
              <a:rPr lang="en-US" sz="2000" dirty="0"/>
              <a:t> </a:t>
            </a:r>
            <a:r>
              <a:rPr lang="en-US" sz="2000" dirty="0" err="1"/>
              <a:t>neki</a:t>
            </a:r>
            <a:r>
              <a:rPr lang="en-US" sz="2000" dirty="0"/>
              <a:t> </a:t>
            </a:r>
            <a:r>
              <a:rPr lang="en-US" sz="2000" dirty="0" err="1"/>
              <a:t>odnos</a:t>
            </a:r>
            <a:r>
              <a:rPr lang="en-US" sz="2000" dirty="0"/>
              <a:t>, </a:t>
            </a:r>
            <a:r>
              <a:rPr lang="en-US" sz="2000" dirty="0" err="1"/>
              <a:t>možete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primjer</a:t>
            </a:r>
            <a:r>
              <a:rPr lang="en-US" sz="2000" dirty="0"/>
              <a:t>, </a:t>
            </a:r>
            <a:r>
              <a:rPr lang="en-US" sz="2000" dirty="0" err="1"/>
              <a:t>pozvati</a:t>
            </a:r>
            <a:r>
              <a:rPr lang="en-US" sz="2000" dirty="0"/>
              <a:t> </a:t>
            </a:r>
            <a:r>
              <a:rPr lang="en-US" sz="2000" dirty="0" err="1"/>
              <a:t>influencere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sportske</a:t>
            </a:r>
            <a:r>
              <a:rPr lang="en-US" sz="2000" dirty="0"/>
              <a:t> </a:t>
            </a:r>
            <a:r>
              <a:rPr lang="en-US" sz="2000" dirty="0" err="1"/>
              <a:t>sastanke</a:t>
            </a:r>
            <a:r>
              <a:rPr lang="en-US" sz="2000" dirty="0"/>
              <a:t>.</a:t>
            </a:r>
            <a:endParaRPr lang="en-US" sz="2000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/>
              <a:t>Kreirajte</a:t>
            </a:r>
            <a:r>
              <a:rPr lang="en-US" sz="2000" b="1" dirty="0"/>
              <a:t> </a:t>
            </a:r>
            <a:r>
              <a:rPr lang="en-US" sz="2000" b="1" dirty="0" err="1"/>
              <a:t>darove</a:t>
            </a:r>
            <a:r>
              <a:rPr lang="en-US" sz="2000" dirty="0"/>
              <a:t>: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primjer</a:t>
            </a:r>
            <a:r>
              <a:rPr lang="en-US" sz="2000" dirty="0"/>
              <a:t>, </a:t>
            </a:r>
            <a:r>
              <a:rPr lang="en-US" sz="2000" dirty="0" err="1"/>
              <a:t>možete</a:t>
            </a:r>
            <a:r>
              <a:rPr lang="en-US" sz="2000" dirty="0"/>
              <a:t> </a:t>
            </a:r>
            <a:r>
              <a:rPr lang="en-US" sz="2000" dirty="0" err="1"/>
              <a:t>pokloniti</a:t>
            </a:r>
            <a:r>
              <a:rPr lang="en-US" sz="2000" dirty="0"/>
              <a:t> </a:t>
            </a:r>
            <a:r>
              <a:rPr lang="en-US" sz="2000" dirty="0" err="1"/>
              <a:t>majicu</a:t>
            </a:r>
            <a:r>
              <a:rPr lang="en-US" sz="2000" dirty="0"/>
              <a:t> </a:t>
            </a:r>
            <a:r>
              <a:rPr lang="en-US" sz="2000" dirty="0" err="1"/>
              <a:t>svog</a:t>
            </a:r>
            <a:r>
              <a:rPr lang="en-US" sz="2000" dirty="0"/>
              <a:t> </a:t>
            </a:r>
            <a:r>
              <a:rPr lang="en-US" sz="2000" dirty="0" err="1"/>
              <a:t>nogometnog</a:t>
            </a:r>
            <a:r>
              <a:rPr lang="en-US" sz="2000" dirty="0"/>
              <a:t> </a:t>
            </a:r>
            <a:r>
              <a:rPr lang="en-US" sz="2000" dirty="0" err="1"/>
              <a:t>tima</a:t>
            </a:r>
            <a:r>
              <a:rPr lang="en-US" sz="2000" dirty="0"/>
              <a:t>, </a:t>
            </a:r>
            <a:r>
              <a:rPr lang="en-US" sz="2000" dirty="0" err="1"/>
              <a:t>pozivajući</a:t>
            </a:r>
            <a:r>
              <a:rPr lang="en-US" sz="2000" dirty="0"/>
              <a:t> </a:t>
            </a:r>
            <a:r>
              <a:rPr lang="en-US" sz="2000" dirty="0" err="1"/>
              <a:t>ljude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mreži</a:t>
            </a:r>
            <a:r>
              <a:rPr lang="en-US" sz="2000" dirty="0"/>
              <a:t> da </a:t>
            </a:r>
            <a:r>
              <a:rPr lang="en-US" sz="2000" dirty="0" err="1"/>
              <a:t>podijele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lajkaju</a:t>
            </a:r>
            <a:r>
              <a:rPr lang="en-US" sz="2000" dirty="0"/>
              <a:t> </a:t>
            </a:r>
            <a:r>
              <a:rPr lang="en-US" sz="2000" dirty="0" err="1"/>
              <a:t>objave</a:t>
            </a:r>
            <a:r>
              <a:rPr lang="en-US" sz="2000" dirty="0"/>
              <a:t> </a:t>
            </a:r>
            <a:r>
              <a:rPr lang="en-US" sz="2000" dirty="0" err="1"/>
              <a:t>vaših</a:t>
            </a:r>
            <a:r>
              <a:rPr lang="en-US" sz="2000" dirty="0"/>
              <a:t> Instagram </a:t>
            </a:r>
            <a:r>
              <a:rPr lang="en-US" sz="2000" dirty="0" err="1"/>
              <a:t>računa</a:t>
            </a:r>
            <a:r>
              <a:rPr lang="en-US" sz="2000" dirty="0"/>
              <a:t>. To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vam</a:t>
            </a:r>
            <a:r>
              <a:rPr lang="en-US" sz="2000" dirty="0"/>
              <a:t> </a:t>
            </a:r>
            <a:r>
              <a:rPr lang="en-US" sz="2000" dirty="0" err="1"/>
              <a:t>osigurati</a:t>
            </a:r>
            <a:r>
              <a:rPr lang="en-US" sz="2000" dirty="0"/>
              <a:t> </a:t>
            </a:r>
            <a:r>
              <a:rPr lang="en-US" sz="2000" dirty="0" err="1"/>
              <a:t>vidljivost</a:t>
            </a:r>
            <a:r>
              <a:rPr lang="en-US" sz="2000" dirty="0"/>
              <a:t>, </a:t>
            </a:r>
            <a:r>
              <a:rPr lang="en-US" sz="2000" dirty="0" err="1"/>
              <a:t>interakcije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prepoznatljivost</a:t>
            </a:r>
            <a:r>
              <a:rPr lang="en-US" sz="2000" dirty="0"/>
              <a:t> </a:t>
            </a:r>
            <a:r>
              <a:rPr lang="en-US" sz="2000" dirty="0" err="1"/>
              <a:t>brenda</a:t>
            </a:r>
            <a:r>
              <a:rPr lang="en-US" sz="2000" dirty="0"/>
              <a:t>.</a:t>
            </a:r>
            <a:endParaRPr lang="en-US" sz="2000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/>
              <a:t>Pridružite</a:t>
            </a:r>
            <a:r>
              <a:rPr lang="en-US" sz="2000" b="1" dirty="0"/>
              <a:t> se online </a:t>
            </a:r>
            <a:r>
              <a:rPr lang="en-US" sz="2000" b="1" dirty="0" err="1"/>
              <a:t>zajednicama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grupama</a:t>
            </a:r>
            <a:r>
              <a:rPr lang="en-US" sz="2000" dirty="0"/>
              <a:t>: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virtualne</a:t>
            </a:r>
            <a:r>
              <a:rPr lang="en-US" sz="2000" dirty="0"/>
              <a:t> </a:t>
            </a:r>
            <a:r>
              <a:rPr lang="en-US" sz="2000" dirty="0" err="1"/>
              <a:t>zajednice</a:t>
            </a:r>
            <a:r>
              <a:rPr lang="en-US" sz="2000" dirty="0"/>
              <a:t> </a:t>
            </a:r>
            <a:r>
              <a:rPr lang="en-US" sz="2000" dirty="0" err="1"/>
              <a:t>omogućuju</a:t>
            </a:r>
            <a:r>
              <a:rPr lang="en-US" sz="2000" dirty="0"/>
              <a:t> </a:t>
            </a:r>
            <a:r>
              <a:rPr lang="en-US" sz="2000" dirty="0" err="1"/>
              <a:t>vam</a:t>
            </a:r>
            <a:r>
              <a:rPr lang="en-US" sz="2000" dirty="0"/>
              <a:t> da </a:t>
            </a:r>
            <a:r>
              <a:rPr lang="en-US" sz="2000" dirty="0" err="1"/>
              <a:t>izravno</a:t>
            </a:r>
            <a:r>
              <a:rPr lang="en-US" sz="2000" dirty="0"/>
              <a:t> </a:t>
            </a:r>
            <a:r>
              <a:rPr lang="en-US" sz="2000" dirty="0" err="1"/>
              <a:t>uključite</a:t>
            </a:r>
            <a:r>
              <a:rPr lang="en-US" sz="2000" dirty="0"/>
              <a:t> </a:t>
            </a:r>
            <a:r>
              <a:rPr lang="en-US" sz="2000" dirty="0" err="1"/>
              <a:t>članove</a:t>
            </a:r>
            <a:r>
              <a:rPr lang="en-US" sz="2000" dirty="0"/>
              <a:t> </a:t>
            </a:r>
            <a:r>
              <a:rPr lang="en-US" sz="2000" dirty="0" err="1"/>
              <a:t>vašeg</a:t>
            </a:r>
            <a:r>
              <a:rPr lang="en-US" sz="2000" dirty="0"/>
              <a:t> </a:t>
            </a:r>
            <a:r>
              <a:rPr lang="en-US" sz="2000" dirty="0" err="1"/>
              <a:t>ciljnog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da </a:t>
            </a:r>
            <a:r>
              <a:rPr lang="en-US" sz="2000" dirty="0" err="1"/>
              <a:t>potaknete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ideja</a:t>
            </a:r>
            <a:r>
              <a:rPr lang="en-US" sz="2000" dirty="0"/>
              <a:t>, </a:t>
            </a:r>
            <a:r>
              <a:rPr lang="en-US" sz="2000" dirty="0" err="1"/>
              <a:t>mišljenja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sadržaja</a:t>
            </a:r>
            <a:r>
              <a:rPr lang="en-US" sz="2000" dirty="0"/>
              <a:t> </a:t>
            </a:r>
            <a:r>
              <a:rPr lang="en-US" sz="2000" dirty="0" err="1"/>
              <a:t>vašeg</a:t>
            </a:r>
            <a:r>
              <a:rPr lang="en-US" sz="2000" dirty="0"/>
              <a:t> </a:t>
            </a:r>
            <a:r>
              <a:rPr lang="en-US" sz="2000" dirty="0" err="1"/>
              <a:t>brenda</a:t>
            </a:r>
            <a:r>
              <a:rPr lang="en-US" sz="2000" dirty="0"/>
              <a:t>. </a:t>
            </a:r>
            <a:r>
              <a:rPr lang="en-US" sz="2000" dirty="0" err="1"/>
              <a:t>Možete</a:t>
            </a:r>
            <a:r>
              <a:rPr lang="en-US" sz="2000" dirty="0"/>
              <a:t> </a:t>
            </a:r>
            <a:r>
              <a:rPr lang="en-US" sz="2000" dirty="0" err="1"/>
              <a:t>dijeliti</a:t>
            </a:r>
            <a:r>
              <a:rPr lang="en-US" sz="2000" dirty="0"/>
              <a:t> </a:t>
            </a:r>
            <a:r>
              <a:rPr lang="en-US" sz="2000" dirty="0" err="1"/>
              <a:t>postove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poticati</a:t>
            </a:r>
            <a:r>
              <a:rPr lang="en-US" sz="2000" dirty="0"/>
              <a:t> </a:t>
            </a:r>
            <a:r>
              <a:rPr lang="en-US" sz="2000" dirty="0" err="1"/>
              <a:t>rasprave</a:t>
            </a:r>
            <a:r>
              <a:rPr lang="en-US" sz="2000" dirty="0"/>
              <a:t> </a:t>
            </a:r>
            <a:r>
              <a:rPr lang="en-US" sz="2000" dirty="0" err="1"/>
              <a:t>ispod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, </a:t>
            </a:r>
            <a:r>
              <a:rPr lang="en-US" sz="2000" dirty="0" err="1"/>
              <a:t>dajući</a:t>
            </a:r>
            <a:r>
              <a:rPr lang="en-US" sz="2000" dirty="0"/>
              <a:t> </a:t>
            </a:r>
            <a:r>
              <a:rPr lang="en-US" sz="2000" dirty="0" err="1"/>
              <a:t>veću</a:t>
            </a:r>
            <a:r>
              <a:rPr lang="en-US" sz="2000" dirty="0"/>
              <a:t> </a:t>
            </a:r>
            <a:r>
              <a:rPr lang="en-US" sz="2000" dirty="0" err="1"/>
              <a:t>vidljivost</a:t>
            </a:r>
            <a:r>
              <a:rPr lang="en-US" sz="2000" dirty="0"/>
              <a:t> </a:t>
            </a:r>
            <a:r>
              <a:rPr lang="en-US" sz="2000" dirty="0" err="1"/>
              <a:t>svom</a:t>
            </a:r>
            <a:r>
              <a:rPr lang="en-US" sz="2000" dirty="0"/>
              <a:t> </a:t>
            </a:r>
            <a:r>
              <a:rPr lang="en-US" sz="2000" dirty="0" err="1"/>
              <a:t>timu</a:t>
            </a:r>
            <a:r>
              <a:rPr lang="en-US" sz="2000" dirty="0"/>
              <a:t>.</a:t>
            </a:r>
            <a:endParaRPr lang="en-US" sz="2000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9578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3659D40-8DBD-41ED-B522-C847B773E982}"/>
              </a:ext>
            </a:extLst>
          </p:cNvPr>
          <p:cNvSpPr txBox="1">
            <a:spLocks/>
          </p:cNvSpPr>
          <p:nvPr/>
        </p:nvSpPr>
        <p:spPr>
          <a:xfrm>
            <a:off x="6244415" y="2889848"/>
            <a:ext cx="5010466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/>
              <a:t>Dijelite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postove</a:t>
            </a:r>
            <a:r>
              <a:rPr lang="en-US" sz="2000" b="1" dirty="0"/>
              <a:t> u </a:t>
            </a:r>
            <a:r>
              <a:rPr lang="en-US" sz="2000" b="1" dirty="0" err="1"/>
              <a:t>određenim</a:t>
            </a:r>
            <a:r>
              <a:rPr lang="en-US" sz="2000" b="1" dirty="0"/>
              <a:t> </a:t>
            </a:r>
            <a:r>
              <a:rPr lang="en-US" sz="2000" b="1" dirty="0" err="1"/>
              <a:t>trenucima</a:t>
            </a:r>
            <a:r>
              <a:rPr lang="en-US" sz="2000" b="1" dirty="0"/>
              <a:t>: </a:t>
            </a:r>
            <a:r>
              <a:rPr lang="en-US" sz="2000" dirty="0" err="1"/>
              <a:t>neka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istraživanja</a:t>
            </a:r>
            <a:r>
              <a:rPr lang="en-US" sz="2000" dirty="0"/>
              <a:t> </a:t>
            </a:r>
            <a:r>
              <a:rPr lang="en-US" sz="2000" dirty="0" err="1"/>
              <a:t>pokazala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najbolji</a:t>
            </a:r>
            <a:r>
              <a:rPr lang="en-US" sz="2000" dirty="0"/>
              <a:t> </a:t>
            </a:r>
            <a:r>
              <a:rPr lang="en-US" sz="2000" dirty="0" err="1"/>
              <a:t>trenuci</a:t>
            </a:r>
            <a:r>
              <a:rPr lang="en-US" sz="2000" dirty="0"/>
              <a:t> u </a:t>
            </a:r>
            <a:r>
              <a:rPr lang="en-US" sz="2000" dirty="0" err="1"/>
              <a:t>kojima</a:t>
            </a:r>
            <a:r>
              <a:rPr lang="en-US" sz="2000" dirty="0"/>
              <a:t> se </a:t>
            </a:r>
            <a:r>
              <a:rPr lang="en-US" sz="2000" dirty="0" err="1"/>
              <a:t>dijeli</a:t>
            </a:r>
            <a:r>
              <a:rPr lang="en-US" sz="2000" dirty="0"/>
              <a:t> </a:t>
            </a:r>
            <a:r>
              <a:rPr lang="en-US" sz="2000" dirty="0" err="1"/>
              <a:t>sadržaj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društvenim</a:t>
            </a:r>
            <a:r>
              <a:rPr lang="en-US" sz="2000" dirty="0"/>
              <a:t> </a:t>
            </a:r>
            <a:r>
              <a:rPr lang="en-US" sz="2000" dirty="0" err="1"/>
              <a:t>mrežama</a:t>
            </a:r>
            <a:r>
              <a:rPr lang="en-US" sz="2000" dirty="0"/>
              <a:t>. </a:t>
            </a:r>
            <a:r>
              <a:rPr lang="en-US" sz="2000" dirty="0" err="1"/>
              <a:t>Predlažemo</a:t>
            </a:r>
            <a:r>
              <a:rPr lang="en-US" sz="2000" dirty="0"/>
              <a:t> da </a:t>
            </a:r>
            <a:r>
              <a:rPr lang="en-US" sz="2000" dirty="0" err="1"/>
              <a:t>slijedite</a:t>
            </a:r>
            <a:r>
              <a:rPr lang="en-US" sz="2000" dirty="0"/>
              <a:t>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indikacije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it-IT" sz="2000" dirty="0"/>
          </a:p>
        </p:txBody>
      </p:sp>
      <p:pic>
        <p:nvPicPr>
          <p:cNvPr id="5" name="Immagine 4" descr="Source: BlogToSocial">
            <a:extLst>
              <a:ext uri="{FF2B5EF4-FFF2-40B4-BE49-F238E27FC236}">
                <a16:creationId xmlns:a16="http://schemas.microsoft.com/office/drawing/2014/main" id="{816608B6-8C0C-44C3-89EA-E9346618A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41" y="253497"/>
            <a:ext cx="5196578" cy="6083929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3F762AD-FED7-4889-BEAA-EEB372A1B8B1}"/>
              </a:ext>
            </a:extLst>
          </p:cNvPr>
          <p:cNvSpPr txBox="1">
            <a:spLocks/>
          </p:cNvSpPr>
          <p:nvPr/>
        </p:nvSpPr>
        <p:spPr>
          <a:xfrm>
            <a:off x="2997875" y="6164348"/>
            <a:ext cx="2406345" cy="915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000" dirty="0"/>
              <a:t>Source: Blog2Social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09593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Connessioni con riempimento a tinta unita">
            <a:extLst>
              <a:ext uri="{FF2B5EF4-FFF2-40B4-BE49-F238E27FC236}">
                <a16:creationId xmlns:a16="http://schemas.microsoft.com/office/drawing/2014/main" id="{41868EE6-ED22-4A0D-AE50-817D993F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1654" y="1944630"/>
            <a:ext cx="4156617" cy="4156617"/>
          </a:xfrm>
          <a:prstGeom prst="rect">
            <a:avLst/>
          </a:prstGeom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76990" y="1545657"/>
            <a:ext cx="10533357" cy="136907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DIGITALNI ALATI I NAJVAŽNIJE PLATFORME DRUŠTVENIH MEDIJA  </a:t>
            </a:r>
            <a:r>
              <a:rPr lang="it-IT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76989" y="3068470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SAVJETI O RELEVANTNOSTI I BRENDIRANJU</a:t>
            </a: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3 Virtual Interview Icon Illustrations &amp; Clip Art - iStock">
            <a:extLst>
              <a:ext uri="{FF2B5EF4-FFF2-40B4-BE49-F238E27FC236}">
                <a16:creationId xmlns:a16="http://schemas.microsoft.com/office/drawing/2014/main" id="{F7C7074D-D00D-449D-A161-53474E9D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" y="1086398"/>
            <a:ext cx="4685203" cy="46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3161131" y="1106354"/>
            <a:ext cx="5184028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AZMISLITE</a:t>
            </a:r>
            <a:r>
              <a:rPr lang="it-IT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60395A-7C39-43FF-9607-29FA55559421}"/>
              </a:ext>
            </a:extLst>
          </p:cNvPr>
          <p:cNvSpPr txBox="1"/>
          <p:nvPr/>
        </p:nvSpPr>
        <p:spPr>
          <a:xfrm>
            <a:off x="3610069" y="1949387"/>
            <a:ext cx="7220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4745A09-03CF-4939-9264-666F2530F55C}"/>
              </a:ext>
            </a:extLst>
          </p:cNvPr>
          <p:cNvSpPr txBox="1">
            <a:spLocks/>
          </p:cNvSpPr>
          <p:nvPr/>
        </p:nvSpPr>
        <p:spPr>
          <a:xfrm>
            <a:off x="4315046" y="2138118"/>
            <a:ext cx="6740013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misliš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digitalne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alate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ćeš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Zašto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Jeste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li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poznavali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koristili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neke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njih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? Koji?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Koji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digitalni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alati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društveni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mediji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vašem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mišljenju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najbolji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vaše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Zamislite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marketinšku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strategiju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robne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marke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njihov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oni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učinili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savjete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brendiranju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žele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implementirati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GB" sz="20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it-IT" sz="2000" dirty="0">
              <a:effectLst/>
              <a:latin typeface="Calibri corpo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0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66800" y="527945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70532" y="1472603"/>
            <a:ext cx="10533358" cy="298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hr-HR" sz="2000" i="1" dirty="0" smtClean="0">
                <a:latin typeface="Calibri corpo"/>
              </a:rPr>
              <a:t>Članci</a:t>
            </a:r>
            <a:endParaRPr lang="it-IT" sz="2000" i="1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r>
              <a:rPr lang="it-IT" sz="2000" dirty="0">
                <a:latin typeface="Calibri corpo"/>
              </a:rPr>
              <a:t>Aydin, G.; </a:t>
            </a:r>
            <a:r>
              <a:rPr lang="it-IT" sz="2000" dirty="0" err="1">
                <a:latin typeface="Calibri corpo"/>
              </a:rPr>
              <a:t>Uray</a:t>
            </a:r>
            <a:r>
              <a:rPr lang="it-IT" sz="2000" dirty="0">
                <a:latin typeface="Calibri corpo"/>
              </a:rPr>
              <a:t>, N.; </a:t>
            </a:r>
            <a:r>
              <a:rPr lang="en-US" sz="2000" dirty="0" err="1">
                <a:latin typeface="Calibri corpo"/>
              </a:rPr>
              <a:t>Silahtaroglu</a:t>
            </a:r>
            <a:r>
              <a:rPr lang="en-US" sz="2000" dirty="0">
                <a:latin typeface="Calibri corpo"/>
              </a:rPr>
              <a:t>, G. How to Engage </a:t>
            </a:r>
            <a:r>
              <a:rPr lang="it-IT" sz="2000" dirty="0">
                <a:latin typeface="Calibri corpo"/>
              </a:rPr>
              <a:t>Consumers </a:t>
            </a:r>
            <a:r>
              <a:rPr lang="it-IT" sz="2000" dirty="0" err="1">
                <a:latin typeface="Calibri corpo"/>
              </a:rPr>
              <a:t>through</a:t>
            </a:r>
            <a:r>
              <a:rPr lang="it-IT" sz="2000" dirty="0">
                <a:latin typeface="Calibri corpo"/>
              </a:rPr>
              <a:t> </a:t>
            </a:r>
            <a:r>
              <a:rPr lang="it-IT" sz="2000" dirty="0" err="1">
                <a:latin typeface="Calibri corpo"/>
              </a:rPr>
              <a:t>Effective</a:t>
            </a:r>
            <a:r>
              <a:rPr lang="it-IT" sz="2000" dirty="0">
                <a:latin typeface="Calibri corpo"/>
              </a:rPr>
              <a:t> Social Media Use—Guidelines for </a:t>
            </a:r>
            <a:r>
              <a:rPr lang="en-US" sz="2000" dirty="0">
                <a:latin typeface="Calibri corpo"/>
              </a:rPr>
              <a:t>Consumer Goods Companies from an Emerging Market. J. </a:t>
            </a:r>
            <a:r>
              <a:rPr lang="en-US" sz="2000" dirty="0" err="1">
                <a:latin typeface="Calibri corpo"/>
              </a:rPr>
              <a:t>Theor</a:t>
            </a:r>
            <a:r>
              <a:rPr lang="en-US" sz="2000" dirty="0">
                <a:latin typeface="Calibri corpo"/>
              </a:rPr>
              <a:t>. Appl. </a:t>
            </a:r>
            <a:r>
              <a:rPr lang="it-IT" sz="2000" dirty="0">
                <a:latin typeface="Calibri corpo"/>
              </a:rPr>
              <a:t>Electron. </a:t>
            </a:r>
            <a:r>
              <a:rPr lang="it-IT" sz="2000" dirty="0" err="1">
                <a:latin typeface="Calibri corpo"/>
              </a:rPr>
              <a:t>Commer</a:t>
            </a:r>
            <a:r>
              <a:rPr lang="it-IT" sz="2000" dirty="0">
                <a:latin typeface="Calibri corpo"/>
              </a:rPr>
              <a:t>. Res. 2021, 16, 768–790. https://doi.org/10.3390/Jtaer16040044</a:t>
            </a:r>
          </a:p>
          <a:p>
            <a:pPr algn="just">
              <a:lnSpc>
                <a:spcPct val="120000"/>
              </a:lnSpc>
            </a:pPr>
            <a:r>
              <a:rPr lang="it-IT" sz="2000" dirty="0" err="1">
                <a:latin typeface="Calibri corpo"/>
              </a:rPr>
              <a:t>Blazheska</a:t>
            </a:r>
            <a:r>
              <a:rPr lang="it-IT" sz="2000" dirty="0">
                <a:latin typeface="Calibri corpo"/>
              </a:rPr>
              <a:t> D., </a:t>
            </a:r>
            <a:r>
              <a:rPr lang="it-IT" sz="2000" dirty="0" err="1">
                <a:latin typeface="Calibri corpo"/>
              </a:rPr>
              <a:t>Ristovska</a:t>
            </a:r>
            <a:r>
              <a:rPr lang="it-IT" sz="2000" dirty="0">
                <a:latin typeface="Calibri corpo"/>
              </a:rPr>
              <a:t> N, </a:t>
            </a:r>
            <a:r>
              <a:rPr lang="it-IT" sz="2000" dirty="0" err="1">
                <a:latin typeface="Calibri corpo"/>
              </a:rPr>
              <a:t>Gramatnikovski</a:t>
            </a:r>
            <a:r>
              <a:rPr lang="it-IT" sz="2000" dirty="0">
                <a:latin typeface="Calibri corpo"/>
              </a:rPr>
              <a:t> S. (2020). The Impact of Digital Trends on Marketing. UTMS Journal of </a:t>
            </a:r>
            <a:r>
              <a:rPr lang="it-IT" sz="2000" dirty="0" err="1">
                <a:latin typeface="Calibri corpo"/>
              </a:rPr>
              <a:t>Economics</a:t>
            </a:r>
            <a:r>
              <a:rPr lang="it-IT" sz="2000" dirty="0">
                <a:latin typeface="Calibri corpo"/>
              </a:rPr>
              <a:t> 11(1) (pp. 48–58). </a:t>
            </a:r>
          </a:p>
          <a:p>
            <a:pPr algn="just">
              <a:lnSpc>
                <a:spcPct val="120000"/>
              </a:lnSpc>
            </a:pPr>
            <a:r>
              <a:rPr lang="it-IT" sz="2000" dirty="0" err="1">
                <a:latin typeface="Calibri corpo"/>
              </a:rPr>
              <a:t>Vinerean</a:t>
            </a:r>
            <a:r>
              <a:rPr lang="it-IT" sz="2000" dirty="0">
                <a:latin typeface="Calibri corpo"/>
              </a:rPr>
              <a:t> S. (2016). Branding Strategies for Social Media Marketing. </a:t>
            </a:r>
            <a:r>
              <a:rPr lang="en-US" sz="2000" dirty="0">
                <a:latin typeface="Calibri corpo"/>
              </a:rPr>
              <a:t>Expert Journal of Marketing, Volume 4, Issue 2, (pp.77-83).</a:t>
            </a:r>
          </a:p>
          <a:p>
            <a:pPr algn="just">
              <a:lnSpc>
                <a:spcPct val="120000"/>
              </a:lnSpc>
            </a:pPr>
            <a:r>
              <a:rPr lang="en-US" sz="2000" i="1" dirty="0" err="1" smtClean="0">
                <a:latin typeface="Calibri corpo"/>
              </a:rPr>
              <a:t>Vodiči</a:t>
            </a:r>
            <a:endParaRPr lang="hr-HR" sz="2000" i="1" dirty="0" smtClean="0">
              <a:latin typeface="Calibri corpo"/>
            </a:endParaRPr>
          </a:p>
          <a:p>
            <a:pPr algn="just">
              <a:lnSpc>
                <a:spcPct val="120000"/>
              </a:lnSpc>
            </a:pPr>
            <a:r>
              <a:rPr lang="it-IT" sz="2000" dirty="0" err="1" smtClean="0">
                <a:latin typeface="Calibri corpo"/>
              </a:rPr>
              <a:t>Hootsuite</a:t>
            </a:r>
            <a:r>
              <a:rPr lang="it-IT" sz="2000" dirty="0">
                <a:latin typeface="Calibri corpo"/>
              </a:rPr>
              <a:t>. Social Media Strategy Guide - </a:t>
            </a:r>
            <a:r>
              <a:rPr lang="en-US" sz="2000" dirty="0">
                <a:latin typeface="Calibri corpo"/>
              </a:rPr>
              <a:t>Eight easy steps to develop your social media presence</a:t>
            </a:r>
            <a:endParaRPr lang="it-IT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endParaRPr lang="it-IT" sz="2000" b="1" i="0" dirty="0">
              <a:solidFill>
                <a:srgbClr val="162020"/>
              </a:solidFill>
              <a:effectLst/>
              <a:latin typeface="Calibri corpo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endParaRPr lang="it-IT" sz="2000" dirty="0">
              <a:latin typeface="Calibri corp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75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43370" y="1790891"/>
            <a:ext cx="10533358" cy="298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000" i="1" dirty="0" smtClean="0">
                <a:latin typeface="Calibri corpo"/>
              </a:rPr>
              <a:t>Webs</a:t>
            </a:r>
            <a:r>
              <a:rPr lang="hr-HR" sz="2000" i="1" dirty="0" err="1" smtClean="0">
                <a:latin typeface="Calibri corpo"/>
              </a:rPr>
              <a:t>tranice</a:t>
            </a:r>
            <a:endParaRPr lang="en-US" sz="2000" i="1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Calibri corpo"/>
              </a:rPr>
              <a:t>WP Wings, 23 Tips For Building A Brand Through Social Media Platforms: </a:t>
            </a:r>
            <a:r>
              <a:rPr lang="en-US" sz="2000" dirty="0">
                <a:latin typeface="Calibri corp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https://wpswings.com/blog/effective-tips-building-brand-social-media-strategy/</a:t>
            </a:r>
            <a:endParaRPr lang="en-US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latin typeface="Calibri corpo"/>
              </a:rPr>
              <a:t>KeyHole</a:t>
            </a:r>
            <a:r>
              <a:rPr lang="en-US" sz="2000" dirty="0">
                <a:latin typeface="Calibri corpo"/>
              </a:rPr>
              <a:t>, Social Media Branding Strategies to Capture and Retain Your Target Audience: </a:t>
            </a:r>
            <a:r>
              <a:rPr lang="en-US" sz="2000" dirty="0">
                <a:latin typeface="Calibri corp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https://keyhole.co/blog/15-social-media-branding-strategies/</a:t>
            </a:r>
            <a:endParaRPr lang="en-US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Calibri corpo"/>
              </a:rPr>
              <a:t>Sprout social, </a:t>
            </a:r>
            <a:r>
              <a:rPr lang="it-IT" sz="2000" dirty="0">
                <a:latin typeface="Calibri corpo"/>
              </a:rPr>
              <a:t>5 </a:t>
            </a:r>
            <a:r>
              <a:rPr lang="it-IT" sz="2000" dirty="0" err="1">
                <a:latin typeface="Calibri corpo"/>
              </a:rPr>
              <a:t>actionable</a:t>
            </a:r>
            <a:r>
              <a:rPr lang="it-IT" sz="2000" dirty="0">
                <a:latin typeface="Calibri corpo"/>
              </a:rPr>
              <a:t> strategies for social media branding: </a:t>
            </a:r>
            <a:r>
              <a:rPr lang="it-IT" sz="2000" dirty="0">
                <a:latin typeface="Calibri corp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https://sproutsocial.com/insights/social-media-branding/</a:t>
            </a:r>
            <a:endParaRPr lang="it-IT" sz="2000" dirty="0">
              <a:latin typeface="Calibri corpo"/>
            </a:endParaRPr>
          </a:p>
          <a:p>
            <a:pPr algn="just">
              <a:lnSpc>
                <a:spcPct val="120000"/>
              </a:lnSpc>
            </a:pPr>
            <a:endParaRPr lang="it-IT" sz="2000" dirty="0">
              <a:latin typeface="Calibri corp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Social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33463">
            <a:off x="7679398" y="2551915"/>
            <a:ext cx="2975101" cy="297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076990" y="1731079"/>
            <a:ext cx="10533357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F6600"/>
              </a:buClr>
              <a:buSzPts val="4400"/>
            </a:pPr>
            <a:r>
              <a:rPr lang="en-US" sz="44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GENERAL DATA PROTECTION REGULATION (GDPR</a:t>
            </a:r>
            <a:r>
              <a:rPr lang="en-US" sz="4400" b="1" i="0" u="none" strike="noStrike" cap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hr-HR" sz="4400" b="1" i="0" u="none" strike="noStrike" cap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pl-PL" sz="44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OPĆA UREDBA O ZAŠTITI PODATAKA</a:t>
            </a:r>
            <a:endParaRPr sz="4400" b="1" i="0" u="none" strike="noStrike" cap="none" dirty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76989" y="3068470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ts val="2800"/>
              <a:buFont typeface="Arial"/>
              <a:buNone/>
            </a:pPr>
            <a:endParaRPr lang="hr-HR" sz="2800" b="1" i="0" u="none" strike="noStrike" cap="none" dirty="0" smtClean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ts val="2800"/>
              <a:buFont typeface="Arial"/>
              <a:buNone/>
            </a:pPr>
            <a:endParaRPr lang="hr-HR" sz="2800" b="1" dirty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0000"/>
              </a:lnSpc>
              <a:buClr>
                <a:srgbClr val="FF4343"/>
              </a:buClr>
              <a:buSzPts val="2800"/>
            </a:pPr>
            <a:r>
              <a:rPr lang="en-US" sz="2800" b="1" dirty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TEORIJSKA POZADINA I TEMELJNI ASPEKTI</a:t>
            </a: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Chia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9046" y="375784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926655" y="532648"/>
            <a:ext cx="10058400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Arial"/>
              <a:buNone/>
            </a:pPr>
            <a:r>
              <a:rPr lang="hr-HR" sz="4400" b="1" dirty="0" smtClean="0">
                <a:solidFill>
                  <a:srgbClr val="FF6600"/>
                </a:solidFill>
                <a:sym typeface="Arial"/>
              </a:rPr>
              <a:t>Uvodni</a:t>
            </a:r>
            <a:r>
              <a:rPr lang="en-US" sz="4400" b="1" cap="none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 sz="4400" b="1" cap="none" dirty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078480" y="5355372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ts val="2800"/>
              <a:buFont typeface="Arial"/>
              <a:buNone/>
            </a:pPr>
            <a:r>
              <a:rPr lang="en-US" sz="2000" u="sng" dirty="0">
                <a:solidFill>
                  <a:srgbClr val="00B0F0"/>
                </a:solidFill>
                <a:latin typeface="Calibri corpo"/>
                <a:sym typeface="Arial"/>
              </a:rPr>
              <a:t>https://www.youtube.com/watch?v=gnyXWM7sm8Y</a:t>
            </a:r>
            <a:endParaRPr sz="2000" u="sng" dirty="0">
              <a:solidFill>
                <a:srgbClr val="00B0F0"/>
              </a:solidFill>
              <a:latin typeface="Calibri corpo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F098F7-9BC4-46EB-AFF4-94C965D8F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24864" y="2101269"/>
            <a:ext cx="4581832" cy="30545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926655" y="1367984"/>
            <a:ext cx="10058400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FF6600"/>
              </a:buClr>
              <a:buSzPts val="4400"/>
            </a:pPr>
            <a:r>
              <a:rPr lang="en-US" sz="44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TEORIJSKA </a:t>
            </a:r>
            <a:r>
              <a:rPr lang="en-US" sz="4400" b="1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POZADINA</a:t>
            </a:r>
            <a:endParaRPr sz="4400" b="1" cap="none" dirty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26655" y="2364549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ts val="2800"/>
              <a:buFont typeface="Arial"/>
              <a:buNone/>
            </a:pPr>
            <a:r>
              <a:rPr lang="hr-HR" sz="2800" b="1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ŠTO JE</a:t>
            </a:r>
            <a:r>
              <a:rPr lang="en-US" sz="2800" b="1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GDPR?</a:t>
            </a:r>
            <a:endParaRPr dirty="0"/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srgbClr val="404040"/>
              </a:buClr>
              <a:buSzPts val="2000"/>
            </a:pPr>
            <a:r>
              <a:rPr lang="en-US" sz="2000" b="0" i="0" dirty="0" smtClean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Uredba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(EU) 2016/679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Europskog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parlamenta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Vijeća1, nova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Opća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uredba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Europske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unije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(EU) o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zaštiti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(GDPR)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regulira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obradu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vezi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fizičkim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osobama</a:t>
            </a:r>
            <a:r>
              <a:rPr lang="en-US" sz="2000" i="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u EU.”</a:t>
            </a:r>
            <a:endParaRPr dirty="0"/>
          </a:p>
          <a:p>
            <a:pPr marL="0" marR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European Commission, 2016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40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859801" y="1790891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lnSpc>
                <a:spcPct val="110000"/>
              </a:lnSpc>
              <a:buClr>
                <a:srgbClr val="FF4343"/>
              </a:buClr>
              <a:buSzPts val="2800"/>
            </a:pPr>
            <a:r>
              <a:rPr lang="en-US" sz="2800" b="1" dirty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ŠTO SU OSOBNI PODACI?</a:t>
            </a:r>
            <a:endParaRPr dirty="0"/>
          </a:p>
          <a:p>
            <a:pPr lvl="0" algn="just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kontekstu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GDPR-a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imena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genetske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biometrijske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zdravstvene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web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IP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adrese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adrese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e-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politička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mišljenja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seksualnu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orijentaciju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identificiranu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prepoznatljivu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živuću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Također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uključuje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kada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zajedno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dovesti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identifikacije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također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šifrirani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predstavljeni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pomoću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pseudonima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enkripcija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anonimizacija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reverzibilna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skladu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obvezama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Uredbe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to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znači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ključevi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dešifriranje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moraju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držati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odvojeno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pseudonimiziranih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29321" y="1098628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lvl="0" algn="just">
              <a:lnSpc>
                <a:spcPct val="110000"/>
              </a:lnSpc>
              <a:buClr>
                <a:srgbClr val="FF4343"/>
              </a:buClr>
              <a:buSzPct val="100000"/>
            </a:pPr>
            <a:r>
              <a:rPr lang="en-US" sz="11200" b="1" dirty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PRIVATNOST: </a:t>
            </a:r>
            <a:r>
              <a:rPr lang="en-US" sz="11200" b="1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DEFINICIJA</a:t>
            </a:r>
            <a:endParaRPr lang="hr-HR" sz="11200" b="1" dirty="0" smtClean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10000"/>
              </a:lnSpc>
              <a:buClr>
                <a:srgbClr val="FF4343"/>
              </a:buClr>
              <a:buSzPct val="100000"/>
            </a:pPr>
            <a:endParaRPr lang="hr-HR" sz="11200" b="1" dirty="0">
              <a:solidFill>
                <a:srgbClr val="FF4343"/>
              </a:solidFill>
              <a:latin typeface="Arial"/>
              <a:ea typeface="Calibri"/>
              <a:cs typeface="Arial"/>
              <a:sym typeface="Arial"/>
            </a:endParaRPr>
          </a:p>
          <a:p>
            <a:pPr lvl="0" algn="just">
              <a:lnSpc>
                <a:spcPct val="110000"/>
              </a:lnSpc>
              <a:buClr>
                <a:srgbClr val="FF4343"/>
              </a:buClr>
              <a:buSzPct val="100000"/>
            </a:pPr>
            <a:r>
              <a:rPr lang="en-US" sz="8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Općenito</a:t>
            </a:r>
            <a:r>
              <a:rPr lang="en-US" sz="8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govoreći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budete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ostavljeni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miru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sloboda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uplitanja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upada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S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možemo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govoriti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odnosno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pravu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kontrolu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nad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načinom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vaši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prikupljaju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Uz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tehnološke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inovacije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brzine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svjetlosti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složenija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minute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minutu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jer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više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razmjenjuje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tehnologija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sofisticiranija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zapravo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invazivna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rastu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upotrebe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A to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ostavlja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suočene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nevjerojatno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složenom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matricom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rizika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osiguravanje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Kao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rezultat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toga,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brzo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pojavila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možda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najznačajnije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pitanje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potrošača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ako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pitanje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građana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globalnoj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informacijskoj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ekonomiji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je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dovelo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do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razvoja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koncepta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privatnosti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usredotočen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upotrebu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upravljanje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osobnim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podacima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stvari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poput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postavljanja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politika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se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osiguralo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se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potrošača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prikupljaju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dijele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odgovarajuće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Sigurnost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više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usredotočuje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zlonamjernih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napada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iskorištavanja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ukradenih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zaradu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859801" y="1551302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lvl="0" algn="just">
              <a:lnSpc>
                <a:spcPct val="110000"/>
              </a:lnSpc>
              <a:buClr>
                <a:srgbClr val="FF4343"/>
              </a:buClr>
              <a:buSzPct val="100000"/>
            </a:pPr>
            <a:r>
              <a:rPr lang="en-US" sz="11200" b="1" dirty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KOJI SU DIJELOVI UKLJUČENI?</a:t>
            </a:r>
            <a:endParaRPr dirty="0"/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pojedinac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čije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voditelj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izvršitelj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također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poznat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subjekt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Voditelj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fizička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uključena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određivanje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Izvršitelj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fizička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uključena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voditelja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800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primjer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internetska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tvrtka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prikupljati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korisnicima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putem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web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pohranjivati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​​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ih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pomoću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oblaku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treće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strane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ovom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scenariju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internetska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tvrtka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kontrolor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oblaku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procesor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8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8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859801" y="1705211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 algn="just">
              <a:lnSpc>
                <a:spcPct val="110000"/>
              </a:lnSpc>
              <a:buClr>
                <a:srgbClr val="FF4343"/>
              </a:buClr>
              <a:buSzPct val="100000"/>
            </a:pPr>
            <a:r>
              <a:rPr lang="it-IT" sz="3300" b="1" dirty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KOJI SU POZITIVNI ELEMENTI GDPR-a</a:t>
            </a:r>
            <a:r>
              <a:rPr lang="en-US" sz="3300" b="1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/>
          </a:p>
          <a:p>
            <a:pPr lvl="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Ovom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Uredbom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Europsko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vijeće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redefinira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zaštiti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s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obzirom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stalne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cyber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napade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kojima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subjekti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svih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veličina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sektora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podvrgnuti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već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nekoliko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godina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pružajući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smjernice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tom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smjeru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lvl="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Glavne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prednosti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GDPR-a </a:t>
            </a:r>
            <a:r>
              <a:rPr lang="en-US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jedinstvena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pravila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cijelu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EU;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jednaki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uvjeti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poduzeća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EU-u;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pravila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prilagođena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web-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ekonomiji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skalabilna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"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prilagodljiva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pravila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tehnološkim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promjenama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budućim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ekonomskim</a:t>
            </a:r>
            <a:r>
              <a:rPr lang="en-US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scenarijima</a:t>
            </a:r>
            <a:r>
              <a:rPr lang="en-US" sz="24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926655" y="788478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Relevantnost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59801" y="2157552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it-IT" sz="36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I KAKO DIGITALNI ALATI I DRUŠTVENI MEDIJI MOGU POBOLJŠATI IMIDŽ NAŠEG TIMA I AKTIVNOSTI?</a:t>
            </a:r>
            <a:endParaRPr lang="it-IT" sz="36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Calibri corpo"/>
              </a:rPr>
              <a:t>Digitalne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tehnologije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sve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prisutnije</a:t>
            </a:r>
            <a:r>
              <a:rPr lang="en-US" dirty="0">
                <a:latin typeface="Calibri corpo"/>
              </a:rPr>
              <a:t> u </a:t>
            </a:r>
            <a:r>
              <a:rPr lang="en-US" dirty="0" err="1">
                <a:latin typeface="Calibri corpo"/>
              </a:rPr>
              <a:t>svakodnevnom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životu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imaju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ogroman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utjecaj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na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ljude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na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sve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aspekte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ljudskog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života</a:t>
            </a:r>
            <a:r>
              <a:rPr lang="en-US" dirty="0">
                <a:latin typeface="Calibri corpo"/>
              </a:rPr>
              <a:t>, pa </a:t>
            </a:r>
            <a:r>
              <a:rPr lang="en-US" dirty="0" err="1">
                <a:latin typeface="Calibri corpo"/>
              </a:rPr>
              <a:t>tako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na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poslovni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sektor</a:t>
            </a:r>
            <a:r>
              <a:rPr lang="en-US" dirty="0">
                <a:latin typeface="Calibri corpo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Calibri corpo"/>
              </a:rPr>
              <a:t>S </a:t>
            </a:r>
            <a:r>
              <a:rPr lang="en-US" dirty="0" err="1">
                <a:latin typeface="Calibri corpo"/>
              </a:rPr>
              <a:t>vremenom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tvrtke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počele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iskorištavati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prednosti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modernog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digitalnog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doba</a:t>
            </a:r>
            <a:r>
              <a:rPr lang="en-US" dirty="0">
                <a:latin typeface="Calibri corpo"/>
              </a:rPr>
              <a:t>, </a:t>
            </a:r>
            <a:r>
              <a:rPr lang="en-US" dirty="0" err="1">
                <a:latin typeface="Calibri corpo"/>
              </a:rPr>
              <a:t>posebice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kada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promoviraju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svoj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brend</a:t>
            </a:r>
            <a:r>
              <a:rPr lang="en-US" dirty="0">
                <a:latin typeface="Calibri corpo"/>
              </a:rPr>
              <a:t>. </a:t>
            </a:r>
            <a:r>
              <a:rPr lang="en-US" dirty="0" err="1">
                <a:latin typeface="Calibri corpo"/>
              </a:rPr>
              <a:t>Njihovi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poslovni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procesi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odnosi</a:t>
            </a:r>
            <a:r>
              <a:rPr lang="en-US" dirty="0">
                <a:latin typeface="Calibri corpo"/>
              </a:rPr>
              <a:t> s </a:t>
            </a:r>
            <a:r>
              <a:rPr lang="en-US" dirty="0" err="1">
                <a:latin typeface="Calibri corpo"/>
              </a:rPr>
              <a:t>kupcima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temelje</a:t>
            </a:r>
            <a:r>
              <a:rPr lang="en-US" dirty="0">
                <a:latin typeface="Calibri corpo"/>
              </a:rPr>
              <a:t> se </a:t>
            </a:r>
            <a:r>
              <a:rPr lang="en-US" dirty="0" err="1">
                <a:latin typeface="Calibri corpo"/>
              </a:rPr>
              <a:t>na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korištenju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digitalnih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tehnologija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kako</a:t>
            </a:r>
            <a:r>
              <a:rPr lang="en-US" dirty="0">
                <a:latin typeface="Calibri corpo"/>
              </a:rPr>
              <a:t> bi </a:t>
            </a:r>
            <a:r>
              <a:rPr lang="en-US" dirty="0" err="1">
                <a:latin typeface="Calibri corpo"/>
              </a:rPr>
              <a:t>mogli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jednostavno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upoznati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njih</a:t>
            </a:r>
            <a:r>
              <a:rPr lang="en-US" dirty="0">
                <a:latin typeface="Calibri corpo"/>
              </a:rPr>
              <a:t>, </a:t>
            </a:r>
            <a:r>
              <a:rPr lang="en-US" b="1" dirty="0" err="1">
                <a:latin typeface="Calibri corpo"/>
              </a:rPr>
              <a:t>njihov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brend</a:t>
            </a:r>
            <a:r>
              <a:rPr lang="en-US" b="1" dirty="0">
                <a:latin typeface="Calibri corpo"/>
              </a:rPr>
              <a:t> </a:t>
            </a:r>
            <a:r>
              <a:rPr lang="en-US" dirty="0">
                <a:latin typeface="Calibri corpo"/>
              </a:rPr>
              <a:t>(</a:t>
            </a:r>
            <a:r>
              <a:rPr lang="en-US" dirty="0" err="1">
                <a:latin typeface="Calibri corpo"/>
              </a:rPr>
              <a:t>odnosno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njihove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vrijednosti</a:t>
            </a:r>
            <a:r>
              <a:rPr lang="en-US" dirty="0">
                <a:latin typeface="Calibri corpo"/>
              </a:rPr>
              <a:t>, </a:t>
            </a:r>
            <a:r>
              <a:rPr lang="en-US" dirty="0" err="1">
                <a:latin typeface="Calibri corpo"/>
              </a:rPr>
              <a:t>proizvode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usluge</a:t>
            </a:r>
            <a:r>
              <a:rPr lang="en-US" dirty="0">
                <a:latin typeface="Calibri corpo"/>
              </a:rPr>
              <a:t>)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stupiti</a:t>
            </a:r>
            <a:r>
              <a:rPr lang="en-US" b="1" dirty="0">
                <a:latin typeface="Calibri corpo"/>
              </a:rPr>
              <a:t> u </a:t>
            </a:r>
            <a:r>
              <a:rPr lang="en-US" b="1" dirty="0" err="1">
                <a:latin typeface="Calibri corpo"/>
              </a:rPr>
              <a:t>kontakt</a:t>
            </a:r>
            <a:r>
              <a:rPr lang="en-US" b="1" dirty="0">
                <a:latin typeface="Calibri corpo"/>
              </a:rPr>
              <a:t> s </a:t>
            </a:r>
            <a:r>
              <a:rPr lang="en-US" b="1" dirty="0" err="1">
                <a:latin typeface="Calibri corpo"/>
              </a:rPr>
              <a:t>njima</a:t>
            </a:r>
            <a:r>
              <a:rPr lang="en-US" dirty="0">
                <a:latin typeface="Calibri corpo"/>
              </a:rPr>
              <a:t>. S </a:t>
            </a:r>
            <a:r>
              <a:rPr lang="en-US" dirty="0" err="1">
                <a:latin typeface="Calibri corpo"/>
              </a:rPr>
              <a:t>druge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strane</a:t>
            </a:r>
            <a:r>
              <a:rPr lang="en-US" dirty="0">
                <a:latin typeface="Calibri corpo"/>
              </a:rPr>
              <a:t>, </a:t>
            </a:r>
            <a:r>
              <a:rPr lang="en-US" dirty="0" err="1">
                <a:latin typeface="Calibri corpo"/>
              </a:rPr>
              <a:t>klijenti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mogu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saznati</a:t>
            </a:r>
            <a:r>
              <a:rPr lang="en-US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više</a:t>
            </a:r>
            <a:r>
              <a:rPr lang="en-US" b="1" dirty="0">
                <a:latin typeface="Calibri corpo"/>
              </a:rPr>
              <a:t> o </a:t>
            </a:r>
            <a:r>
              <a:rPr lang="en-US" b="1" dirty="0" err="1">
                <a:latin typeface="Calibri corpo"/>
              </a:rPr>
              <a:t>tvrtki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i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njezinoj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djelatnosti</a:t>
            </a:r>
            <a:r>
              <a:rPr lang="en-US" b="1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te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mogu</a:t>
            </a:r>
            <a:r>
              <a:rPr lang="en-US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usporediti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svoja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iskustva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i</a:t>
            </a:r>
            <a:r>
              <a:rPr lang="en-US" b="1" dirty="0">
                <a:latin typeface="Calibri corpo"/>
              </a:rPr>
              <a:t> </a:t>
            </a:r>
            <a:r>
              <a:rPr lang="en-US" b="1" dirty="0" err="1">
                <a:latin typeface="Calibri corpo"/>
              </a:rPr>
              <a:t>razmišljanja</a:t>
            </a:r>
            <a:r>
              <a:rPr lang="en-US" b="1" dirty="0">
                <a:latin typeface="Calibri corpo"/>
              </a:rPr>
              <a:t> </a:t>
            </a:r>
            <a:r>
              <a:rPr lang="en-US" dirty="0">
                <a:latin typeface="Calibri corpo"/>
              </a:rPr>
              <a:t>o </a:t>
            </a:r>
            <a:r>
              <a:rPr lang="en-US" dirty="0" err="1">
                <a:latin typeface="Calibri corpo"/>
              </a:rPr>
              <a:t>određenim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proizvodima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i</a:t>
            </a:r>
            <a:r>
              <a:rPr lang="en-US" dirty="0">
                <a:latin typeface="Calibri corpo"/>
              </a:rPr>
              <a:t> </a:t>
            </a:r>
            <a:r>
              <a:rPr lang="en-US" dirty="0" err="1">
                <a:latin typeface="Calibri corpo"/>
              </a:rPr>
              <a:t>uslugama</a:t>
            </a:r>
            <a:r>
              <a:rPr lang="en-US" dirty="0">
                <a:latin typeface="Calibri corpo"/>
              </a:rPr>
              <a:t>.</a:t>
            </a:r>
            <a:r>
              <a:rPr lang="it-IT" i="1" dirty="0" smtClean="0">
                <a:latin typeface="Calibri corpo"/>
                <a:cs typeface="Arial" panose="020B0604020202020204" pitchFamily="34" charset="0"/>
              </a:rPr>
              <a:t> </a:t>
            </a:r>
            <a:endParaRPr lang="it-IT" dirty="0">
              <a:latin typeface="Calibri corpo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1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751159" y="1302868"/>
            <a:ext cx="5640587" cy="513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ts val="2800"/>
              <a:buFont typeface="Arial"/>
              <a:buNone/>
            </a:pPr>
            <a:r>
              <a:rPr lang="hr-HR" sz="28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TEMELJNI</a:t>
            </a:r>
            <a:r>
              <a:rPr lang="en-US" sz="28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ASPE</a:t>
            </a:r>
            <a:r>
              <a:rPr lang="hr-HR" sz="2800" b="1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KTI</a:t>
            </a:r>
            <a:endParaRPr dirty="0" smtClean="0">
              <a:solidFill>
                <a:schemeClr val="accent2"/>
              </a:solidFill>
            </a:endParaRPr>
          </a:p>
          <a:p>
            <a:pPr marL="457200" lvl="0" indent="-45720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Koristiti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pohranjivati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​​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kada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privola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izričito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dana</a:t>
            </a:r>
            <a:endParaRPr lang="hr-HR" sz="2000" b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GDPR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određenim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okolnostima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mora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slobodan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„</a:t>
            </a:r>
            <a:r>
              <a:rPr lang="en-US" sz="2000" b="1" dirty="0" err="1" smtClean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Slobodno</a:t>
            </a:r>
            <a:r>
              <a:rPr lang="en-US" sz="2000" b="1" dirty="0" smtClean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dani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znači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subjekta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niste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stjerali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kut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pristane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koristite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njegove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Kao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to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znači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možete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zahtijevati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privolu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uvjet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korištenje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Ljudi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moraju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znati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reći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ne.</a:t>
            </a:r>
            <a:r>
              <a:rPr lang="en-US" sz="20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8427" y="1996290"/>
            <a:ext cx="4618513" cy="307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859801" y="1705211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0000"/>
              </a:buClr>
              <a:buSzPts val="2000"/>
            </a:pP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Štoviše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"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privolu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mora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predstavljen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način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jasno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razlikuje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ostalih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stvari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" (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članak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7. GDPR-a).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Trebalo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jasno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aktivnosti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namjeravate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provoditi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dajući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subjektu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priliku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svaku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aktivnost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endParaRPr lang="hr-HR" sz="20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ts val="2000"/>
            </a:pPr>
            <a:endParaRPr lang="en-US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ts val="2000"/>
            </a:pP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Zatim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treba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To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znači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nositelj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vaš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identitet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aktivnosti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namjeravate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provoditi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svrhu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svoju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privolu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povući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bilo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kojem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trenutku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endParaRPr lang="hr-HR" sz="20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ts val="2000"/>
            </a:pPr>
            <a:endParaRPr lang="en-US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000000"/>
              </a:buClr>
              <a:buSzPts val="2000"/>
            </a:pP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Naposljetku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privola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mora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nedvosmislena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naime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„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uključivati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​​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označavanje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okvira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prilikom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posjeta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internetskoj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stranici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odabir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tehničkih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postavki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usluge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informacijskog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društva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drugu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izjavu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ponašanje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ovom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kontekstu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jasno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ukazuje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prihvaćanje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subjekta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predloženu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obradu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njegovih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njezine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b="1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.” (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Uvodna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izjava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32 GDPR</a:t>
            </a:r>
            <a:r>
              <a:rPr lang="en-US" sz="2000" b="0" i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4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1385180" y="3204926"/>
            <a:ext cx="10124976" cy="72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Ukratko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nemate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važeći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možete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ga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koristiti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pohraniti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ovim</a:t>
            </a:r>
            <a:r>
              <a:rPr lang="en-US" sz="20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slučajevima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lvl="0" indent="-127000">
              <a:spcBef>
                <a:spcPts val="100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imate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bilo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kakvih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sumnji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oko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toga je li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netko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>
              <a:spcBef>
                <a:spcPts val="100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osoba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shvaća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da je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pristala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>
              <a:spcBef>
                <a:spcPts val="100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nemate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jasnu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evidenciju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pokazala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>
              <a:spcBef>
                <a:spcPts val="100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nije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bilo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pravog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slobodnog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izbora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o tome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hoće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li se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uključiti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>
              <a:spcBef>
                <a:spcPts val="100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pojedinac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bi bio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kažnjen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zbog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odbijanja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pristanka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  <a:endParaRPr dirty="0"/>
          </a:p>
        </p:txBody>
      </p:sp>
      <p:sp>
        <p:nvSpPr>
          <p:cNvPr id="156" name="Google Shape;156;p9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250" y="782404"/>
            <a:ext cx="6667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1531452" y="1790891"/>
            <a:ext cx="10124976" cy="72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postoji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jasna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neravnoteža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moći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između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vas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pojedinca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  <a:endParaRPr lang="en-US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privola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bila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preduvjet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usluge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obrada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nije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nužna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uslugu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je bio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povezan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drugim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uvjetima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odredbama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pristankom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bio je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neodređen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nejasan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koristite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unaprijed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označene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okvire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uključivanje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druge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metode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zadanog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pristanka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vaša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nije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konkretno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navedena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niste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rekli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ljudima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njihovom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pravu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povlačenje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privole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ljudi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mogu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lako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povući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endParaRPr lang="en-US" sz="20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svrhe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aktivnosti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razvile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izvan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izvornog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pristanka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65" name="Google Shape;165;p10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959389" y="1790891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Omogućite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svim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osobama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pregled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podacima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čuvamo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gdje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koriste</a:t>
            </a:r>
            <a:endParaRPr lang="hr-HR" sz="2000" b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2000"/>
            </a:pPr>
            <a:endParaRPr lang="hr-HR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veličina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hakiranje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povrede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zlonamjerni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softver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...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ponekad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činiti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kibersigurnosna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prijetnja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vreba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svakog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ugla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 to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predstavlja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problem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korisnicima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moraju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planirati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strategije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upravljanja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pohranom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sigurniji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otporniji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ljudima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omogućili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Konkretno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ideja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dužni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rukovati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osjetljivim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informacijama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čime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smanjuje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rizik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drugi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pogrešno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jednokratni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trebale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redovito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preispitivati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​​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osobito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uključene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osjetljive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1" descr="Lente di ingrandimen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517" y="486773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1311104" y="1261591"/>
            <a:ext cx="9569792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FF6600"/>
              </a:buClr>
              <a:buSzPts val="2000"/>
            </a:pPr>
            <a:r>
              <a:rPr lang="hr-HR" sz="2000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- </a:t>
            </a:r>
            <a:r>
              <a:rPr lang="en-US" sz="2000" dirty="0" err="1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pregledati</a:t>
            </a:r>
            <a:r>
              <a:rPr lang="en-US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pristupiti</a:t>
            </a:r>
            <a:r>
              <a:rPr lang="en-US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osobnim</a:t>
            </a:r>
            <a:r>
              <a:rPr lang="en-US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podacima</a:t>
            </a:r>
            <a:r>
              <a:rPr lang="en-US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svatko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ima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pravo</a:t>
            </a:r>
            <a:r>
              <a:rPr lang="en-US" sz="2000" dirty="0"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tvrtke</a:t>
            </a:r>
            <a:r>
              <a:rPr lang="en-US" sz="2000" dirty="0"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zatražiti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dobiti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potvrdu</a:t>
            </a:r>
            <a:r>
              <a:rPr lang="en-US" sz="2000" dirty="0">
                <a:ea typeface="Calibri"/>
                <a:cs typeface="Calibri"/>
                <a:sym typeface="Calibri"/>
              </a:rPr>
              <a:t> o tome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posjeduje</a:t>
            </a:r>
            <a:r>
              <a:rPr lang="en-US" sz="2000" dirty="0">
                <a:ea typeface="Calibri"/>
                <a:cs typeface="Calibri"/>
                <a:sym typeface="Calibri"/>
              </a:rPr>
              <a:t> li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ga</a:t>
            </a:r>
            <a:r>
              <a:rPr lang="en-US" sz="2000" dirty="0"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tiču</a:t>
            </a:r>
            <a:r>
              <a:rPr lang="en-US" sz="2000" dirty="0">
                <a:ea typeface="Calibri"/>
                <a:cs typeface="Calibri"/>
                <a:sym typeface="Calibri"/>
              </a:rPr>
              <a:t> ​​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ea typeface="Calibri"/>
                <a:cs typeface="Calibri"/>
                <a:sym typeface="Calibri"/>
              </a:rPr>
              <a:t> ne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.</a:t>
            </a:r>
            <a:endParaRPr lang="hr-HR" sz="2000" dirty="0" smtClean="0"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FF6600"/>
              </a:buClr>
              <a:buSzPts val="2000"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FF6600"/>
              </a:buClr>
              <a:buSzPts val="2000"/>
            </a:pPr>
            <a:r>
              <a:rPr lang="en-US" sz="2000" dirty="0" err="1">
                <a:ea typeface="Calibri"/>
                <a:cs typeface="Calibri"/>
                <a:sym typeface="Calibri"/>
              </a:rPr>
              <a:t>Ako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oni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imaju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tada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imate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pravo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pristupiti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tim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podacima</a:t>
            </a:r>
            <a:r>
              <a:rPr lang="en-US" sz="2000" dirty="0"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dobiti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kopiju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dobiti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sve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relevantne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dodatne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informacije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ea typeface="Calibri"/>
                <a:cs typeface="Calibri"/>
                <a:sym typeface="Calibri"/>
              </a:rPr>
              <a:t>(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njihov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razlog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obradu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vaših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osobnih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kategorije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osobnih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koriste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itd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.).</a:t>
            </a:r>
            <a:endParaRPr lang="hr-HR" sz="2000" dirty="0" smtClean="0"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FF6600"/>
              </a:buClr>
              <a:buSzPts val="2000"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FF6600"/>
              </a:buClr>
              <a:buSzPts val="2000"/>
            </a:pPr>
            <a:r>
              <a:rPr lang="en-US" sz="2000" dirty="0" err="1">
                <a:ea typeface="Calibri"/>
                <a:cs typeface="Calibri"/>
                <a:sym typeface="Calibri"/>
              </a:rPr>
              <a:t>Ovo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pravo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pristupa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trebalo</a:t>
            </a:r>
            <a:r>
              <a:rPr lang="en-US" sz="2000" dirty="0"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biti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jednostavno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omogućiti</a:t>
            </a:r>
            <a:r>
              <a:rPr lang="en-US" sz="2000" dirty="0"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razumnim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intervalima</a:t>
            </a:r>
            <a:r>
              <a:rPr lang="en-US" sz="2000" dirty="0"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Tvrtka</a:t>
            </a:r>
            <a:r>
              <a:rPr lang="en-US" sz="2000" dirty="0"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trebala</a:t>
            </a:r>
            <a:r>
              <a:rPr lang="en-US" sz="2000" dirty="0">
                <a:ea typeface="Calibri"/>
                <a:cs typeface="Calibri"/>
                <a:sym typeface="Calibri"/>
              </a:rPr>
              <a:t> bi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besplatno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dostaviti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kopiju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vaših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osobnih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Sve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daljnje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kopije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mogu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biti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predmetom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razumne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naknade</a:t>
            </a:r>
            <a:r>
              <a:rPr lang="en-US" sz="2000" dirty="0"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Kada</a:t>
            </a:r>
            <a:r>
              <a:rPr lang="en-US" sz="2000" dirty="0"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podnosi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elektroničkim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putem</a:t>
            </a:r>
            <a:r>
              <a:rPr lang="en-US" sz="2000" dirty="0"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primjer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putem</a:t>
            </a:r>
            <a:r>
              <a:rPr lang="en-US" sz="2000" dirty="0">
                <a:ea typeface="Calibri"/>
                <a:cs typeface="Calibri"/>
                <a:sym typeface="Calibri"/>
              </a:rPr>
              <a:t> e-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pošte</a:t>
            </a:r>
            <a:r>
              <a:rPr lang="en-US" sz="2000" dirty="0">
                <a:ea typeface="Calibri"/>
                <a:cs typeface="Calibri"/>
                <a:sym typeface="Calibri"/>
              </a:rPr>
              <a:t>),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osim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ako</a:t>
            </a:r>
            <a:r>
              <a:rPr lang="en-US" sz="2000" dirty="0">
                <a:ea typeface="Calibri"/>
                <a:cs typeface="Calibri"/>
                <a:sym typeface="Calibri"/>
              </a:rPr>
              <a:t> ne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zatražite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drugačije</a:t>
            </a:r>
            <a:r>
              <a:rPr lang="en-US" sz="2000" dirty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informacije</a:t>
            </a:r>
            <a:r>
              <a:rPr lang="en-US" sz="2000" dirty="0"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trebaju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dostaviti</a:t>
            </a:r>
            <a:r>
              <a:rPr lang="en-US" sz="2000" dirty="0"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uobičajeno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korištenom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elektroničkom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obliku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.</a:t>
            </a:r>
            <a:endParaRPr lang="hr-HR" sz="2000" dirty="0" smtClean="0"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FF6600"/>
              </a:buClr>
              <a:buSzPts val="2000"/>
            </a:pPr>
            <a:endParaRPr lang="en-US" sz="2000" dirty="0"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FF6600"/>
              </a:buClr>
              <a:buSzPts val="2000"/>
            </a:pPr>
            <a:r>
              <a:rPr lang="en-US" sz="2000" dirty="0" err="1">
                <a:ea typeface="Calibri"/>
                <a:cs typeface="Calibri"/>
                <a:sym typeface="Calibri"/>
              </a:rPr>
              <a:t>Ovo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pravo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nije</a:t>
            </a:r>
            <a:r>
              <a:rPr lang="en-US" sz="2000" b="1" dirty="0"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ea typeface="Calibri"/>
                <a:cs typeface="Calibri"/>
                <a:sym typeface="Calibri"/>
              </a:rPr>
              <a:t>apsolutno</a:t>
            </a:r>
            <a:r>
              <a:rPr lang="en-US" sz="2000" dirty="0"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korištenje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prava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pristup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vašim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osobnim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podacima</a:t>
            </a:r>
            <a:r>
              <a:rPr lang="en-US" sz="2000" dirty="0">
                <a:ea typeface="Calibri"/>
                <a:cs typeface="Calibri"/>
                <a:sym typeface="Calibri"/>
              </a:rPr>
              <a:t> ne bi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trebalo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utjecati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prava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slobode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drugih</a:t>
            </a:r>
            <a:r>
              <a:rPr lang="en-US" sz="2000" dirty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uključujući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poslovne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tajne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intelektualno</a:t>
            </a:r>
            <a:r>
              <a:rPr lang="en-US" sz="2000" dirty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ea typeface="Calibri"/>
                <a:cs typeface="Calibri"/>
                <a:sym typeface="Calibri"/>
              </a:rPr>
              <a:t>vlasništvo</a:t>
            </a:r>
            <a:r>
              <a:rPr lang="en-US" sz="2000" b="0" i="0" dirty="0" smtClean="0">
                <a:ea typeface="Calibri"/>
                <a:cs typeface="Calibri"/>
                <a:sym typeface="Calibri"/>
              </a:rPr>
              <a:t>.</a:t>
            </a:r>
            <a:r>
              <a:rPr lang="en-US" sz="2000" b="1" dirty="0" smtClean="0"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342900" marR="0" lvl="0" indent="-215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 txBox="1"/>
          <p:nvPr/>
        </p:nvSpPr>
        <p:spPr>
          <a:xfrm>
            <a:off x="971599" y="1293879"/>
            <a:ext cx="10248802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FF6600"/>
              </a:buClr>
              <a:buSzPts val="20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Gdje se podaci obrađuju i koriste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nakon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date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privolu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započinje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bazama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Pokriva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širok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raspon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operacija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„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snimanje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organiziranje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strukturiranje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pohranjivanje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prilagodba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izmjena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pronalaženje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savjetovanje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korištenje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otkrivanje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prijenosom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širenje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drugi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stavljanje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raspolaganje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usklađivanje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kombinacija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ograničavanje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brisanje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uništavanje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(GDPR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članak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4).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Slijedeći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primjere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upravljanje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osobljem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administracija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obračuna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plaća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pregledavanje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baze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kontakata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sadrži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promotivnih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e-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mailova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uništavanje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dokumenata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sadrže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objavljivanje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stavljanje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fotografije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web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pohranjivanje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IP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adresa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MAC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adresa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video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snimanje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(CCTV).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 txBox="1"/>
          <p:nvPr/>
        </p:nvSpPr>
        <p:spPr>
          <a:xfrm>
            <a:off x="2272419" y="1790891"/>
            <a:ext cx="9048312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pl-PL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Budite jasni kada i kako se podaci obrađuju i koriste</a:t>
            </a:r>
            <a:endParaRPr dirty="0"/>
          </a:p>
          <a:p>
            <a:pPr lvl="0" algn="just"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pl-PL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Kao što je napisano u uvodnoj izjavi 39 GDPR-a</a:t>
            </a:r>
            <a:r>
              <a:rPr lang="en-US" sz="2000" b="0" i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lvl="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“[…]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Načelo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transparentnosti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zahtijeva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komunikacija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vezi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obradom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budu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lako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dostupne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razumljive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jasnim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jednostavnim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jezikom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načelo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posebno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ispitanicima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identitetu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voditelja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svrsi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daljnje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osigurala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poštena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transparentna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dotične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fizičke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njihovo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dobivanje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potvrde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priopćenja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njima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4" descr="Sottotitol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023" y="2923481"/>
            <a:ext cx="1404326" cy="14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/>
        </p:nvSpPr>
        <p:spPr>
          <a:xfrm>
            <a:off x="859801" y="1965229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(…)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posebne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obrađuju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trebaju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izričite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legitimne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određene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trenutku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prikupljanja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1800"/>
              </a:spcBef>
              <a:buClr>
                <a:schemeClr val="dk1"/>
              </a:buClr>
              <a:buSzPts val="2000"/>
            </a:pP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primjereni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relevantni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ograničeni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ono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potrebno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To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posebno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zahtijeva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osigura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je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razdoblje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pohranjuju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ograničeno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strogi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minimum.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osiguralo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čuvaju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dulje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nego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potrebno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voditelj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odrediti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vremenska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ograničenja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brisanje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periodični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pregled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 algn="just">
              <a:spcBef>
                <a:spcPts val="1800"/>
              </a:spcBef>
              <a:buClr>
                <a:schemeClr val="dk1"/>
              </a:buClr>
              <a:buSzPts val="2000"/>
            </a:pP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obrađivati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​​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ako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razumno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ispuniti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drugim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sredstvima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[…]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f3d9c6b5b6_0_0"/>
          <p:cNvPicPr preferRelativeResize="0"/>
          <p:nvPr/>
        </p:nvPicPr>
        <p:blipFill rotWithShape="1">
          <a:blip r:embed="rId3">
            <a:alphaModFix/>
          </a:blip>
          <a:srcRect l="2233" t="-1090" r="22048" b="1090"/>
          <a:stretch/>
        </p:blipFill>
        <p:spPr>
          <a:xfrm>
            <a:off x="9778110" y="5782139"/>
            <a:ext cx="2413891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f3d9c6b5b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0" cy="179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f3d9c6b5b6_0_0"/>
          <p:cNvSpPr txBox="1"/>
          <p:nvPr/>
        </p:nvSpPr>
        <p:spPr>
          <a:xfrm>
            <a:off x="8345159" y="6436183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f3d9c6b5b6_0_0"/>
          <p:cNvSpPr txBox="1"/>
          <p:nvPr/>
        </p:nvSpPr>
        <p:spPr>
          <a:xfrm>
            <a:off x="1018774" y="1624054"/>
            <a:ext cx="102489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>
              <a:buSzPts val="2000"/>
              <a:buFont typeface="Calibri"/>
              <a:buChar char="-"/>
            </a:pPr>
            <a:r>
              <a:rPr lang="pl-PL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Kako se osobni podaci prikupljaju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dirty="0" smtClean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44500" lvl="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 podaci u povijesti pregledavanja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digitalna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povijest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posjetili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pregledniku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jednog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oblika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preglednik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vlastiti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dnevnik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URL-ova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otvorili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Predmemorija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preglednika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sadržavat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će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stvarne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elemente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grafičke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slike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stanju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web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44500" lvl="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mrežne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Google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će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vlastite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zapise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povijesti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integriraju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različite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mrežne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aktivnosti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kroz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funkcionalnost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analizatora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korištenja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web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instalirani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kodu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stranica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posjećujete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bit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će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anonimizirani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će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onemogućiti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povezivanje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dizajnu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sljedivi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859801" y="1705211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hr-HR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PREDNOSTI KORIŠTENJA</a:t>
            </a:r>
            <a:r>
              <a:rPr lang="en-US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  <a:r>
              <a:rPr lang="hr-HR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ALATA</a:t>
            </a:r>
            <a:endParaRPr lang="en-US" sz="2800" b="1" dirty="0" smtClean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 err="1"/>
              <a:t>Mjerljivi</a:t>
            </a:r>
            <a:r>
              <a:rPr lang="en-US" sz="2200" b="1" dirty="0"/>
              <a:t> </a:t>
            </a:r>
            <a:r>
              <a:rPr lang="en-US" sz="2200" b="1" dirty="0" err="1"/>
              <a:t>rezultati</a:t>
            </a:r>
            <a:r>
              <a:rPr lang="en-US" sz="2200" dirty="0"/>
              <a:t>. Ne </a:t>
            </a:r>
            <a:r>
              <a:rPr lang="en-US" sz="2200" dirty="0" err="1"/>
              <a:t>možemo</a:t>
            </a:r>
            <a:r>
              <a:rPr lang="en-US" sz="2200" dirty="0"/>
              <a:t> </a:t>
            </a:r>
            <a:r>
              <a:rPr lang="en-US" sz="2200" dirty="0" err="1"/>
              <a:t>prebrojati</a:t>
            </a:r>
            <a:r>
              <a:rPr lang="en-US" sz="2200" dirty="0"/>
              <a:t> </a:t>
            </a:r>
            <a:r>
              <a:rPr lang="en-US" sz="2200" dirty="0" err="1"/>
              <a:t>koliko</a:t>
            </a:r>
            <a:r>
              <a:rPr lang="en-US" sz="2200" dirty="0"/>
              <a:t> je </a:t>
            </a:r>
            <a:r>
              <a:rPr lang="en-US" sz="2200" dirty="0" err="1"/>
              <a:t>ljudi</a:t>
            </a:r>
            <a:r>
              <a:rPr lang="en-US" sz="2200" dirty="0"/>
              <a:t> </a:t>
            </a:r>
            <a:r>
              <a:rPr lang="en-US" sz="2200" dirty="0" err="1"/>
              <a:t>vidjelo</a:t>
            </a:r>
            <a:r>
              <a:rPr lang="en-US" sz="2200" dirty="0"/>
              <a:t> billboard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koliko</a:t>
            </a:r>
            <a:r>
              <a:rPr lang="en-US" sz="2200" dirty="0"/>
              <a:t> je </a:t>
            </a:r>
            <a:r>
              <a:rPr lang="en-US" sz="2200" dirty="0" err="1"/>
              <a:t>ljudi</a:t>
            </a:r>
            <a:r>
              <a:rPr lang="en-US" sz="2200" dirty="0"/>
              <a:t> </a:t>
            </a:r>
            <a:r>
              <a:rPr lang="en-US" sz="2200" dirty="0" err="1"/>
              <a:t>pročitalo</a:t>
            </a:r>
            <a:r>
              <a:rPr lang="en-US" sz="2200" dirty="0"/>
              <a:t> </a:t>
            </a:r>
            <a:r>
              <a:rPr lang="en-US" sz="2200" dirty="0" err="1"/>
              <a:t>letak</a:t>
            </a:r>
            <a:r>
              <a:rPr lang="en-US" sz="2200" dirty="0"/>
              <a:t>,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putem</a:t>
            </a:r>
            <a:r>
              <a:rPr lang="en-US" sz="2200" dirty="0"/>
              <a:t> </a:t>
            </a:r>
            <a:r>
              <a:rPr lang="en-US" sz="2200" dirty="0" err="1"/>
              <a:t>digitalnih</a:t>
            </a:r>
            <a:r>
              <a:rPr lang="en-US" sz="2200" dirty="0"/>
              <a:t> </a:t>
            </a:r>
            <a:r>
              <a:rPr lang="en-US" sz="2200" dirty="0" err="1"/>
              <a:t>alata</a:t>
            </a:r>
            <a:r>
              <a:rPr lang="en-US" sz="2200" dirty="0"/>
              <a:t> </a:t>
            </a:r>
            <a:r>
              <a:rPr lang="en-US" sz="2200" dirty="0" err="1"/>
              <a:t>možemo</a:t>
            </a:r>
            <a:r>
              <a:rPr lang="en-US" sz="2200" dirty="0"/>
              <a:t> </a:t>
            </a:r>
            <a:r>
              <a:rPr lang="en-US" sz="2200" dirty="0" err="1"/>
              <a:t>dobiti</a:t>
            </a:r>
            <a:r>
              <a:rPr lang="en-US" sz="2200" dirty="0"/>
              <a:t> </a:t>
            </a:r>
            <a:r>
              <a:rPr lang="en-US" sz="2200" dirty="0" err="1"/>
              <a:t>čvrste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stvarne</a:t>
            </a:r>
            <a:r>
              <a:rPr lang="en-US" sz="2200" dirty="0"/>
              <a:t> </a:t>
            </a:r>
            <a:r>
              <a:rPr lang="en-US" sz="2200" dirty="0" err="1"/>
              <a:t>rezultate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nam</a:t>
            </a:r>
            <a:r>
              <a:rPr lang="en-US" sz="2200" dirty="0"/>
              <a:t> </a:t>
            </a:r>
            <a:r>
              <a:rPr lang="en-US" sz="2200" dirty="0" err="1"/>
              <a:t>točno</a:t>
            </a:r>
            <a:r>
              <a:rPr lang="en-US" sz="2200" dirty="0"/>
              <a:t> </a:t>
            </a:r>
            <a:r>
              <a:rPr lang="en-US" sz="2200" dirty="0" err="1"/>
              <a:t>pokazuju</a:t>
            </a:r>
            <a:r>
              <a:rPr lang="en-US" sz="2200" dirty="0"/>
              <a:t> </a:t>
            </a:r>
            <a:r>
              <a:rPr lang="en-US" sz="2200" dirty="0" err="1"/>
              <a:t>koliko</a:t>
            </a:r>
            <a:r>
              <a:rPr lang="en-US" sz="2200" dirty="0"/>
              <a:t> je </a:t>
            </a:r>
            <a:r>
              <a:rPr lang="en-US" sz="2200" dirty="0" err="1"/>
              <a:t>ljudi</a:t>
            </a:r>
            <a:r>
              <a:rPr lang="en-US" sz="2200" dirty="0"/>
              <a:t> </a:t>
            </a:r>
            <a:r>
              <a:rPr lang="en-US" sz="2200" dirty="0" err="1"/>
              <a:t>kliknulo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određenu</a:t>
            </a:r>
            <a:r>
              <a:rPr lang="en-US" sz="2200" dirty="0"/>
              <a:t> </a:t>
            </a:r>
            <a:r>
              <a:rPr lang="en-US" sz="2200" dirty="0" err="1"/>
              <a:t>poveznicu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pročitalo</a:t>
            </a:r>
            <a:r>
              <a:rPr lang="en-US" sz="2200" dirty="0"/>
              <a:t> web-</a:t>
            </a:r>
            <a:r>
              <a:rPr lang="en-US" sz="2200" dirty="0" err="1"/>
              <a:t>dobu</a:t>
            </a:r>
            <a:r>
              <a:rPr lang="en-US" sz="2200" dirty="0"/>
              <a:t>. To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nam</a:t>
            </a:r>
            <a:r>
              <a:rPr lang="en-US" sz="2200" dirty="0"/>
              <a:t> </a:t>
            </a:r>
            <a:r>
              <a:rPr lang="en-US" sz="2200" dirty="0" err="1"/>
              <a:t>pomoći</a:t>
            </a:r>
            <a:r>
              <a:rPr lang="en-US" sz="2200" dirty="0"/>
              <a:t> da se </a:t>
            </a:r>
            <a:r>
              <a:rPr lang="en-US" sz="2200" dirty="0" err="1"/>
              <a:t>fokusiramo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segment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kojeg</a:t>
            </a:r>
            <a:r>
              <a:rPr lang="en-US" sz="2200" dirty="0"/>
              <a:t> </a:t>
            </a:r>
            <a:r>
              <a:rPr lang="en-US" sz="2200" dirty="0" err="1"/>
              <a:t>dolaze</a:t>
            </a:r>
            <a:r>
              <a:rPr lang="en-US" sz="2200" dirty="0"/>
              <a:t> </a:t>
            </a:r>
            <a:r>
              <a:rPr lang="en-US" sz="2200" dirty="0" err="1"/>
              <a:t>naši</a:t>
            </a:r>
            <a:r>
              <a:rPr lang="en-US" sz="2200" dirty="0"/>
              <a:t> </a:t>
            </a:r>
            <a:r>
              <a:rPr lang="en-US" sz="2200" dirty="0" err="1"/>
              <a:t>potencijalni</a:t>
            </a:r>
            <a:r>
              <a:rPr lang="en-US" sz="2200" dirty="0"/>
              <a:t> </a:t>
            </a:r>
            <a:r>
              <a:rPr lang="en-US" sz="2200" dirty="0" err="1"/>
              <a:t>klijenti</a:t>
            </a:r>
            <a:r>
              <a:rPr lang="en-US" sz="2200" dirty="0"/>
              <a:t>. </a:t>
            </a:r>
            <a:endParaRPr lang="en-US" sz="2200" dirty="0" smtClean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200" b="1" dirty="0" err="1"/>
              <a:t>Fleksibilnost</a:t>
            </a:r>
            <a:r>
              <a:rPr lang="en-US" sz="2200" dirty="0"/>
              <a:t>. </a:t>
            </a:r>
            <a:r>
              <a:rPr lang="en-US" sz="2200" dirty="0" err="1"/>
              <a:t>Klijenti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danas</a:t>
            </a:r>
            <a:r>
              <a:rPr lang="en-US" sz="2200" dirty="0"/>
              <a:t> </a:t>
            </a:r>
            <a:r>
              <a:rPr lang="en-US" sz="2200" dirty="0" err="1"/>
              <a:t>zainteresirani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personalizirana</a:t>
            </a:r>
            <a:r>
              <a:rPr lang="en-US" sz="2200" dirty="0"/>
              <a:t> </a:t>
            </a:r>
            <a:r>
              <a:rPr lang="en-US" sz="2200" dirty="0" err="1"/>
              <a:t>iskustva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</a:t>
            </a:r>
            <a:r>
              <a:rPr lang="en-US" sz="2200" dirty="0" err="1"/>
              <a:t>zadovoljavaju</a:t>
            </a:r>
            <a:r>
              <a:rPr lang="en-US" sz="2200" dirty="0"/>
              <a:t> </a:t>
            </a:r>
            <a:r>
              <a:rPr lang="en-US" sz="2200" dirty="0" err="1"/>
              <a:t>njihove</a:t>
            </a:r>
            <a:r>
              <a:rPr lang="en-US" sz="2200" dirty="0"/>
              <a:t> </a:t>
            </a:r>
            <a:r>
              <a:rPr lang="en-US" sz="2200" dirty="0" err="1"/>
              <a:t>potrebe</a:t>
            </a:r>
            <a:r>
              <a:rPr lang="en-US" sz="2200" dirty="0"/>
              <a:t>. </a:t>
            </a:r>
            <a:r>
              <a:rPr lang="en-US" sz="2200" dirty="0" err="1"/>
              <a:t>Ovdje</a:t>
            </a:r>
            <a:r>
              <a:rPr lang="en-US" sz="2200" dirty="0"/>
              <a:t> </a:t>
            </a:r>
            <a:r>
              <a:rPr lang="en-US" sz="2200" dirty="0" err="1"/>
              <a:t>izdvajamo</a:t>
            </a:r>
            <a:r>
              <a:rPr lang="en-US" sz="2200" dirty="0"/>
              <a:t> </a:t>
            </a:r>
            <a:r>
              <a:rPr lang="en-US" sz="2200" dirty="0" err="1"/>
              <a:t>digitalni</a:t>
            </a:r>
            <a:r>
              <a:rPr lang="en-US" sz="2200" dirty="0"/>
              <a:t> marketing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nam</a:t>
            </a:r>
            <a:r>
              <a:rPr lang="en-US" sz="2200" dirty="0"/>
              <a:t> </a:t>
            </a:r>
            <a:r>
              <a:rPr lang="en-US" sz="2200" dirty="0" err="1"/>
              <a:t>omogućuje</a:t>
            </a:r>
            <a:r>
              <a:rPr lang="en-US" sz="2200" dirty="0"/>
              <a:t> da </a:t>
            </a:r>
            <a:r>
              <a:rPr lang="en-US" sz="2200" dirty="0" err="1"/>
              <a:t>iskoristimo</a:t>
            </a:r>
            <a:r>
              <a:rPr lang="en-US" sz="2200" dirty="0"/>
              <a:t> </a:t>
            </a:r>
            <a:r>
              <a:rPr lang="en-US" sz="2200" dirty="0" err="1"/>
              <a:t>interese</a:t>
            </a:r>
            <a:r>
              <a:rPr lang="en-US" sz="2200" dirty="0"/>
              <a:t> </a:t>
            </a:r>
            <a:r>
              <a:rPr lang="en-US" sz="2200" dirty="0" err="1"/>
              <a:t>pojedinačnih</a:t>
            </a:r>
            <a:r>
              <a:rPr lang="en-US" sz="2200" dirty="0"/>
              <a:t> </a:t>
            </a:r>
            <a:r>
              <a:rPr lang="en-US" sz="2200" dirty="0" err="1"/>
              <a:t>klijenata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pošaljemo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jedinstvenu</a:t>
            </a:r>
            <a:r>
              <a:rPr lang="en-US" sz="2200" dirty="0"/>
              <a:t> </a:t>
            </a:r>
            <a:r>
              <a:rPr lang="en-US" sz="2200" dirty="0" err="1"/>
              <a:t>poruku</a:t>
            </a:r>
            <a:r>
              <a:rPr lang="en-US" sz="2200" dirty="0"/>
              <a:t>. </a:t>
            </a:r>
            <a:endParaRPr lang="en-US" sz="2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09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f3d9c6b5b6_0_15"/>
          <p:cNvPicPr preferRelativeResize="0"/>
          <p:nvPr/>
        </p:nvPicPr>
        <p:blipFill rotWithShape="1">
          <a:blip r:embed="rId3">
            <a:alphaModFix/>
          </a:blip>
          <a:srcRect l="2233" t="-1090" r="22048" b="1090"/>
          <a:stretch/>
        </p:blipFill>
        <p:spPr>
          <a:xfrm>
            <a:off x="9778110" y="5782139"/>
            <a:ext cx="2413891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f3d9c6b5b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0" cy="179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f3d9c6b5b6_0_15"/>
          <p:cNvSpPr txBox="1"/>
          <p:nvPr/>
        </p:nvSpPr>
        <p:spPr>
          <a:xfrm>
            <a:off x="8345159" y="6436183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f3d9c6b5b6_0_15"/>
          <p:cNvSpPr txBox="1"/>
          <p:nvPr/>
        </p:nvSpPr>
        <p:spPr>
          <a:xfrm>
            <a:off x="1005981" y="1449433"/>
            <a:ext cx="102489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računu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e-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trgovine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društvenih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medija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komentar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objavili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lozinka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unijeli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transakcija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izvršili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kupili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zapisuje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baze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445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zabrinjavajući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aspekti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načina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naši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mogućnost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društveni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medij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pružatelj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online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jednog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dana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prijeđe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"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mračnu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"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zlouporabi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pristup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Ali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mnogi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možda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najzloglasniji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Facebook -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prodali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identifikacijske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korisničke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vanjskim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tvrtkama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101600" lvl="0">
              <a:buClr>
                <a:schemeClr val="dk1"/>
              </a:buClr>
              <a:buSzPts val="2000"/>
            </a:pPr>
            <a:r>
              <a:rPr lang="hr-HR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</a:t>
            </a:r>
            <a:r>
              <a:rPr lang="en-US" sz="20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Štoviše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poslužitelji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suočiti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kibernetičkim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napadima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1650" dirty="0" smtClean="0">
                <a:solidFill>
                  <a:srgbClr val="0A0A23"/>
                </a:solidFill>
                <a:highlight>
                  <a:srgbClr val="FFFFFF"/>
                </a:highlight>
              </a:rPr>
              <a:t> </a:t>
            </a:r>
            <a:endParaRPr sz="1650" dirty="0" smtClean="0">
              <a:solidFill>
                <a:srgbClr val="0A0A23"/>
              </a:solidFill>
              <a:highlight>
                <a:srgbClr val="FFFFFF"/>
              </a:highlight>
            </a:endParaRPr>
          </a:p>
          <a:p>
            <a:pPr marL="444500" lvl="0" indent="-342900">
              <a:spcBef>
                <a:spcPts val="7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vladinim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bazama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nacionalne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regionalne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vladine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agencije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također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kontroliraju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ogromne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zalihe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pokrivaju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mnoge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razine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ponašanja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njihovih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građana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f3d9c6b5b6_0_30"/>
          <p:cNvPicPr preferRelativeResize="0"/>
          <p:nvPr/>
        </p:nvPicPr>
        <p:blipFill rotWithShape="1">
          <a:blip r:embed="rId3">
            <a:alphaModFix/>
          </a:blip>
          <a:srcRect l="2233" t="-1090" r="22048" b="1090"/>
          <a:stretch/>
        </p:blipFill>
        <p:spPr>
          <a:xfrm>
            <a:off x="9778110" y="5782139"/>
            <a:ext cx="2413891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f3d9c6b5b6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0" cy="179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f3d9c6b5b6_0_30"/>
          <p:cNvSpPr txBox="1"/>
          <p:nvPr/>
        </p:nvSpPr>
        <p:spPr>
          <a:xfrm>
            <a:off x="8345159" y="6436183"/>
            <a:ext cx="609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f3d9c6b5b6_0_30"/>
          <p:cNvSpPr txBox="1"/>
          <p:nvPr/>
        </p:nvSpPr>
        <p:spPr>
          <a:xfrm>
            <a:off x="1005981" y="1790890"/>
            <a:ext cx="102489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>
              <a:buSzPts val="2000"/>
              <a:buFont typeface="Calibri"/>
              <a:buChar char="-"/>
            </a:pPr>
            <a:r>
              <a:rPr lang="fi-FI" sz="2000" dirty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Kako se koriste osobni podaci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algn="just"/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prikupljeni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profiliranje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definiranje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marketinških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strategija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Općenito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poslužitelji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42900" algn="just"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Zemljopisno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podrijetlo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444500" lvl="0" indent="-342900" algn="just"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Biografski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biološki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aspekti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dob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);</a:t>
            </a:r>
          </a:p>
          <a:p>
            <a:pPr marL="444500" lvl="0" indent="-342900" algn="just"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Vrijednosti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elementi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osobnosti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444500" lvl="0" indent="-342900" algn="just"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razina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obrazovanja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</a:p>
          <a:p>
            <a:pPr marL="444500" lvl="0" indent="-342900" algn="just"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potrošačko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ponašanje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spcBef>
                <a:spcPts val="1200"/>
              </a:spcBef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Kombinacija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elemenata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omogućit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će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razradu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statistike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kreiranje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oglasa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ciljanih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proširiti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doseg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promociju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2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6"/>
          <p:cNvSpPr txBox="1"/>
          <p:nvPr/>
        </p:nvSpPr>
        <p:spPr>
          <a:xfrm>
            <a:off x="959389" y="1790891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Ispravite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uočene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pogreške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čim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bude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praktično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moguće</a:t>
            </a:r>
            <a:endParaRPr dirty="0"/>
          </a:p>
          <a:p>
            <a:pPr lvl="0" algn="just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GDPR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uključuje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ratifikaciju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„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ispitanik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voditelja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bez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nepotrebnog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odgađanja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ishoditi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ispravak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netočnih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njega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odnose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Uzimajući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obzir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nositelj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dopunu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nepotpunih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uključujući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davanjem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dopunske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izjave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članak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16. </a:t>
            </a:r>
            <a:r>
              <a:rPr lang="en-US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GDPR-a).</a:t>
            </a:r>
            <a:endParaRPr dirty="0"/>
          </a:p>
          <a:p>
            <a:pPr lvl="0" algn="just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ispravak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treba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uputiti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kontroloru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entitet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uprava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tvrtka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putem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e-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pisma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faksa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putem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obrasca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pod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uvjetom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pisani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zapis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zahtjevu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28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7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859801" y="2883226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pl-PL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Uklonite i "zaboravite" podatke kada se to zatraži</a:t>
            </a:r>
            <a:endParaRPr dirty="0"/>
          </a:p>
          <a:p>
            <a:pPr lvl="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GDPR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također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regulira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takozvano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“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zaborav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Zapravo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mogu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zatražiti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brisanje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članku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17. GDPR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navodi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posebne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okolnosti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primjenjuje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zaborav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7" descr="Freccia: leggera curva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855" y="40835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 descr="Programmato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4393" y="650942"/>
            <a:ext cx="1790891" cy="179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8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859801" y="1195684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Pojedinac ima pravo na brisanje svojih osobnih podataka ako</a:t>
            </a:r>
            <a:r>
              <a:rPr lang="en-US" sz="20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nisu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potrebni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izvorno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prikupila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obradila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oslanja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privolu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zakonsku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osnovu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povlači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pristanak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oslanja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legitimne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interese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opravdanje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pojedinac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protivi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prevladavajući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legitimni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interes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nastavi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obrađuje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svrhe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izravnog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marketinga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pojedinac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protivi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nezakonito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obradila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pojedinca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mora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izbrisati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ispunila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zakonsku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odluku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obvezu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obradila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djeteta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ponudila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usluge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informacijskog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društva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6325897" y="2444935"/>
            <a:ext cx="4928984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000000"/>
              </a:buClr>
              <a:buSzPts val="2000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GDPR ne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precizira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valjani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brisanje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podrazumijeva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brisanje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pojedinac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može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podnijeti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usmeno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pismeno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Ovaj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zahtjev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također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možete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uputiti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bilo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kojem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članu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organizacije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a ne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samo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određenom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kontaktu</a:t>
            </a: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467" y="1726692"/>
            <a:ext cx="5181600" cy="340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859801" y="1965229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Poštujte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međusobnu</a:t>
            </a:r>
            <a:r>
              <a:rPr lang="en-US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endParaRPr dirty="0"/>
          </a:p>
          <a:p>
            <a:pPr lvl="0" algn="just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Europske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konvencije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ljudskim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iz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1950.,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“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Svatko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poštovanje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svog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privatnog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obiteljskog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života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doma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dopisivanja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.”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Polazeći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toga,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Europska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nastojala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zakonodavstvom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osigurati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ovog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 algn="just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Svaki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pojedinac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cijeni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važna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poštivanje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mišljenja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drugih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ljudi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Kada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poštujete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dopuštate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odredi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granicu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vašeg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angažmana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njegovom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životu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0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1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859801" y="1965229"/>
            <a:ext cx="10533358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važna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moć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odaberete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misli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osjećaje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ćete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dijeliti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želite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javno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dijeliti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zdravlje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osobne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financije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pomaže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fizičke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sigurnosti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lokaciji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stvarnom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vremenu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pPr lvl="0" indent="-127000" algn="just"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pomaže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vas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pojedince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vaše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tvrtke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entiteta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ovisite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moćniji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vas.</a:t>
            </a:r>
            <a:endParaRPr dirty="0"/>
          </a:p>
          <a:p>
            <a:pPr lvl="0" algn="just"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je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ključno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zaštititi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poštivati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​​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privatnost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omogućiti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kontrolu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nad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njom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2" descr="73 Virtual Interview Icon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73" y="1086398"/>
            <a:ext cx="4685203" cy="468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2"/>
          <p:cNvPicPr preferRelativeResize="0"/>
          <p:nvPr/>
        </p:nvPicPr>
        <p:blipFill rotWithShape="1">
          <a:blip r:embed="rId4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2"/>
          <p:cNvSpPr txBox="1"/>
          <p:nvPr/>
        </p:nvSpPr>
        <p:spPr>
          <a:xfrm>
            <a:off x="3346401" y="1972740"/>
            <a:ext cx="5184028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ct val="100000"/>
              <a:buFont typeface="Arial"/>
              <a:buNone/>
            </a:pPr>
            <a:r>
              <a:rPr lang="it-IT" sz="4400" b="1" cap="none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hr-HR" sz="4400" b="1" cap="none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AZMISLITE</a:t>
            </a:r>
            <a:r>
              <a:rPr lang="it-IT" sz="4400" b="1" cap="none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endParaRPr lang="it-IT" sz="4400" b="1" cap="none" dirty="0">
              <a:solidFill>
                <a:srgbClr val="FF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3610069" y="3264704"/>
            <a:ext cx="72201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2;p21">
            <a:extLst>
              <a:ext uri="{FF2B5EF4-FFF2-40B4-BE49-F238E27FC236}">
                <a16:creationId xmlns:a16="http://schemas.microsoft.com/office/drawing/2014/main" id="{44FFE7B2-14B8-4F0F-BEBA-7DB362EB8A73}"/>
              </a:ext>
            </a:extLst>
          </p:cNvPr>
          <p:cNvSpPr txBox="1"/>
          <p:nvPr/>
        </p:nvSpPr>
        <p:spPr>
          <a:xfrm>
            <a:off x="4387390" y="2657277"/>
            <a:ext cx="7220139" cy="344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svjesni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aspekata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</a:p>
          <a:p>
            <a:pPr marL="342900" lvl="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 u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svojoj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organizaciji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imali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politiku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upravljanja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podacima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?.</a:t>
            </a:r>
          </a:p>
          <a:p>
            <a:pPr marL="342900" lvl="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Jeste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ikada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koristili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od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ovih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primjer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pravo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ratifikacije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)?.</a:t>
            </a:r>
          </a:p>
          <a:p>
            <a:pPr marL="342900" lvl="0" indent="-342900" algn="just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Zamislite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kibernetički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napad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što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učinili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Kako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bi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informirali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svoje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korisnike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 </a:t>
            </a:r>
            <a:endParaRPr lang="en-US" sz="20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926655" y="1075861"/>
            <a:ext cx="10058400" cy="136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4343"/>
              </a:buClr>
              <a:buSzPts val="4400"/>
              <a:buFont typeface="Arial"/>
              <a:buNone/>
            </a:pPr>
            <a:r>
              <a:rPr lang="en-US" sz="4400" b="1" cap="none" dirty="0" smtClean="0">
                <a:solidFill>
                  <a:srgbClr val="FF4343"/>
                </a:solidFill>
                <a:latin typeface="Arial"/>
                <a:ea typeface="Arial"/>
                <a:cs typeface="Arial"/>
                <a:sym typeface="Arial"/>
              </a:rPr>
              <a:t>REFERENCE </a:t>
            </a:r>
            <a:endParaRPr dirty="0"/>
          </a:p>
        </p:txBody>
      </p:sp>
      <p:sp>
        <p:nvSpPr>
          <p:cNvPr id="300" name="Google Shape;300;p23"/>
          <p:cNvSpPr txBox="1"/>
          <p:nvPr/>
        </p:nvSpPr>
        <p:spPr>
          <a:xfrm>
            <a:off x="859801" y="2077770"/>
            <a:ext cx="10533358" cy="298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r-HR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Znanstveni radovi i članci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dk1"/>
                </a:solidFill>
                <a:latin typeface="Calibri"/>
                <a:cs typeface="Calibri"/>
              </a:rPr>
              <a:t>Adrienn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</a:rPr>
              <a:t>, L. (2016). What is Privacy? The History and Definition of Privacy. University of Szeged, Faculty of Law and Political Sciences, Department of </a:t>
            </a:r>
            <a:r>
              <a:rPr lang="en-US" sz="2000" dirty="0" err="1">
                <a:solidFill>
                  <a:schemeClr val="dk1"/>
                </a:solidFill>
                <a:latin typeface="Calibri"/>
                <a:cs typeface="Calibri"/>
              </a:rPr>
              <a:t>Labour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</a:rPr>
              <a:t> Law and Social Security and Sorbonne Law School Université Paris 1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Regulation (EU) 2016/679 of the European Parliament: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https://eur-lex.europa.eu/legal-content/EN/TXT/PDF/?uri=CELEX:32016R0679</a:t>
            </a: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it-IT" sz="2000" dirty="0">
                <a:solidFill>
                  <a:schemeClr val="dk1"/>
                </a:solidFill>
                <a:latin typeface="Calibri"/>
                <a:cs typeface="Calibri"/>
              </a:rPr>
              <a:t>BEUC </a:t>
            </a:r>
            <a:r>
              <a:rPr lang="it-IT" sz="2000" dirty="0" err="1">
                <a:solidFill>
                  <a:schemeClr val="dk1"/>
                </a:solidFill>
                <a:latin typeface="Calibri"/>
                <a:cs typeface="Calibri"/>
              </a:rPr>
              <a:t>discussion</a:t>
            </a:r>
            <a:r>
              <a:rPr lang="it-IT" sz="2000" dirty="0">
                <a:solidFill>
                  <a:schemeClr val="dk1"/>
                </a:solidFill>
                <a:latin typeface="Calibri"/>
                <a:cs typeface="Calibri"/>
              </a:rPr>
              <a:t> paper, “Data </a:t>
            </a:r>
            <a:r>
              <a:rPr lang="it-IT" sz="2000" dirty="0" err="1">
                <a:solidFill>
                  <a:schemeClr val="dk1"/>
                </a:solidFill>
                <a:latin typeface="Calibri"/>
                <a:cs typeface="Calibri"/>
              </a:rPr>
              <a:t>collection</a:t>
            </a:r>
            <a:r>
              <a:rPr lang="it-IT" sz="2000" dirty="0">
                <a:solidFill>
                  <a:schemeClr val="dk1"/>
                </a:solidFill>
                <a:latin typeface="Calibri"/>
                <a:cs typeface="Calibri"/>
              </a:rPr>
              <a:t>, targeting and profiling of consumers online”, 2009.</a:t>
            </a: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5366301" y="2164918"/>
            <a:ext cx="6026858" cy="2267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b="1" dirty="0"/>
              <a:t>3.</a:t>
            </a:r>
            <a:r>
              <a:rPr lang="en-US" dirty="0"/>
              <a:t> </a:t>
            </a:r>
            <a:r>
              <a:rPr lang="en-US" b="1" dirty="0" err="1"/>
              <a:t>Pristup</a:t>
            </a:r>
            <a:r>
              <a:rPr lang="en-US" b="1" dirty="0"/>
              <a:t> </a:t>
            </a:r>
            <a:r>
              <a:rPr lang="en-US" b="1" dirty="0" err="1"/>
              <a:t>široj</a:t>
            </a:r>
            <a:r>
              <a:rPr lang="en-US" b="1" dirty="0"/>
              <a:t> </a:t>
            </a:r>
            <a:r>
              <a:rPr lang="en-US" b="1" dirty="0" err="1"/>
              <a:t>publici</a:t>
            </a:r>
            <a:r>
              <a:rPr lang="en-US" dirty="0"/>
              <a:t>.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doprijeti</a:t>
            </a:r>
            <a:r>
              <a:rPr lang="en-US" dirty="0"/>
              <a:t> do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globalne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</a:t>
            </a:r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prisutan</a:t>
            </a:r>
            <a:r>
              <a:rPr lang="en-US" dirty="0"/>
              <a:t> u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. </a:t>
            </a:r>
            <a:endParaRPr lang="en-US" dirty="0"/>
          </a:p>
          <a:p>
            <a:pPr algn="just">
              <a:lnSpc>
                <a:spcPct val="110000"/>
              </a:lnSpc>
            </a:pPr>
            <a:r>
              <a:rPr lang="en-US" b="1" dirty="0"/>
              <a:t>4. </a:t>
            </a:r>
            <a:r>
              <a:rPr lang="en-US" b="1" dirty="0" err="1"/>
              <a:t>Veća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laka</a:t>
            </a:r>
            <a:r>
              <a:rPr lang="en-US" b="1" dirty="0"/>
              <a:t> </a:t>
            </a:r>
            <a:r>
              <a:rPr lang="en-US" b="1" dirty="0" err="1"/>
              <a:t>dostupnost</a:t>
            </a:r>
            <a:r>
              <a:rPr lang="en-US" dirty="0"/>
              <a:t>. </a:t>
            </a:r>
            <a:r>
              <a:rPr lang="en-US" dirty="0" err="1"/>
              <a:t>Digitalni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općenito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besplatni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tvrtka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doprijeti</a:t>
            </a:r>
            <a:r>
              <a:rPr lang="en-US" dirty="0"/>
              <a:t> do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sjajne</a:t>
            </a:r>
            <a:r>
              <a:rPr lang="en-US" dirty="0"/>
              <a:t>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10" name="Immagine 9" descr="Immagine che contiene testo, persona, interni, scrivania&#10;&#10;Descrizione generata automaticamente">
            <a:extLst>
              <a:ext uri="{FF2B5EF4-FFF2-40B4-BE49-F238E27FC236}">
                <a16:creationId xmlns:a16="http://schemas.microsoft.com/office/drawing/2014/main" id="{F404C107-463B-4725-8477-9BF59A5E9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25245" y="1921712"/>
            <a:ext cx="4653845" cy="27535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4F3A3D-CF75-48E3-AB06-44816C7F74C2}"/>
              </a:ext>
            </a:extLst>
          </p:cNvPr>
          <p:cNvSpPr txBox="1"/>
          <p:nvPr/>
        </p:nvSpPr>
        <p:spPr>
          <a:xfrm>
            <a:off x="425245" y="8817199"/>
            <a:ext cx="144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www.wired.it/economia/lavoro/2015/06/03/immigrazione-lavoro-istruzion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6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860172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4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859801" y="1066614"/>
            <a:ext cx="10533358" cy="298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i="1" dirty="0">
                <a:ea typeface="Calibri"/>
                <a:cs typeface="Calibri"/>
                <a:sym typeface="Calibri"/>
              </a:rPr>
              <a:t>Web </a:t>
            </a:r>
            <a:r>
              <a:rPr lang="en-US" sz="2000" i="1" dirty="0" err="1">
                <a:ea typeface="Calibri"/>
                <a:cs typeface="Calibri"/>
                <a:sym typeface="Calibri"/>
              </a:rPr>
              <a:t>stranice</a:t>
            </a:r>
            <a:r>
              <a:rPr lang="en-US" sz="2000" i="1" dirty="0">
                <a:ea typeface="Calibri"/>
                <a:cs typeface="Calibri"/>
                <a:sym typeface="Calibri"/>
              </a:rPr>
              <a:t> </a:t>
            </a:r>
            <a:r>
              <a:rPr lang="en-US" sz="2000" i="1" dirty="0" err="1">
                <a:ea typeface="Calibri"/>
                <a:cs typeface="Calibri"/>
                <a:sym typeface="Calibri"/>
              </a:rPr>
              <a:t>i</a:t>
            </a:r>
            <a:r>
              <a:rPr lang="en-US" sz="2000" i="1" dirty="0">
                <a:ea typeface="Calibri"/>
                <a:cs typeface="Calibri"/>
                <a:sym typeface="Calibri"/>
              </a:rPr>
              <a:t> online </a:t>
            </a:r>
            <a:r>
              <a:rPr lang="en-US" sz="2000" i="1" dirty="0" err="1" smtClean="0">
                <a:ea typeface="Calibri"/>
                <a:cs typeface="Calibri"/>
                <a:sym typeface="Calibri"/>
              </a:rPr>
              <a:t>članci</a:t>
            </a:r>
            <a:endParaRPr lang="hr-HR" sz="2000" i="1" dirty="0" smtClean="0"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European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Commission, How can I access my personal data held by a company /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?: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https://ec.europa.eu/info/law/law-topic/data-protection/reform/rights-citizens/my-rights/how-can-i-access-my-personal-data-held-company-organisation_en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European Commission, What constitutes data processing?: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https://ec.europa.eu/info/law/law-topic/data-protection/reform/what-constitutes-data-processing_enKeyHole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European Commission, What is personal data?: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https://ec.europa.eu/info/law/law-topic/data-protection/reform/what-personal-data_en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algn="just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FreeCodeCamp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What Is Personal Data And Where Is it Stored?: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https://www.freecodecamp.org/news/what-is-personal-data/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4"/>
          <p:cNvPicPr preferRelativeResize="0"/>
          <p:nvPr/>
        </p:nvPicPr>
        <p:blipFill rotWithShape="1">
          <a:blip r:embed="rId3">
            <a:alphaModFix/>
          </a:blip>
          <a:srcRect l="2231" t="-1091" r="22052" b="1091"/>
          <a:stretch/>
        </p:blipFill>
        <p:spPr>
          <a:xfrm>
            <a:off x="9778110" y="5782139"/>
            <a:ext cx="2413890" cy="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695469" y="1934330"/>
            <a:ext cx="10801062" cy="298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GDPR.EU, Everything you need to know about the “Right to be forgotten”: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https://gdpr.eu/right-to-be-forgotten/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GDPR.EU, Everything you need to know about the “Right to be forgotten”: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https://gdpr.eu/right-to-be-forgotten/#:~:text=An%20individual%20has%20the%20right,that%20individual%20withdraws%20their%20consent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Mamoto</a:t>
            </a:r>
            <a:r>
              <a:rPr lang="it-IT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Why is Privacy important? (Data Privacy Day):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https://matomo.org/blog/2014/01/data-privacy-day-january-28th/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it-IT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>
                <a:solidFill>
                  <a:srgbClr val="064A8B"/>
                </a:solidFill>
                <a:latin typeface="Open Sans"/>
                <a:ea typeface="Open Sans"/>
                <a:cs typeface="Open Sans"/>
                <a:sym typeface="Open Sans"/>
              </a:rPr>
              <a:t>612986-EPP-1-2019-1-DE-SPO-SCP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00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88638" y="2591442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DIGITALNI </a:t>
            </a:r>
            <a:r>
              <a:rPr lang="it-IT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ALATI</a:t>
            </a:r>
            <a:endParaRPr lang="hr-HR" sz="2800" b="1" dirty="0" smtClean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ZOOM</a:t>
            </a:r>
            <a:endParaRPr lang="it-IT" sz="2000" dirty="0"/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ASANA </a:t>
            </a:r>
            <a:r>
              <a:rPr lang="hr-HR" sz="2000" dirty="0" smtClean="0"/>
              <a:t>ili</a:t>
            </a:r>
            <a:r>
              <a:rPr lang="it-IT" sz="2000" dirty="0" smtClean="0"/>
              <a:t> </a:t>
            </a:r>
            <a:r>
              <a:rPr lang="it-IT" sz="2000" dirty="0"/>
              <a:t>TRELLO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WEBS</a:t>
            </a:r>
            <a:r>
              <a:rPr lang="hr-HR" sz="2000" dirty="0" smtClean="0"/>
              <a:t>TRANICA</a:t>
            </a:r>
            <a:r>
              <a:rPr lang="it-IT" sz="2000" dirty="0" smtClean="0"/>
              <a:t> </a:t>
            </a:r>
            <a:r>
              <a:rPr lang="hr-HR" sz="2000" dirty="0" smtClean="0"/>
              <a:t>ili</a:t>
            </a:r>
            <a:r>
              <a:rPr lang="it-IT" sz="2000" dirty="0" smtClean="0"/>
              <a:t> </a:t>
            </a:r>
            <a:r>
              <a:rPr lang="it-IT" sz="2000" dirty="0"/>
              <a:t>BLOG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MAILCHIMP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CANVA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72391" y="1034849"/>
            <a:ext cx="10038482" cy="136907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DIGITALNI ALATI I KANALI DRUŠTVENIH MREŽA ZA USPJEŠAN PROCES BRENDIRANJA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200955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</a:t>
            </a:r>
          </a:p>
          <a:p>
            <a:pPr algn="just" fontAlgn="base">
              <a:lnSpc>
                <a:spcPct val="100000"/>
              </a:lnSpc>
            </a:pPr>
            <a:r>
              <a:rPr lang="en-US" sz="2000" dirty="0" err="1">
                <a:latin typeface="Calibri corpo"/>
              </a:rPr>
              <a:t>Kada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gradimo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svoj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osobni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brend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željet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ćemo</a:t>
            </a:r>
            <a:r>
              <a:rPr lang="en-US" sz="2000" dirty="0">
                <a:latin typeface="Calibri corpo"/>
              </a:rPr>
              <a:t> se </a:t>
            </a:r>
            <a:r>
              <a:rPr lang="en-US" sz="2000" dirty="0" err="1">
                <a:latin typeface="Calibri corpo"/>
              </a:rPr>
              <a:t>moći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lako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povezati</a:t>
            </a:r>
            <a:r>
              <a:rPr lang="en-US" sz="2000" b="1" dirty="0">
                <a:latin typeface="Calibri corpo"/>
              </a:rPr>
              <a:t> s </a:t>
            </a:r>
            <a:r>
              <a:rPr lang="en-US" sz="2000" b="1" dirty="0" err="1">
                <a:latin typeface="Calibri corpo"/>
              </a:rPr>
              <a:t>članovima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tima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b="1" dirty="0" err="1">
                <a:latin typeface="Calibri corpo"/>
              </a:rPr>
              <a:t>klijentima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i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obožavateljima</a:t>
            </a:r>
            <a:r>
              <a:rPr lang="en-US" sz="2000" dirty="0">
                <a:latin typeface="Calibri corpo"/>
              </a:rPr>
              <a:t> s </a:t>
            </a:r>
            <a:r>
              <a:rPr lang="en-US" sz="2000" dirty="0" err="1">
                <a:latin typeface="Calibri corpo"/>
              </a:rPr>
              <a:t>vlastitog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osobnog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računala</a:t>
            </a:r>
            <a:r>
              <a:rPr lang="en-US" sz="2000" dirty="0">
                <a:latin typeface="Calibri corpo"/>
              </a:rPr>
              <a:t>. Zoom bi </a:t>
            </a:r>
            <a:r>
              <a:rPr lang="en-US" sz="2000" dirty="0" err="1">
                <a:latin typeface="Calibri corpo"/>
              </a:rPr>
              <a:t>mogao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biti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izvrstan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alat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</a:t>
            </a:r>
            <a:r>
              <a:rPr lang="en-US" sz="2000" dirty="0">
                <a:latin typeface="Calibri corpo"/>
              </a:rPr>
              <a:t> to. Ova </a:t>
            </a:r>
            <a:r>
              <a:rPr lang="en-US" sz="2000" dirty="0" err="1">
                <a:latin typeface="Calibri corpo"/>
              </a:rPr>
              <a:t>nam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platforma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daje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mogućnost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korištenja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videa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zvuka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te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dijeljenja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našeg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zaslona</a:t>
            </a:r>
            <a:r>
              <a:rPr lang="en-US" sz="2000" dirty="0">
                <a:latin typeface="Calibri corpo"/>
              </a:rPr>
              <a:t>. Zoom </a:t>
            </a:r>
            <a:r>
              <a:rPr lang="en-US" sz="2000" dirty="0" err="1">
                <a:latin typeface="Calibri corpo"/>
              </a:rPr>
              <a:t>ima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besplatnu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opciju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koja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dopušta</a:t>
            </a:r>
            <a:r>
              <a:rPr lang="en-US" sz="2000" dirty="0">
                <a:latin typeface="Calibri corpo"/>
              </a:rPr>
              <a:t> do 100 </a:t>
            </a:r>
            <a:r>
              <a:rPr lang="en-US" sz="2000" dirty="0" err="1">
                <a:latin typeface="Calibri corpo"/>
              </a:rPr>
              <a:t>sudionika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ukupno</a:t>
            </a:r>
            <a:r>
              <a:rPr lang="en-US" sz="2000" dirty="0">
                <a:latin typeface="Calibri corpo"/>
              </a:rPr>
              <a:t> 40 </a:t>
            </a:r>
            <a:r>
              <a:rPr lang="en-US" sz="2000" dirty="0" err="1">
                <a:latin typeface="Calibri corpo"/>
              </a:rPr>
              <a:t>minuta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pozivu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te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nekoliko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plaćenih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planova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koji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pružaju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neograničeno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vrijeme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poziva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više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kontrola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izvješćivanja</a:t>
            </a:r>
            <a:r>
              <a:rPr lang="en-US" sz="2000" dirty="0">
                <a:latin typeface="Calibri corpo"/>
              </a:rPr>
              <a:t>, pa </a:t>
            </a:r>
            <a:r>
              <a:rPr lang="en-US" sz="2000" dirty="0" err="1">
                <a:latin typeface="Calibri corpo"/>
              </a:rPr>
              <a:t>čak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neke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opcije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prilagođenog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brendiranja</a:t>
            </a:r>
            <a:r>
              <a:rPr lang="en-US" sz="2000" dirty="0">
                <a:latin typeface="Calibri corpo"/>
              </a:rPr>
              <a:t>.</a:t>
            </a:r>
            <a:endParaRPr lang="en-US" sz="2000" dirty="0">
              <a:latin typeface="Calibri corpo"/>
            </a:endParaRPr>
          </a:p>
          <a:p>
            <a:pPr algn="just" fontAlgn="base">
              <a:lnSpc>
                <a:spcPct val="100000"/>
              </a:lnSpc>
            </a:pPr>
            <a:endParaRPr lang="en-US" sz="2000" dirty="0">
              <a:latin typeface="Calibri corpo"/>
            </a:endParaRPr>
          </a:p>
          <a:p>
            <a:pPr algn="just" fontAlgn="base">
              <a:lnSpc>
                <a:spcPct val="100000"/>
              </a:lnSpc>
            </a:pPr>
            <a:r>
              <a:rPr lang="it-IT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ASANA </a:t>
            </a:r>
            <a:r>
              <a:rPr lang="hr-HR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it-IT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TRELLO</a:t>
            </a:r>
          </a:p>
          <a:p>
            <a:pPr algn="just" fontAlgn="base">
              <a:lnSpc>
                <a:spcPct val="100000"/>
              </a:lnSpc>
            </a:pPr>
            <a:r>
              <a:rPr lang="en-US" sz="2000" dirty="0" err="1">
                <a:latin typeface="Calibri corpo"/>
              </a:rPr>
              <a:t>Organizacija</a:t>
            </a:r>
            <a:r>
              <a:rPr lang="en-US" sz="2000" dirty="0">
                <a:latin typeface="Calibri corpo"/>
              </a:rPr>
              <a:t> je </a:t>
            </a:r>
            <a:r>
              <a:rPr lang="en-US" sz="2000" dirty="0" err="1">
                <a:latin typeface="Calibri corpo"/>
              </a:rPr>
              <a:t>jedan</a:t>
            </a:r>
            <a:r>
              <a:rPr lang="en-US" sz="2000" dirty="0">
                <a:latin typeface="Calibri corpo"/>
              </a:rPr>
              <a:t> od </a:t>
            </a:r>
            <a:r>
              <a:rPr lang="en-US" sz="2000" dirty="0" err="1">
                <a:latin typeface="Calibri corpo"/>
              </a:rPr>
              <a:t>ključeva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uspješno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brendiranje</a:t>
            </a:r>
            <a:r>
              <a:rPr lang="en-US" sz="2000" dirty="0">
                <a:latin typeface="Calibri corpo"/>
              </a:rPr>
              <a:t>. Asana </a:t>
            </a:r>
            <a:r>
              <a:rPr lang="en-US" sz="2000" dirty="0" err="1">
                <a:latin typeface="Calibri corpo"/>
              </a:rPr>
              <a:t>ili</a:t>
            </a:r>
            <a:r>
              <a:rPr lang="en-US" sz="2000" dirty="0">
                <a:latin typeface="Calibri corpo"/>
              </a:rPr>
              <a:t> Trello </a:t>
            </a:r>
            <a:r>
              <a:rPr lang="en-US" sz="2000" dirty="0" err="1">
                <a:latin typeface="Calibri corpo"/>
              </a:rPr>
              <a:t>mogu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pomoći</a:t>
            </a:r>
            <a:r>
              <a:rPr lang="en-US" sz="2000" dirty="0">
                <a:latin typeface="Calibri corpo"/>
              </a:rPr>
              <a:t> da </a:t>
            </a:r>
            <a:r>
              <a:rPr lang="en-US" sz="2000" b="1" dirty="0" err="1">
                <a:latin typeface="Calibri corpo"/>
              </a:rPr>
              <a:t>cijeli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naš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brend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i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tim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održimo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na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pravom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putu</a:t>
            </a:r>
            <a:r>
              <a:rPr lang="en-US" sz="2000" dirty="0">
                <a:latin typeface="Calibri corpo"/>
              </a:rPr>
              <a:t>. </a:t>
            </a:r>
            <a:r>
              <a:rPr lang="en-US" sz="2000" dirty="0" err="1">
                <a:latin typeface="Calibri corpo"/>
              </a:rPr>
              <a:t>Možemo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ga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koristiti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organiziranje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svojih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zadataka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dodjelu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članova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tima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postavljanje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rokova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suradnju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sve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jednom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mjestu</a:t>
            </a:r>
            <a:r>
              <a:rPr lang="en-US" sz="2000" dirty="0">
                <a:latin typeface="Calibri corpo"/>
              </a:rPr>
              <a:t>. </a:t>
            </a:r>
            <a:r>
              <a:rPr lang="en-US" sz="2000" dirty="0" err="1">
                <a:latin typeface="Calibri corpo"/>
              </a:rPr>
              <a:t>Čak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ako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tim</a:t>
            </a:r>
            <a:r>
              <a:rPr lang="en-US" sz="2000" dirty="0">
                <a:latin typeface="Calibri corpo"/>
              </a:rPr>
              <a:t> od </a:t>
            </a:r>
            <a:r>
              <a:rPr lang="en-US" sz="2000" dirty="0" err="1">
                <a:latin typeface="Calibri corpo"/>
              </a:rPr>
              <a:t>jednog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ovaj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alat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može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pomoći</a:t>
            </a:r>
            <a:r>
              <a:rPr lang="en-US" sz="2000" dirty="0">
                <a:latin typeface="Calibri corpo"/>
              </a:rPr>
              <a:t> da </a:t>
            </a:r>
            <a:r>
              <a:rPr lang="en-US" sz="2000" dirty="0" err="1">
                <a:latin typeface="Calibri corpo"/>
              </a:rPr>
              <a:t>vizualiziramo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sve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što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trebamo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učiniti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motivirati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nas</a:t>
            </a:r>
            <a:r>
              <a:rPr lang="en-US" sz="2000" dirty="0">
                <a:latin typeface="Calibri corpo"/>
              </a:rPr>
              <a:t> da to </a:t>
            </a:r>
            <a:r>
              <a:rPr lang="en-US" sz="2000" dirty="0" err="1">
                <a:latin typeface="Calibri corpo"/>
              </a:rPr>
              <a:t>obavimo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vrijeme</a:t>
            </a:r>
            <a:r>
              <a:rPr lang="en-US" sz="2000" dirty="0">
                <a:latin typeface="Calibri corpo"/>
              </a:rPr>
              <a:t>.</a:t>
            </a:r>
            <a:endParaRPr lang="en-US" sz="2000" dirty="0">
              <a:latin typeface="Calibri corpo"/>
            </a:endParaRPr>
          </a:p>
          <a:p>
            <a:pPr algn="just">
              <a:lnSpc>
                <a:spcPct val="100000"/>
              </a:lnSpc>
            </a:pPr>
            <a:endParaRPr lang="en-US" sz="2000" b="0" i="0" dirty="0">
              <a:solidFill>
                <a:srgbClr val="262626"/>
              </a:solidFill>
              <a:effectLst/>
              <a:latin typeface="Calibri corpo"/>
            </a:endParaRPr>
          </a:p>
          <a:p>
            <a:pPr algn="just">
              <a:lnSpc>
                <a:spcPct val="100000"/>
              </a:lnSpc>
            </a:pPr>
            <a:endParaRPr lang="it-IT" sz="2000" dirty="0">
              <a:latin typeface="Calibri corpo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1028" name="Picture 4" descr="Trello, logo Libero Icona - Icon-Icons.com">
            <a:extLst>
              <a:ext uri="{FF2B5EF4-FFF2-40B4-BE49-F238E27FC236}">
                <a16:creationId xmlns:a16="http://schemas.microsoft.com/office/drawing/2014/main" id="{94CA1E02-4E08-4A20-BA38-11567029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591" y="4033847"/>
            <a:ext cx="390028" cy="3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ana Logo - Storia e significato dell'emblema del marchio">
            <a:extLst>
              <a:ext uri="{FF2B5EF4-FFF2-40B4-BE49-F238E27FC236}">
                <a16:creationId xmlns:a16="http://schemas.microsoft.com/office/drawing/2014/main" id="{09B7D8E6-099C-498B-AF84-C7D286B5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978" y="3642852"/>
            <a:ext cx="607302" cy="3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om Meeting Icon Png, Transparent Png - Zoom Meeting Icon Png, Png  Download , Transparent Png Image - PNGitem">
            <a:extLst>
              <a:ext uri="{FF2B5EF4-FFF2-40B4-BE49-F238E27FC236}">
                <a16:creationId xmlns:a16="http://schemas.microsoft.com/office/drawing/2014/main" id="{1AF7C796-F76E-43F0-AFF6-83CBB63E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6" y="1222951"/>
            <a:ext cx="672317" cy="5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9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90891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</a:t>
            </a:r>
            <a:r>
              <a:rPr lang="hr-HR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TRANICA</a:t>
            </a:r>
            <a:r>
              <a:rPr lang="it-IT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it-IT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</a:p>
          <a:p>
            <a:pPr algn="just" fontAlgn="base">
              <a:lnSpc>
                <a:spcPct val="100000"/>
              </a:lnSpc>
            </a:pPr>
            <a:r>
              <a:rPr lang="en-US" sz="2000" dirty="0" err="1"/>
              <a:t>Jedan</a:t>
            </a:r>
            <a:r>
              <a:rPr lang="en-US" sz="2000" dirty="0"/>
              <a:t> od </a:t>
            </a:r>
            <a:r>
              <a:rPr lang="en-US" sz="2000" dirty="0" err="1"/>
              <a:t>najjačih</a:t>
            </a:r>
            <a:r>
              <a:rPr lang="en-US" sz="2000" dirty="0"/>
              <a:t> </a:t>
            </a:r>
            <a:r>
              <a:rPr lang="en-US" sz="2000" dirty="0" err="1"/>
              <a:t>alata</a:t>
            </a:r>
            <a:r>
              <a:rPr lang="en-US" sz="2000" dirty="0"/>
              <a:t> </a:t>
            </a:r>
            <a:r>
              <a:rPr lang="en-US" sz="2000" dirty="0" err="1"/>
              <a:t>internetske</a:t>
            </a:r>
            <a:r>
              <a:rPr lang="en-US" sz="2000" dirty="0"/>
              <a:t> </a:t>
            </a:r>
            <a:r>
              <a:rPr lang="en-US" sz="2000" dirty="0" err="1"/>
              <a:t>marketinške</a:t>
            </a:r>
            <a:r>
              <a:rPr lang="en-US" sz="2000" dirty="0"/>
              <a:t> </a:t>
            </a:r>
            <a:r>
              <a:rPr lang="en-US" sz="2000" dirty="0" err="1"/>
              <a:t>komunikacije</a:t>
            </a:r>
            <a:r>
              <a:rPr lang="en-US" sz="2000" dirty="0"/>
              <a:t> je </a:t>
            </a:r>
            <a:r>
              <a:rPr lang="en-US" sz="2000" b="1" dirty="0" err="1"/>
              <a:t>funkcionalna</a:t>
            </a:r>
            <a:r>
              <a:rPr lang="en-US" sz="2000" b="1" dirty="0"/>
              <a:t> web </a:t>
            </a:r>
            <a:r>
              <a:rPr lang="en-US" sz="2000" b="1" dirty="0" err="1"/>
              <a:t>stranica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timski</a:t>
            </a:r>
            <a:r>
              <a:rPr lang="en-US" sz="2000" b="1" dirty="0"/>
              <a:t> blog </a:t>
            </a:r>
            <a:r>
              <a:rPr lang="en-US" sz="2000" b="1" dirty="0" err="1"/>
              <a:t>kojem</a:t>
            </a:r>
            <a:r>
              <a:rPr lang="en-US" sz="2000" b="1" dirty="0"/>
              <a:t> </a:t>
            </a:r>
            <a:r>
              <a:rPr lang="en-US" sz="2000" b="1" dirty="0" err="1"/>
              <a:t>fanovi</a:t>
            </a:r>
            <a:r>
              <a:rPr lang="en-US" sz="2000" b="1" dirty="0"/>
              <a:t>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lako</a:t>
            </a:r>
            <a:r>
              <a:rPr lang="en-US" sz="2000" b="1" dirty="0"/>
              <a:t> </a:t>
            </a:r>
            <a:r>
              <a:rPr lang="en-US" sz="2000" b="1" dirty="0" err="1"/>
              <a:t>pristupiti</a:t>
            </a:r>
            <a:r>
              <a:rPr lang="en-US" sz="2000" dirty="0"/>
              <a:t>.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funkcionalni</a:t>
            </a:r>
            <a:r>
              <a:rPr lang="en-US" sz="2000" dirty="0"/>
              <a:t>, </a:t>
            </a:r>
            <a:r>
              <a:rPr lang="en-US" sz="2000" dirty="0" err="1"/>
              <a:t>informativni</a:t>
            </a:r>
            <a:r>
              <a:rPr lang="en-US" sz="2000" dirty="0"/>
              <a:t>, </a:t>
            </a:r>
            <a:r>
              <a:rPr lang="en-US" sz="2000" dirty="0" err="1"/>
              <a:t>koristiti</a:t>
            </a:r>
            <a:r>
              <a:rPr lang="en-US" sz="2000" dirty="0"/>
              <a:t> </a:t>
            </a:r>
            <a:r>
              <a:rPr lang="en-US" sz="2000" dirty="0" err="1"/>
              <a:t>jednostavnu</a:t>
            </a:r>
            <a:r>
              <a:rPr lang="en-US" sz="2000" dirty="0"/>
              <a:t> </a:t>
            </a:r>
            <a:r>
              <a:rPr lang="en-US" sz="2000" dirty="0" err="1"/>
              <a:t>navigaciju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držati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u </a:t>
            </a:r>
            <a:r>
              <a:rPr lang="en-US" sz="2000" dirty="0" err="1"/>
              <a:t>tijeku</a:t>
            </a:r>
            <a:r>
              <a:rPr lang="en-US" sz="2000" dirty="0"/>
              <a:t> s </a:t>
            </a:r>
            <a:r>
              <a:rPr lang="en-US" sz="2000" dirty="0" err="1"/>
              <a:t>događajima</a:t>
            </a:r>
            <a:r>
              <a:rPr lang="en-US" sz="2000" dirty="0"/>
              <a:t> </a:t>
            </a:r>
            <a:r>
              <a:rPr lang="en-US" sz="2000" dirty="0" err="1"/>
              <a:t>timova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.</a:t>
            </a:r>
            <a:endParaRPr lang="en-US" sz="2000" dirty="0"/>
          </a:p>
          <a:p>
            <a:pPr algn="just" fontAlgn="base">
              <a:lnSpc>
                <a:spcPct val="100000"/>
              </a:lnSpc>
            </a:pPr>
            <a:endParaRPr lang="en-US" sz="2000" dirty="0"/>
          </a:p>
          <a:p>
            <a:pPr algn="just" fontAlgn="base">
              <a:lnSpc>
                <a:spcPct val="100000"/>
              </a:lnSpc>
            </a:pPr>
            <a:r>
              <a:rPr lang="it-IT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MAILCHIMP</a:t>
            </a:r>
          </a:p>
          <a:p>
            <a:pPr algn="just" fontAlgn="base">
              <a:lnSpc>
                <a:spcPct val="100000"/>
              </a:lnSpc>
            </a:pPr>
            <a:r>
              <a:rPr lang="en-US" sz="2000" dirty="0"/>
              <a:t>Marketing </a:t>
            </a:r>
            <a:r>
              <a:rPr lang="en-US" sz="2000" dirty="0" err="1"/>
              <a:t>putem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izvrstan</a:t>
            </a:r>
            <a:r>
              <a:rPr lang="en-US" sz="2000" dirty="0"/>
              <a:t> je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b="1" dirty="0" err="1"/>
              <a:t>angažiranje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publike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jačanje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</a:t>
            </a:r>
            <a:r>
              <a:rPr lang="en-US" sz="2000" b="1" dirty="0" err="1"/>
              <a:t>brenda</a:t>
            </a:r>
            <a:r>
              <a:rPr lang="en-US" sz="2000" dirty="0"/>
              <a:t>. </a:t>
            </a:r>
            <a:r>
              <a:rPr lang="en-US" sz="2000" dirty="0" err="1"/>
              <a:t>Mailchimp</a:t>
            </a:r>
            <a:r>
              <a:rPr lang="en-US" sz="2000" dirty="0"/>
              <a:t> to </a:t>
            </a:r>
            <a:r>
              <a:rPr lang="en-US" sz="2000" dirty="0" err="1"/>
              <a:t>čini</a:t>
            </a:r>
            <a:r>
              <a:rPr lang="en-US" sz="2000" dirty="0"/>
              <a:t> </a:t>
            </a:r>
            <a:r>
              <a:rPr lang="en-US" sz="2000" dirty="0" err="1"/>
              <a:t>jednostavnim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stotinama</a:t>
            </a:r>
            <a:r>
              <a:rPr lang="en-US" sz="2000" dirty="0"/>
              <a:t> </a:t>
            </a:r>
            <a:r>
              <a:rPr lang="en-US" sz="2000" dirty="0" err="1"/>
              <a:t>predložaka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izabrati</a:t>
            </a:r>
            <a:r>
              <a:rPr lang="en-US" sz="2000" dirty="0"/>
              <a:t>, </a:t>
            </a:r>
            <a:r>
              <a:rPr lang="en-US" sz="2000" dirty="0" err="1"/>
              <a:t>analitikom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pomaže</a:t>
            </a:r>
            <a:r>
              <a:rPr lang="en-US" sz="2000" dirty="0"/>
              <a:t> </a:t>
            </a:r>
            <a:r>
              <a:rPr lang="en-US" sz="2000" dirty="0" err="1"/>
              <a:t>pratiti</a:t>
            </a:r>
            <a:r>
              <a:rPr lang="en-US" sz="2000" dirty="0"/>
              <a:t> </a:t>
            </a:r>
            <a:r>
              <a:rPr lang="en-US" sz="2000" dirty="0" err="1"/>
              <a:t>naš</a:t>
            </a:r>
            <a:r>
              <a:rPr lang="en-US" sz="2000" dirty="0"/>
              <a:t> </a:t>
            </a:r>
            <a:r>
              <a:rPr lang="en-US" sz="2000" dirty="0" err="1"/>
              <a:t>uspjeh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segmentacijom</a:t>
            </a:r>
            <a:r>
              <a:rPr lang="en-US" sz="2000" dirty="0"/>
              <a:t> </a:t>
            </a:r>
            <a:r>
              <a:rPr lang="en-US" sz="2000" dirty="0" err="1"/>
              <a:t>publike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bismo</a:t>
            </a:r>
            <a:r>
              <a:rPr lang="en-US" sz="2000" dirty="0"/>
              <a:t> </a:t>
            </a:r>
            <a:r>
              <a:rPr lang="en-US" sz="2000" dirty="0" err="1"/>
              <a:t>mogli</a:t>
            </a:r>
            <a:r>
              <a:rPr lang="en-US" sz="2000" dirty="0"/>
              <a:t> </a:t>
            </a:r>
            <a:r>
              <a:rPr lang="en-US" sz="2000" dirty="0" err="1"/>
              <a:t>prilagoditi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e-</a:t>
            </a:r>
            <a:r>
              <a:rPr lang="en-US" sz="2000" dirty="0" err="1"/>
              <a:t>poruke</a:t>
            </a:r>
            <a:r>
              <a:rPr lang="en-US" sz="2000" dirty="0"/>
              <a:t> </a:t>
            </a:r>
            <a:r>
              <a:rPr lang="en-US" sz="2000" dirty="0" err="1"/>
              <a:t>potrebama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</a:t>
            </a:r>
            <a:r>
              <a:rPr lang="en-US" sz="2000" dirty="0" err="1"/>
              <a:t>publike</a:t>
            </a:r>
            <a:r>
              <a:rPr lang="en-US" sz="2000" dirty="0"/>
              <a:t>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2050" name="Picture 2" descr="Il segno della chiocciola @ è stato inventato in Veneto nel Medioevo - Il  Cuore Veneto">
            <a:extLst>
              <a:ext uri="{FF2B5EF4-FFF2-40B4-BE49-F238E27FC236}">
                <a16:creationId xmlns:a16="http://schemas.microsoft.com/office/drawing/2014/main" id="{12173654-522D-4E4D-8E18-74E837DB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" y="1790891"/>
            <a:ext cx="593177" cy="5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ilchimp, logo Libero Icona - Icon-Icons.com">
            <a:extLst>
              <a:ext uri="{FF2B5EF4-FFF2-40B4-BE49-F238E27FC236}">
                <a16:creationId xmlns:a16="http://schemas.microsoft.com/office/drawing/2014/main" id="{98F8CE2A-C3B4-494A-9472-17FBD539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2" y="3675290"/>
            <a:ext cx="593178" cy="5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2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va Logo - Storia e significato dell'emblema del marchio">
            <a:extLst>
              <a:ext uri="{FF2B5EF4-FFF2-40B4-BE49-F238E27FC236}">
                <a16:creationId xmlns:a16="http://schemas.microsoft.com/office/drawing/2014/main" id="{78488686-091D-45F9-93B4-8E02CDB0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6" y="2007539"/>
            <a:ext cx="809845" cy="4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233322" y="2007539"/>
            <a:ext cx="10021559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</a:p>
          <a:p>
            <a:pPr algn="just" fontAlgn="base">
              <a:lnSpc>
                <a:spcPct val="100000"/>
              </a:lnSpc>
            </a:pPr>
            <a:r>
              <a:rPr lang="en-US" sz="2000" dirty="0" err="1">
                <a:latin typeface="Calibri corpo"/>
              </a:rPr>
              <a:t>Ako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želimo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postojati</a:t>
            </a:r>
            <a:r>
              <a:rPr lang="en-US" sz="2000" dirty="0">
                <a:latin typeface="Calibri corpo"/>
              </a:rPr>
              <a:t> u </a:t>
            </a:r>
            <a:r>
              <a:rPr lang="en-US" sz="2000" dirty="0" err="1">
                <a:latin typeface="Calibri corpo"/>
              </a:rPr>
              <a:t>digitalnom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prostoru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onda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potrebni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vizualni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elementi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jer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oni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angažiraju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našu</a:t>
            </a:r>
            <a:r>
              <a:rPr lang="en-US" sz="2000" b="1" dirty="0">
                <a:latin typeface="Calibri corpo"/>
              </a:rPr>
              <a:t> </a:t>
            </a:r>
            <a:r>
              <a:rPr lang="en-US" sz="2000" b="1" dirty="0" err="1">
                <a:latin typeface="Calibri corpo"/>
              </a:rPr>
              <a:t>publiku</a:t>
            </a:r>
            <a:r>
              <a:rPr lang="en-US" sz="2000" dirty="0">
                <a:latin typeface="Calibri corpo"/>
              </a:rPr>
              <a:t>. A </a:t>
            </a:r>
            <a:r>
              <a:rPr lang="en-US" sz="2000" dirty="0" err="1">
                <a:latin typeface="Calibri corpo"/>
              </a:rPr>
              <a:t>Canva</a:t>
            </a:r>
            <a:r>
              <a:rPr lang="en-US" sz="2000" dirty="0">
                <a:latin typeface="Calibri corpo"/>
              </a:rPr>
              <a:t> je </a:t>
            </a:r>
            <a:r>
              <a:rPr lang="en-US" sz="2000" dirty="0" err="1">
                <a:latin typeface="Calibri corpo"/>
              </a:rPr>
              <a:t>jedan</a:t>
            </a:r>
            <a:r>
              <a:rPr lang="en-US" sz="2000" dirty="0">
                <a:latin typeface="Calibri corpo"/>
              </a:rPr>
              <a:t> od </a:t>
            </a:r>
            <a:r>
              <a:rPr lang="en-US" sz="2000" dirty="0" err="1">
                <a:latin typeface="Calibri corpo"/>
              </a:rPr>
              <a:t>najboljih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alata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</a:t>
            </a:r>
            <a:r>
              <a:rPr lang="en-US" sz="2000" dirty="0">
                <a:latin typeface="Calibri corpo"/>
              </a:rPr>
              <a:t> to.</a:t>
            </a:r>
          </a:p>
          <a:p>
            <a:pPr algn="just" fontAlgn="base">
              <a:lnSpc>
                <a:spcPct val="100000"/>
              </a:lnSpc>
            </a:pPr>
            <a:r>
              <a:rPr lang="en-US" sz="2000" dirty="0" err="1">
                <a:latin typeface="Calibri corpo"/>
              </a:rPr>
              <a:t>Canva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ima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unaprijed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izrađene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veličine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društvene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medije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druge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digitalne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prostore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koji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vam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potrebni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kao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tisuće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predložaka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besplatnih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slika</a:t>
            </a:r>
            <a:r>
              <a:rPr lang="en-US" sz="2000" dirty="0">
                <a:latin typeface="Calibri corpo"/>
              </a:rPr>
              <a:t>. </a:t>
            </a:r>
            <a:r>
              <a:rPr lang="en-US" sz="2000" dirty="0" err="1">
                <a:latin typeface="Calibri corpo"/>
              </a:rPr>
              <a:t>Imat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ćete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sve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alate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koji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vam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potrebni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za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stvaranje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prekrasnih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slika</a:t>
            </a:r>
            <a:r>
              <a:rPr lang="en-US" sz="2000" dirty="0">
                <a:latin typeface="Calibri corpo"/>
              </a:rPr>
              <a:t>. </a:t>
            </a:r>
            <a:r>
              <a:rPr lang="en-US" sz="2000" dirty="0" err="1">
                <a:latin typeface="Calibri corpo"/>
              </a:rPr>
              <a:t>Uz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praktičnu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besplatnu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verziju</a:t>
            </a:r>
            <a:r>
              <a:rPr lang="en-US" sz="2000" dirty="0">
                <a:latin typeface="Calibri corpo"/>
              </a:rPr>
              <a:t>, </a:t>
            </a:r>
            <a:r>
              <a:rPr lang="en-US" sz="2000" dirty="0" err="1">
                <a:latin typeface="Calibri corpo"/>
              </a:rPr>
              <a:t>Canva</a:t>
            </a:r>
            <a:r>
              <a:rPr lang="en-US" sz="2000" dirty="0">
                <a:latin typeface="Calibri corpo"/>
              </a:rPr>
              <a:t> je </a:t>
            </a:r>
            <a:r>
              <a:rPr lang="en-US" sz="2000" dirty="0" err="1">
                <a:latin typeface="Calibri corpo"/>
              </a:rPr>
              <a:t>dostupna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svima</a:t>
            </a:r>
            <a:r>
              <a:rPr lang="en-US" sz="2000" dirty="0">
                <a:latin typeface="Calibri corpo"/>
              </a:rPr>
              <a:t>, bez </a:t>
            </a:r>
            <a:r>
              <a:rPr lang="en-US" sz="2000" dirty="0" err="1">
                <a:latin typeface="Calibri corpo"/>
              </a:rPr>
              <a:t>obzira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na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njihov</a:t>
            </a:r>
            <a:r>
              <a:rPr lang="en-US" sz="2000" dirty="0">
                <a:latin typeface="Calibri corpo"/>
              </a:rPr>
              <a:t> </a:t>
            </a:r>
            <a:r>
              <a:rPr lang="en-US" sz="2000" dirty="0" err="1">
                <a:latin typeface="Calibri corpo"/>
              </a:rPr>
              <a:t>budžet</a:t>
            </a:r>
            <a:r>
              <a:rPr lang="en-US" sz="2000" dirty="0">
                <a:latin typeface="Calibri corpo"/>
              </a:rPr>
              <a:t>.</a:t>
            </a:r>
            <a:endParaRPr lang="en-US" sz="2000" dirty="0">
              <a:latin typeface="Calibri corpo"/>
            </a:endParaRPr>
          </a:p>
          <a:p>
            <a:pPr algn="just" fontAlgn="base">
              <a:lnSpc>
                <a:spcPct val="100000"/>
              </a:lnSpc>
            </a:pPr>
            <a:endParaRPr lang="en-US" sz="2000" dirty="0">
              <a:latin typeface="Calibri corp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87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4604</Words>
  <Application>Microsoft Office PowerPoint</Application>
  <PresentationFormat>Široki zaslon</PresentationFormat>
  <Paragraphs>294</Paragraphs>
  <Slides>51</Slides>
  <Notes>29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(corpo)</vt:lpstr>
      <vt:lpstr>Calibri corpo</vt:lpstr>
      <vt:lpstr>Calibri Light</vt:lpstr>
      <vt:lpstr>Open Sans</vt:lpstr>
      <vt:lpstr>Roboto</vt:lpstr>
      <vt:lpstr>Wingdings</vt:lpstr>
      <vt:lpstr>Tema di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L'ORMA - president</dc:creator>
  <cp:lastModifiedBy>Toma</cp:lastModifiedBy>
  <cp:revision>31</cp:revision>
  <dcterms:created xsi:type="dcterms:W3CDTF">2021-07-02T07:40:17Z</dcterms:created>
  <dcterms:modified xsi:type="dcterms:W3CDTF">2022-09-26T11:47:07Z</dcterms:modified>
</cp:coreProperties>
</file>