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9" r:id="rId2"/>
    <p:sldId id="285" r:id="rId3"/>
    <p:sldId id="260" r:id="rId4"/>
    <p:sldId id="267" r:id="rId5"/>
    <p:sldId id="261" r:id="rId6"/>
    <p:sldId id="266" r:id="rId7"/>
    <p:sldId id="268" r:id="rId8"/>
    <p:sldId id="269" r:id="rId9"/>
    <p:sldId id="270" r:id="rId10"/>
    <p:sldId id="273" r:id="rId11"/>
    <p:sldId id="272" r:id="rId12"/>
    <p:sldId id="264" r:id="rId13"/>
    <p:sldId id="274" r:id="rId14"/>
    <p:sldId id="263" r:id="rId15"/>
    <p:sldId id="271" r:id="rId16"/>
    <p:sldId id="262" r:id="rId17"/>
    <p:sldId id="282" r:id="rId18"/>
    <p:sldId id="283" r:id="rId19"/>
    <p:sldId id="278" r:id="rId20"/>
    <p:sldId id="258" r:id="rId21"/>
    <p:sldId id="257" r:id="rId22"/>
    <p:sldId id="284" r:id="rId23"/>
    <p:sldId id="256" r:id="rId24"/>
    <p:sldId id="286" r:id="rId25"/>
    <p:sldId id="287" r:id="rId26"/>
    <p:sldId id="288" r:id="rId27"/>
    <p:sldId id="289" r:id="rId28"/>
    <p:sldId id="290" r:id="rId29"/>
    <p:sldId id="291" r:id="rId30"/>
    <p:sldId id="292" r:id="rId31"/>
    <p:sldId id="293" r:id="rId32"/>
    <p:sldId id="294" r:id="rId33"/>
    <p:sldId id="265" r:id="rId34"/>
    <p:sldId id="295" r:id="rId35"/>
    <p:sldId id="296" r:id="rId36"/>
    <p:sldId id="297" r:id="rId37"/>
    <p:sldId id="298" r:id="rId38"/>
    <p:sldId id="299" r:id="rId39"/>
    <p:sldId id="300" r:id="rId40"/>
    <p:sldId id="301" r:id="rId41"/>
    <p:sldId id="302" r:id="rId42"/>
    <p:sldId id="303" r:id="rId43"/>
    <p:sldId id="275" r:id="rId44"/>
    <p:sldId id="276" r:id="rId45"/>
    <p:sldId id="277" r:id="rId46"/>
    <p:sldId id="304" r:id="rId47"/>
    <p:sldId id="279" r:id="rId48"/>
    <p:sldId id="280" r:id="rId49"/>
    <p:sldId id="281" r:id="rId50"/>
    <p:sldId id="305" r:id="rId51"/>
    <p:sldId id="306" r:id="rId5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434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95A1B-1042-43FC-85C7-1D22FD0621FE}" type="datetimeFigureOut">
              <a:rPr lang="en-US" smtClean="0"/>
              <a:t>10/11/2022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C921F-2725-49B2-96A6-E540E835D5DC}" type="slidenum">
              <a:rPr lang="en-US" smtClean="0"/>
              <a:t>‹N›</a:t>
            </a:fld>
            <a:endParaRPr lang="en-US"/>
          </a:p>
        </p:txBody>
      </p:sp>
    </p:spTree>
    <p:extLst>
      <p:ext uri="{BB962C8B-B14F-4D97-AF65-F5344CB8AC3E}">
        <p14:creationId xmlns:p14="http://schemas.microsoft.com/office/powerpoint/2010/main" val="278456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92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79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63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47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52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1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733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441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3d9c6b5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f3d9c6b5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830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3d9c6b5b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f3d9c6b5b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65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3d9c6b5b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3d9c6b5b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20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98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3677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475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21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166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188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637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779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9152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171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50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06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1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08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3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1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4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73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22D43-3732-442D-8407-E5B649A712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C070E6-D575-441D-8DC5-9A1D58322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18E78-C27A-4D74-A31A-DD6DA53158C8}"/>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28CA433D-180B-4EF9-87D9-5254B54D80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46D2-6B04-4688-A00E-3274A328AFA3}"/>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41100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55D2E-2063-43E0-8AA0-EC9CEBC507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051716-0DEE-48CD-A4FE-10E3C9E327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686F83-A155-4A82-A992-2C2C05EEA2FC}"/>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EFD58A01-88A7-4C1B-9A6F-B4B42EAF96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74603-F71D-4817-A576-F83DA7E6EB62}"/>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086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BD0D81-5363-4654-A9A4-4FCFD1A614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0CC130-82B0-4F40-A74E-8422938BD0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7A25A-B9F5-491D-B766-6A791078BEE0}"/>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2FB55EF5-D8C4-4029-BBD6-41A39D2CA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B754C-BADF-4A85-95F6-27F06FD4DE51}"/>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527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FF09-C6D4-48E4-82EB-F2B3FAA6BF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24F21-0C5C-45F7-B717-AA042CC43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6BA96A-E2E1-4218-AE09-90F7EB30885E}"/>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C178229A-E6A4-4DAC-B4E8-EC35DCE31B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D4F011-B5E0-4AD4-B6B9-FBD32D25AA7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6558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1115-0E30-4E73-9E58-A8711EF9DC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2A0BF8-050F-41F5-AEC8-D0BB94FF1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85096F-625D-4B3E-81E1-BA0925145CF2}"/>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822BBC08-BE94-43B0-A31F-1069D00286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3D8CC2-66BD-4BFD-9373-DD2241B46EE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490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55248-3D8E-4B86-80F5-356126DCA9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FC0A3-A6CA-4367-A717-AFB490DCBA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667CEA-359A-4A83-BF28-DC5C984118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9E0F1-9FA3-4569-BD6B-621533EC9A4C}"/>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6" name="Segnaposto piè di pagina 5">
            <a:extLst>
              <a:ext uri="{FF2B5EF4-FFF2-40B4-BE49-F238E27FC236}">
                <a16:creationId xmlns:a16="http://schemas.microsoft.com/office/drawing/2014/main" id="{F5E27C14-2CB9-44FA-84BE-74AD74B8C4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792DC-121C-47A2-A937-B071AA5C43D0}"/>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2623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78710-0A59-4DF1-98CF-AB80814D04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F55A4-2AFA-4035-9A19-8DD7B7AC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912B13-5DE3-4BFB-965D-48E8B69CAD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1BA0BE-A12D-46A2-9FB6-3F77D6279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F5D574-6EE6-40BA-9E44-5C17FBACC4C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69DA5E-F0FF-4450-BDD2-71DA53AD5B6C}"/>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8" name="Segnaposto piè di pagina 7">
            <a:extLst>
              <a:ext uri="{FF2B5EF4-FFF2-40B4-BE49-F238E27FC236}">
                <a16:creationId xmlns:a16="http://schemas.microsoft.com/office/drawing/2014/main" id="{3D1A8A71-4D60-4445-8A1A-3EEB0F685C8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16632F-73DE-4479-A237-CBAAC8B613CE}"/>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64226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86DCA-BDC1-4302-9036-71BA0E94EF7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2CC47B-CD2B-4B3A-AEA1-348AFC8959C0}"/>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4" name="Segnaposto piè di pagina 3">
            <a:extLst>
              <a:ext uri="{FF2B5EF4-FFF2-40B4-BE49-F238E27FC236}">
                <a16:creationId xmlns:a16="http://schemas.microsoft.com/office/drawing/2014/main" id="{13DE5D86-D803-40C0-BC64-BB1FB0B77D2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30DF70-E7CD-4954-AFFE-666915C2090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283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4A56D5-0CF4-4D33-B5C2-875FDCE51C1D}"/>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3" name="Segnaposto piè di pagina 2">
            <a:extLst>
              <a:ext uri="{FF2B5EF4-FFF2-40B4-BE49-F238E27FC236}">
                <a16:creationId xmlns:a16="http://schemas.microsoft.com/office/drawing/2014/main" id="{E3C19F68-E749-46BC-A208-FC91CDB4BD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6E7413-C54E-4206-A2C9-588651BCBFF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7283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8FBA5-7522-4A20-9C98-520E5CE6A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C789BD-49CE-45FF-A715-00B0D8D74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EB5D2A-0B6B-4C47-9625-ADF50FC32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008F4A-36F3-4258-9615-D5CEC93055AD}"/>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6" name="Segnaposto piè di pagina 5">
            <a:extLst>
              <a:ext uri="{FF2B5EF4-FFF2-40B4-BE49-F238E27FC236}">
                <a16:creationId xmlns:a16="http://schemas.microsoft.com/office/drawing/2014/main" id="{2E929648-EC9D-4131-A8B1-F20F76D02B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D14E9-691E-4AAD-A03A-57D785E488A6}"/>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7422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851B4-5921-4469-94B6-48A9211790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EC7043-70E6-4EE9-ABB9-D43A0C36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858B7-A9DE-4155-8D31-6A11828F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7DAB4B-5BC6-47D4-A0B5-1125FD627CDD}"/>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6" name="Segnaposto piè di pagina 5">
            <a:extLst>
              <a:ext uri="{FF2B5EF4-FFF2-40B4-BE49-F238E27FC236}">
                <a16:creationId xmlns:a16="http://schemas.microsoft.com/office/drawing/2014/main" id="{B38A2E2D-B0B8-42A1-8577-79656437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E0038-5187-46BE-BB16-EBB9FCDD12B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54366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C09EBF-5948-4CD7-99A6-B78D3E639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7B427-60B8-4E25-94F7-6B8D64DE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824629-67E7-4322-86B1-3E6F4A51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F9E4F86E-44C9-479A-A8BB-1C471643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0BD763B-845F-4B9F-9A1C-8CB59E6E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0924-04B9-4059-BC48-57A69E035BD8}" type="slidenum">
              <a:rPr lang="it-IT" smtClean="0"/>
              <a:t>‹N›</a:t>
            </a:fld>
            <a:endParaRPr lang="it-IT"/>
          </a:p>
        </p:txBody>
      </p:sp>
    </p:spTree>
    <p:extLst>
      <p:ext uri="{BB962C8B-B14F-4D97-AF65-F5344CB8AC3E}">
        <p14:creationId xmlns:p14="http://schemas.microsoft.com/office/powerpoint/2010/main" val="19654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failfection.com/centralized-social-media-must-fail/"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pswings.com/blog/effective-tips-building-brand-social-media-strategy/"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proutsocial.com/insights/social-media-branding/" TargetMode="External"/><Relationship Id="rId4" Type="http://schemas.openxmlformats.org/officeDocument/2006/relationships/hyperlink" Target="https://keyhole.co/blog/15-social-media-branding-strateg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adgetsin.com/tourbox-photo-and-video-editing-console-for-photoshop-lightroom-premiere-and-more.htm" TargetMode="External"/><Relationship Id="rId5" Type="http://schemas.openxmlformats.org/officeDocument/2006/relationships/image" Target="../media/image24.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2.jp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hyperlink" Target="https://eur-lex.europa.eu/legal-content/EN/TXT/PDF/?uri=CELEX:32016R06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wired.it/economia/lavoro/2015/06/03/immigrazione-lavoro-istruzione/"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3.jpeg"/><Relationship Id="rId7" Type="http://schemas.openxmlformats.org/officeDocument/2006/relationships/hyperlink" Target="https://www.freecodecamp.org/news/what-is-personal-dat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ec.europa.eu/info/law/law-topic/data-protection/reform/what-personal-data_en" TargetMode="External"/><Relationship Id="rId5" Type="http://schemas.openxmlformats.org/officeDocument/2006/relationships/hyperlink" Target="https://ec.europa.eu/info/law/law-topic/data-protection/reform/what-constitutes-data-processing_enKeyHole" TargetMode="External"/><Relationship Id="rId4" Type="http://schemas.openxmlformats.org/officeDocument/2006/relationships/hyperlink" Target="https://ec.europa.eu/info/law/law-topic/data-protection/reform/rights-citizens/my-rights/how-can-i-access-my-personal-data-held-company-organisation_e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matomo.org/blog/2014/01/data-privacy-day-january-28th/" TargetMode="External"/><Relationship Id="rId5" Type="http://schemas.openxmlformats.org/officeDocument/2006/relationships/hyperlink" Target="https://gdpr.eu/right-to-be-forgotten/#:~:text=An%20individual%20has%20the%20right,that%20individual%20withdraws%20their%20consent" TargetMode="External"/><Relationship Id="rId4" Type="http://schemas.openxmlformats.org/officeDocument/2006/relationships/hyperlink" Target="https://gdpr.eu/right-to-be-forgott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545123" y="1371600"/>
            <a:ext cx="11065225" cy="1543131"/>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ABILITA’ DIGITALI PER I Marketing Manager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Modulo 3</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939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4421925" y="937794"/>
            <a:ext cx="7480023" cy="344757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11200" b="1" dirty="0">
                <a:solidFill>
                  <a:srgbClr val="FF4343"/>
                </a:solidFill>
                <a:latin typeface="Arial" panose="020B0604020202020204" pitchFamily="34" charset="0"/>
                <a:cs typeface="Arial" panose="020B0604020202020204" pitchFamily="34" charset="0"/>
              </a:rPr>
              <a:t>PIATTAFORME SOCIAL MEDIA </a:t>
            </a:r>
          </a:p>
          <a:p>
            <a:pPr algn="just">
              <a:lnSpc>
                <a:spcPct val="110000"/>
              </a:lnSpc>
            </a:pPr>
            <a:r>
              <a:rPr lang="it-IT" sz="8000" dirty="0"/>
              <a:t>I social network su Internet sono un'area in cui le persone che condividono interessi comuni possono interagire tra loro. Alcuni dei più noti sono:</a:t>
            </a:r>
          </a:p>
          <a:p>
            <a:pPr marL="342900" indent="-342900" algn="just">
              <a:lnSpc>
                <a:spcPct val="110000"/>
              </a:lnSpc>
              <a:buFont typeface="Arial" panose="020B0604020202020204" pitchFamily="34" charset="0"/>
              <a:buChar char="•"/>
            </a:pPr>
            <a:r>
              <a:rPr lang="en-US" sz="8000" dirty="0"/>
              <a:t>FACEBOOK</a:t>
            </a:r>
          </a:p>
          <a:p>
            <a:pPr marL="342900" indent="-342900" algn="just">
              <a:lnSpc>
                <a:spcPct val="110000"/>
              </a:lnSpc>
              <a:buFont typeface="Arial" panose="020B0604020202020204" pitchFamily="34" charset="0"/>
              <a:buChar char="•"/>
            </a:pPr>
            <a:r>
              <a:rPr lang="en-US" sz="8000" dirty="0"/>
              <a:t>INSTAGRAM</a:t>
            </a:r>
          </a:p>
          <a:p>
            <a:pPr marL="342900" indent="-342900" algn="just">
              <a:lnSpc>
                <a:spcPct val="110000"/>
              </a:lnSpc>
              <a:buFont typeface="Arial" panose="020B0604020202020204" pitchFamily="34" charset="0"/>
              <a:buChar char="•"/>
            </a:pPr>
            <a:r>
              <a:rPr lang="en-US" sz="8000" dirty="0"/>
              <a:t>TWITTER</a:t>
            </a:r>
          </a:p>
          <a:p>
            <a:pPr marL="342900" indent="-342900" algn="just">
              <a:lnSpc>
                <a:spcPct val="110000"/>
              </a:lnSpc>
              <a:buFont typeface="Arial" panose="020B0604020202020204" pitchFamily="34" charset="0"/>
              <a:buChar char="•"/>
            </a:pPr>
            <a:r>
              <a:rPr lang="en-US" sz="8000" dirty="0"/>
              <a:t>TELEGRAM</a:t>
            </a:r>
          </a:p>
          <a:p>
            <a:pPr marL="342900" indent="-342900" algn="just">
              <a:lnSpc>
                <a:spcPct val="110000"/>
              </a:lnSpc>
              <a:buFont typeface="Arial" panose="020B0604020202020204" pitchFamily="34" charset="0"/>
              <a:buChar char="•"/>
            </a:pPr>
            <a:r>
              <a:rPr lang="en-US" sz="8000" dirty="0" err="1"/>
              <a:t>Molti</a:t>
            </a:r>
            <a:r>
              <a:rPr lang="en-US" sz="8000" dirty="0"/>
              <a:t> </a:t>
            </a:r>
            <a:r>
              <a:rPr lang="en-US" sz="8000" dirty="0" err="1"/>
              <a:t>altri</a:t>
            </a:r>
            <a:r>
              <a:rPr lang="en-US" sz="8000" dirty="0"/>
              <a:t>…</a:t>
            </a:r>
          </a:p>
          <a:p>
            <a:pPr algn="just">
              <a:lnSpc>
                <a:spcPct val="110000"/>
              </a:lnSpc>
            </a:pPr>
            <a:r>
              <a:rPr lang="it-IT" sz="8000" dirty="0"/>
              <a:t>Insieme occupano il 90% dell'attività Internet totale. I visitatori dei social sono solo un modo per misurare l'impatto dei social network. Le recensioni delle pagine, il tempo speso su di esse, l'attenzione, nonché la frequenza delle visite. </a:t>
            </a:r>
            <a:r>
              <a:rPr lang="it-IT" sz="8000" b="1" dirty="0"/>
              <a:t>Oggi i social network si stanno trasformando in grandi e ricchi business.</a:t>
            </a:r>
            <a:endParaRPr lang="en-US" sz="8000" b="1" dirty="0"/>
          </a:p>
        </p:txBody>
      </p:sp>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Immagine 8">
            <a:extLst>
              <a:ext uri="{FF2B5EF4-FFF2-40B4-BE49-F238E27FC236}">
                <a16:creationId xmlns:a16="http://schemas.microsoft.com/office/drawing/2014/main" id="{FBE623B5-D44A-4DB1-BD5F-68A18373C23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8223" y="2145952"/>
            <a:ext cx="3785323" cy="2746414"/>
          </a:xfrm>
          <a:prstGeom prst="rect">
            <a:avLst/>
          </a:prstGeom>
        </p:spPr>
      </p:pic>
    </p:spTree>
    <p:extLst>
      <p:ext uri="{BB962C8B-B14F-4D97-AF65-F5344CB8AC3E}">
        <p14:creationId xmlns:p14="http://schemas.microsoft.com/office/powerpoint/2010/main" val="393009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106128" y="2253830"/>
            <a:ext cx="10148753"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2800" b="1" dirty="0">
                <a:solidFill>
                  <a:srgbClr val="FF6600"/>
                </a:solidFill>
                <a:latin typeface="Arial" panose="020B0604020202020204" pitchFamily="34" charset="0"/>
                <a:cs typeface="Arial" panose="020B0604020202020204" pitchFamily="34" charset="0"/>
              </a:rPr>
              <a:t>CONSIGLI DI BRANDING</a:t>
            </a:r>
          </a:p>
          <a:p>
            <a:pPr marL="457200" indent="-457200" algn="just" fontAlgn="base">
              <a:buAutoNum type="arabicPeriod"/>
            </a:pPr>
            <a:r>
              <a:rPr lang="it-IT" sz="2000" b="1" dirty="0"/>
              <a:t>Crea messaggi coerenti: </a:t>
            </a:r>
            <a:r>
              <a:rPr lang="it-IT" sz="2000" dirty="0"/>
              <a:t>il fulcro della costruzione del brand sui social media consiste in gran parte nella creazione di temi - o messaggi - e nella loro esposizione regolare attraverso testo e immagini. Quello che vogliamo assicurarci è di avere </a:t>
            </a:r>
            <a:r>
              <a:rPr lang="it-IT" sz="2000" b="1" dirty="0"/>
              <a:t>un logo, una tavolozza di colori, una biografia, un </a:t>
            </a:r>
            <a:r>
              <a:rPr lang="it-IT" sz="2000" b="1" dirty="0" err="1"/>
              <a:t>boilerplate</a:t>
            </a:r>
            <a:r>
              <a:rPr lang="it-IT" sz="2000" b="1" dirty="0"/>
              <a:t> e un </a:t>
            </a:r>
            <a:r>
              <a:rPr lang="it-IT" sz="2000" b="1" dirty="0" err="1"/>
              <a:t>handle</a:t>
            </a:r>
            <a:r>
              <a:rPr lang="it-IT" sz="2000" b="1" dirty="0"/>
              <a:t> coerenti. </a:t>
            </a:r>
            <a:r>
              <a:rPr lang="it-IT" sz="2000" dirty="0"/>
              <a:t>Vediamo un esempio!</a:t>
            </a:r>
            <a:endParaRPr lang="en-US" i="0" dirty="0">
              <a:solidFill>
                <a:srgbClr val="262626"/>
              </a:solidFill>
              <a:effectLst/>
              <a:latin typeface="Open Sans" panose="020B0606030504020204" pitchFamily="34" charset="0"/>
            </a:endParaRPr>
          </a:p>
          <a:p>
            <a:pPr algn="just">
              <a:lnSpc>
                <a:spcPct val="110000"/>
              </a:lnSpc>
            </a:pPr>
            <a:endParaRPr lang="it-IT" dirty="0">
              <a:latin typeface="Arial" panose="020B0604020202020204" pitchFamily="34" charset="0"/>
              <a:cs typeface="Arial" panose="020B0604020202020204" pitchFamily="34" charset="0"/>
            </a:endParaRPr>
          </a:p>
        </p:txBody>
      </p:sp>
      <p:pic>
        <p:nvPicPr>
          <p:cNvPr id="3" name="Elemento grafico 2" descr="Freccia: leggera curva contorno">
            <a:extLst>
              <a:ext uri="{FF2B5EF4-FFF2-40B4-BE49-F238E27FC236}">
                <a16:creationId xmlns:a16="http://schemas.microsoft.com/office/drawing/2014/main" id="{4D21D00F-9599-49B2-B842-669413A079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8672" y="3659694"/>
            <a:ext cx="914400" cy="914400"/>
          </a:xfrm>
          <a:prstGeom prst="rect">
            <a:avLst/>
          </a:prstGeom>
        </p:spPr>
      </p:pic>
    </p:spTree>
    <p:extLst>
      <p:ext uri="{BB962C8B-B14F-4D97-AF65-F5344CB8AC3E}">
        <p14:creationId xmlns:p14="http://schemas.microsoft.com/office/powerpoint/2010/main" val="228087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29321" y="161953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sz="6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 name="Picture 2" descr="burtsbees twitter">
            <a:extLst>
              <a:ext uri="{FF2B5EF4-FFF2-40B4-BE49-F238E27FC236}">
                <a16:creationId xmlns:a16="http://schemas.microsoft.com/office/drawing/2014/main" id="{A3F72036-BB93-428A-8848-74F3D5CD9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30" y="1319050"/>
            <a:ext cx="28479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urtsbees facebook">
            <a:extLst>
              <a:ext uri="{FF2B5EF4-FFF2-40B4-BE49-F238E27FC236}">
                <a16:creationId xmlns:a16="http://schemas.microsoft.com/office/drawing/2014/main" id="{D69FF955-41BA-4040-A36A-AA3E9EEAF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662" y="1619532"/>
            <a:ext cx="4454338" cy="1905922"/>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contenuto 2">
            <a:extLst>
              <a:ext uri="{FF2B5EF4-FFF2-40B4-BE49-F238E27FC236}">
                <a16:creationId xmlns:a16="http://schemas.microsoft.com/office/drawing/2014/main" id="{225AD285-41D0-4047-A2A2-B9B9858C0F17}"/>
              </a:ext>
            </a:extLst>
          </p:cNvPr>
          <p:cNvSpPr txBox="1">
            <a:spLocks/>
          </p:cNvSpPr>
          <p:nvPr/>
        </p:nvSpPr>
        <p:spPr>
          <a:xfrm>
            <a:off x="859801" y="3888531"/>
            <a:ext cx="10533358" cy="1790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it-IT" sz="2000" dirty="0"/>
              <a:t>Nell'esempio sopra, </a:t>
            </a:r>
            <a:r>
              <a:rPr lang="it-IT" sz="2000" dirty="0" err="1"/>
              <a:t>Burt's</a:t>
            </a:r>
            <a:r>
              <a:rPr lang="it-IT" sz="2000" dirty="0"/>
              <a:t> </a:t>
            </a:r>
            <a:r>
              <a:rPr lang="it-IT" sz="2000" dirty="0" err="1"/>
              <a:t>Bees</a:t>
            </a:r>
            <a:r>
              <a:rPr lang="it-IT" sz="2000" dirty="0"/>
              <a:t> utilizza lo stesso logo sia per </a:t>
            </a:r>
            <a:r>
              <a:rPr lang="it-IT" sz="2000" dirty="0" err="1"/>
              <a:t>Facebook</a:t>
            </a:r>
            <a:r>
              <a:rPr lang="it-IT" sz="2000" dirty="0"/>
              <a:t> che per </a:t>
            </a:r>
            <a:r>
              <a:rPr lang="it-IT" sz="2000" dirty="0" err="1"/>
              <a:t>Twitter</a:t>
            </a:r>
            <a:r>
              <a:rPr lang="it-IT" sz="2000" dirty="0"/>
              <a:t>. Anche i loro banner sono gli stessi. Non è sempre necessario che i due banner siano gli stessi su ogni rete, ma questo approccio riesce perché anche i colori dei banner rispecchiano quelli del logo.</a:t>
            </a:r>
          </a:p>
          <a:p>
            <a:pPr algn="just" fontAlgn="base"/>
            <a:endParaRPr lang="it-IT" sz="2000" dirty="0"/>
          </a:p>
          <a:p>
            <a:pPr algn="just">
              <a:lnSpc>
                <a:spcPct val="110000"/>
              </a:lnSpc>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77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29321" y="161953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sz="6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11" name="Segnaposto contenuto 2">
            <a:extLst>
              <a:ext uri="{FF2B5EF4-FFF2-40B4-BE49-F238E27FC236}">
                <a16:creationId xmlns:a16="http://schemas.microsoft.com/office/drawing/2014/main" id="{225AD285-41D0-4047-A2A2-B9B9858C0F17}"/>
              </a:ext>
            </a:extLst>
          </p:cNvPr>
          <p:cNvSpPr txBox="1">
            <a:spLocks/>
          </p:cNvSpPr>
          <p:nvPr/>
        </p:nvSpPr>
        <p:spPr>
          <a:xfrm>
            <a:off x="1636843" y="1657112"/>
            <a:ext cx="8918309" cy="1790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en-US" sz="2000" b="1" i="1" dirty="0">
                <a:solidFill>
                  <a:srgbClr val="FF6600"/>
                </a:solidFill>
              </a:rPr>
              <a:t>CONSIGLI</a:t>
            </a:r>
          </a:p>
          <a:p>
            <a:pPr marL="342900" indent="-342900" algn="just" fontAlgn="base">
              <a:buFont typeface="Wingdings" panose="05000000000000000000" pitchFamily="2" charset="2"/>
              <a:buChar char="ü"/>
            </a:pPr>
            <a:r>
              <a:rPr lang="it-IT" sz="2000" dirty="0"/>
              <a:t>Esegui un audit dei social media su tutti i tuoi account;</a:t>
            </a:r>
          </a:p>
          <a:p>
            <a:pPr marL="342900" indent="-342900" algn="just" fontAlgn="base">
              <a:buFont typeface="Wingdings" panose="05000000000000000000" pitchFamily="2" charset="2"/>
              <a:buChar char="ü"/>
            </a:pPr>
            <a:r>
              <a:rPr lang="it-IT" sz="2000" dirty="0"/>
              <a:t>Assicurati che loghi, banner, biografie, cadenze di pubblicazione e </a:t>
            </a:r>
            <a:r>
              <a:rPr lang="it-IT" sz="2000" dirty="0" err="1"/>
              <a:t>handle</a:t>
            </a:r>
            <a:r>
              <a:rPr lang="it-IT" sz="2000" dirty="0"/>
              <a:t> siano coerenti con le linee guida del tuo brand e verifica regolarmente.</a:t>
            </a:r>
            <a:endParaRPr lang="it-IT" sz="2000" dirty="0">
              <a:latin typeface="Arial" panose="020B0604020202020204" pitchFamily="34" charset="0"/>
              <a:cs typeface="Arial" panose="020B0604020202020204" pitchFamily="34" charset="0"/>
            </a:endParaRPr>
          </a:p>
        </p:txBody>
      </p:sp>
      <p:pic>
        <p:nvPicPr>
          <p:cNvPr id="3" name="Elemento grafico 2" descr="Pubblico di riferimento con riempimento a tinta unita">
            <a:extLst>
              <a:ext uri="{FF2B5EF4-FFF2-40B4-BE49-F238E27FC236}">
                <a16:creationId xmlns:a16="http://schemas.microsoft.com/office/drawing/2014/main" id="{D456342E-DB46-43B9-BCD1-D189C4AF7A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8134" y="3921631"/>
            <a:ext cx="1715729" cy="1715729"/>
          </a:xfrm>
          <a:prstGeom prst="rect">
            <a:avLst/>
          </a:prstGeom>
        </p:spPr>
      </p:pic>
    </p:spTree>
    <p:extLst>
      <p:ext uri="{BB962C8B-B14F-4D97-AF65-F5344CB8AC3E}">
        <p14:creationId xmlns:p14="http://schemas.microsoft.com/office/powerpoint/2010/main" val="218462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895445"/>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2000" b="1" dirty="0">
                <a:latin typeface="Calibri (corpo)"/>
                <a:cs typeface="Arial" panose="020B0604020202020204" pitchFamily="34" charset="0"/>
              </a:rPr>
              <a:t> </a:t>
            </a:r>
          </a:p>
          <a:p>
            <a:pPr algn="just">
              <a:lnSpc>
                <a:spcPct val="110000"/>
              </a:lnSpc>
            </a:pPr>
            <a:r>
              <a:rPr lang="it-IT" sz="2000" b="1" dirty="0"/>
              <a:t>2. Estensione del marchio visivo: </a:t>
            </a:r>
            <a:r>
              <a:rPr lang="it-IT" sz="2000" dirty="0"/>
              <a:t>ora che abbiamo un marchio visivo coerente tra gli account di rete, è tempo di assicurarci di avere gli stessi colori e caratteri riflessi nelle nostre immagini, grafica e video. Quando qualcuno visita la tua pagina </a:t>
            </a:r>
            <a:r>
              <a:rPr lang="it-IT" sz="2000" dirty="0" err="1"/>
              <a:t>Instagram</a:t>
            </a:r>
            <a:r>
              <a:rPr lang="it-IT" sz="2000" dirty="0"/>
              <a:t>, il filtro o il colore è immediatamente evidente? Quando un video viene pubblicato, i caratteri del testo in sovrimpressione sono simili a quelli che utilizzi per l'immagine in primo piano del tuo post sul blog? </a:t>
            </a:r>
            <a:r>
              <a:rPr lang="it-IT" sz="2000" b="1" dirty="0"/>
              <a:t>Nel tempo, i nostri </a:t>
            </a:r>
            <a:r>
              <a:rPr lang="it-IT" sz="2000" b="1" dirty="0" err="1"/>
              <a:t>follower</a:t>
            </a:r>
            <a:r>
              <a:rPr lang="it-IT" sz="2000" b="1" dirty="0"/>
              <a:t> vedranno la coerenza nei post e inizieranno a riconoscere quando un post proviene da noi senza vedere il logo del nostro brand o il logo dei social media.</a:t>
            </a:r>
          </a:p>
          <a:p>
            <a:pPr algn="just">
              <a:lnSpc>
                <a:spcPct val="110000"/>
              </a:lnSpc>
            </a:pPr>
            <a:endParaRPr lang="it-IT" sz="2000" b="1" dirty="0"/>
          </a:p>
          <a:p>
            <a:pPr algn="just">
              <a:lnSpc>
                <a:spcPct val="110000"/>
              </a:lnSpc>
            </a:pPr>
            <a:r>
              <a:rPr lang="it-IT" sz="2000" b="1" i="1" dirty="0">
                <a:solidFill>
                  <a:srgbClr val="FF6600"/>
                </a:solidFill>
              </a:rPr>
              <a:t>CONSIGLI</a:t>
            </a:r>
          </a:p>
          <a:p>
            <a:pPr marL="342900" indent="-342900" algn="just">
              <a:lnSpc>
                <a:spcPct val="110000"/>
              </a:lnSpc>
              <a:buFont typeface="Wingdings" panose="05000000000000000000" pitchFamily="2" charset="2"/>
              <a:buChar char="ü"/>
            </a:pPr>
            <a:r>
              <a:rPr lang="it-IT" sz="2000" dirty="0"/>
              <a:t>Creare modelli grafici per lo stesso tipo di annuncio (ad es. l'annuncio di un nuovo prodotto ha carattere, colore e design simili);</a:t>
            </a:r>
          </a:p>
          <a:p>
            <a:pPr marL="342900" indent="-342900" algn="just">
              <a:lnSpc>
                <a:spcPct val="110000"/>
              </a:lnSpc>
              <a:buFont typeface="Wingdings" panose="05000000000000000000" pitchFamily="2" charset="2"/>
              <a:buChar char="ü"/>
            </a:pPr>
            <a:r>
              <a:rPr lang="it-IT" sz="2000" dirty="0"/>
              <a:t>Crea foto e video che tengano conto delle scelte estetiche e cromatiche del tuo brand. I post dovrebbero fluire senza soluzione di continuità l'uno nell'altro.</a:t>
            </a:r>
            <a:endParaRPr lang="en-US" sz="2000" dirty="0"/>
          </a:p>
        </p:txBody>
      </p:sp>
    </p:spTree>
    <p:extLst>
      <p:ext uri="{BB962C8B-B14F-4D97-AF65-F5344CB8AC3E}">
        <p14:creationId xmlns:p14="http://schemas.microsoft.com/office/powerpoint/2010/main" val="159948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797227"/>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2000" b="1" dirty="0"/>
              <a:t>3. Identificazione del target di marketing: </a:t>
            </a:r>
            <a:r>
              <a:rPr lang="it-IT" sz="2000" b="1" i="1" dirty="0"/>
              <a:t>i nostri target di marketing varieranno tra le reti. Ad esempio, il pubblico su </a:t>
            </a:r>
            <a:r>
              <a:rPr lang="it-IT" sz="2000" b="1" i="1" dirty="0" err="1"/>
              <a:t>TikTok</a:t>
            </a:r>
            <a:r>
              <a:rPr lang="it-IT" sz="2000" b="1" i="1" dirty="0"/>
              <a:t> è più giovane del pubblico su </a:t>
            </a:r>
            <a:r>
              <a:rPr lang="it-IT" sz="2000" b="1" i="1" dirty="0" err="1"/>
              <a:t>Facebook</a:t>
            </a:r>
            <a:r>
              <a:rPr lang="it-IT" sz="2000" b="1" i="1" dirty="0"/>
              <a:t>. Ciò significa che i nostri contenuti social non avranno lo stesso risalto.</a:t>
            </a:r>
            <a:r>
              <a:rPr lang="it-IT" sz="2000" b="1" dirty="0"/>
              <a:t> A tal fine, è meglio creare più target.</a:t>
            </a:r>
          </a:p>
          <a:p>
            <a:pPr algn="just">
              <a:lnSpc>
                <a:spcPct val="110000"/>
              </a:lnSpc>
            </a:pPr>
            <a:r>
              <a:rPr lang="en-US" sz="2000" b="1" i="1" dirty="0">
                <a:solidFill>
                  <a:srgbClr val="FF6600"/>
                </a:solidFill>
              </a:rPr>
              <a:t>CONSIGLI</a:t>
            </a:r>
          </a:p>
          <a:p>
            <a:pPr marL="342900" indent="-342900" algn="just">
              <a:lnSpc>
                <a:spcPct val="110000"/>
              </a:lnSpc>
              <a:buFont typeface="Wingdings" panose="05000000000000000000" pitchFamily="2" charset="2"/>
              <a:buChar char="ü"/>
            </a:pPr>
            <a:r>
              <a:rPr lang="it-IT" sz="2000" dirty="0"/>
              <a:t>Crea più target di marketing e assegna le reti di social media corrispondenti;</a:t>
            </a:r>
          </a:p>
          <a:p>
            <a:pPr marL="342900" indent="-342900" algn="just">
              <a:lnSpc>
                <a:spcPct val="110000"/>
              </a:lnSpc>
              <a:buFont typeface="Wingdings" panose="05000000000000000000" pitchFamily="2" charset="2"/>
              <a:buChar char="ü"/>
            </a:pPr>
            <a:r>
              <a:rPr lang="it-IT" sz="2000" dirty="0"/>
              <a:t>Esamina i diversi dati demografici delle tue reti o imposta </a:t>
            </a:r>
            <a:r>
              <a:rPr lang="it-IT" sz="2000" dirty="0" err="1"/>
              <a:t>query</a:t>
            </a:r>
            <a:r>
              <a:rPr lang="it-IT" sz="2000" dirty="0"/>
              <a:t> di ascolto se hai bisogno di conoscere il tuo pubblico;</a:t>
            </a:r>
          </a:p>
          <a:p>
            <a:pPr marL="342900" indent="-342900" algn="just">
              <a:lnSpc>
                <a:spcPct val="110000"/>
              </a:lnSpc>
              <a:buFont typeface="Wingdings" panose="05000000000000000000" pitchFamily="2" charset="2"/>
              <a:buChar char="ü"/>
            </a:pPr>
            <a:r>
              <a:rPr lang="it-IT" sz="2000" dirty="0"/>
              <a:t>Crea contenuti che corrispondano ai target.</a:t>
            </a:r>
            <a:endParaRPr lang="en-US" sz="20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1883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449482"/>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it-IT" sz="2000" b="1" dirty="0"/>
              <a:t>4. Definizione della voce e del tono del nostro brand: </a:t>
            </a:r>
            <a:r>
              <a:rPr lang="it-IT" sz="2000" dirty="0"/>
              <a:t>dopo gli elementi visivi, le didascalie e il testo correlato sono il prossimo elemento importante del </a:t>
            </a:r>
            <a:r>
              <a:rPr lang="it-IT" sz="2000" dirty="0" err="1"/>
              <a:t>branding</a:t>
            </a:r>
            <a:r>
              <a:rPr lang="it-IT" sz="2000" dirty="0"/>
              <a:t> dei nostri post sui social media. Ogni azienda o squadra sportiva tende ad avere una personalità, un tipo di marchio per i suoi obiettivi di marketing. Si consiglia vivamente di estenderli ai social media perché creano connessioni e riconoscimento immediato del nostro team o azienda.</a:t>
            </a:r>
            <a:endParaRPr lang="it-IT" sz="2000" b="1" dirty="0"/>
          </a:p>
          <a:p>
            <a:pPr algn="just">
              <a:lnSpc>
                <a:spcPct val="120000"/>
              </a:lnSpc>
            </a:pPr>
            <a:r>
              <a:rPr lang="it-IT" sz="2000" b="1" i="1" dirty="0">
                <a:solidFill>
                  <a:srgbClr val="FF6600"/>
                </a:solidFill>
              </a:rPr>
              <a:t>CONSIGLI</a:t>
            </a:r>
            <a:endParaRPr lang="en-US" sz="2000" b="1" i="1" dirty="0">
              <a:solidFill>
                <a:srgbClr val="FF6600"/>
              </a:solidFill>
            </a:endParaRPr>
          </a:p>
          <a:p>
            <a:pPr marL="457200" indent="-457200" algn="just">
              <a:lnSpc>
                <a:spcPct val="120000"/>
              </a:lnSpc>
              <a:buFont typeface="Wingdings" panose="05000000000000000000" pitchFamily="2" charset="2"/>
              <a:buChar char="ü"/>
            </a:pPr>
            <a:r>
              <a:rPr lang="it-IT" sz="2000" dirty="0"/>
              <a:t>Una guida vocale dovrebbe includere dettagli come la personalità del brand, gli slogan aziendali, i tratti della personalità e il vocabolario. I più piccoli dettagli, ad esempio se usi il termine "fan" o "clienti", ti aiuteranno a mantenere la tua scrittura coerente. Se hai più persone che gestiscono i tuoi account, avere una guida a cui fare riferimento mantiene il tuo team allineato in modo che non sembri che la tua azienda sia non connessa tra le varie parti che la compongono.</a:t>
            </a:r>
          </a:p>
          <a:p>
            <a:pPr marL="457200" indent="-457200" algn="just">
              <a:lnSpc>
                <a:spcPct val="120000"/>
              </a:lnSpc>
              <a:buFont typeface="Wingdings" panose="05000000000000000000" pitchFamily="2" charset="2"/>
              <a:buChar char="ü"/>
            </a:pPr>
            <a:endParaRPr lang="it-IT" sz="2000" dirty="0"/>
          </a:p>
        </p:txBody>
      </p:sp>
    </p:spTree>
    <p:extLst>
      <p:ext uri="{BB962C8B-B14F-4D97-AF65-F5344CB8AC3E}">
        <p14:creationId xmlns:p14="http://schemas.microsoft.com/office/powerpoint/2010/main" val="54937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28333" y="1549070"/>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t>5. Organizzazione e condivisione dei contenuti: </a:t>
            </a:r>
            <a:r>
              <a:rPr lang="it-IT" sz="2000" dirty="0"/>
              <a:t>poiché il social media </a:t>
            </a:r>
            <a:r>
              <a:rPr lang="it-IT" sz="2000" dirty="0" err="1"/>
              <a:t>branding</a:t>
            </a:r>
            <a:r>
              <a:rPr lang="it-IT" sz="2000" dirty="0"/>
              <a:t> è incentrato sull'influenza del nostro pubblico a riconoscerci e ricordarci facilmente, la pubblicazione irregolare danneggia i nostri sforzi tenendoci lontani dai </a:t>
            </a:r>
            <a:r>
              <a:rPr lang="it-IT" sz="2000" dirty="0" err="1"/>
              <a:t>feed</a:t>
            </a:r>
            <a:r>
              <a:rPr lang="it-IT" sz="2000" dirty="0"/>
              <a:t> delle notizie degli utenti.</a:t>
            </a:r>
            <a:r>
              <a:rPr lang="it-IT" sz="2000" b="1" dirty="0"/>
              <a:t> La frequenza di pubblicazione dipende dall'attività del pubblico e dal modo in cui i membri del pubblico interagiscono.</a:t>
            </a:r>
          </a:p>
          <a:p>
            <a:pPr algn="just">
              <a:lnSpc>
                <a:spcPct val="100000"/>
              </a:lnSpc>
            </a:pPr>
            <a:r>
              <a:rPr lang="en-US" sz="2000" b="1" i="1" dirty="0">
                <a:solidFill>
                  <a:srgbClr val="FF6600"/>
                </a:solidFill>
              </a:rPr>
              <a:t>CONSIGLI</a:t>
            </a:r>
          </a:p>
          <a:p>
            <a:pPr marL="342900" indent="-342900" algn="just">
              <a:lnSpc>
                <a:spcPct val="100000"/>
              </a:lnSpc>
              <a:buFont typeface="Wingdings" panose="05000000000000000000" pitchFamily="2" charset="2"/>
              <a:buChar char="ü"/>
            </a:pPr>
            <a:r>
              <a:rPr lang="it-IT" sz="1800" dirty="0"/>
              <a:t>Imposta i tuoi obiettivi sui social media: quanti post pubblicati, quante persone sono state raggiunte, con quale frequenza condividere, che tipo di contenuti (video, foto, articoli, notizie </a:t>
            </a:r>
            <a:r>
              <a:rPr lang="it-IT" sz="1800" dirty="0" err="1"/>
              <a:t>ecc</a:t>
            </a:r>
            <a:r>
              <a:rPr lang="it-IT" sz="1800" dirty="0"/>
              <a:t> ecc.) pubblicare...</a:t>
            </a:r>
          </a:p>
          <a:p>
            <a:pPr marL="342900" indent="-342900" algn="just">
              <a:lnSpc>
                <a:spcPct val="100000"/>
              </a:lnSpc>
              <a:buFont typeface="Wingdings" panose="05000000000000000000" pitchFamily="2" charset="2"/>
              <a:buChar char="ü"/>
            </a:pPr>
            <a:r>
              <a:rPr lang="it-IT" sz="1800" dirty="0"/>
              <a:t>Crea un piano editoriale e un calendario per organizzare la pubblicazione dei tuoi contenuti. Puoi utilizzare le </a:t>
            </a:r>
            <a:r>
              <a:rPr lang="it-IT" sz="1800" dirty="0" err="1"/>
              <a:t>app</a:t>
            </a:r>
            <a:r>
              <a:rPr lang="it-IT" sz="1800" dirty="0"/>
              <a:t> di gestione dei social media che ti aiutano a organizzare i prossimi post sui social media nel calendario, nei fogli di lavoro e nei </a:t>
            </a:r>
            <a:r>
              <a:rPr lang="it-IT" sz="1800" dirty="0" err="1"/>
              <a:t>dashboard</a:t>
            </a:r>
            <a:r>
              <a:rPr lang="it-IT" sz="1800" dirty="0"/>
              <a:t> interattivi di Google.</a:t>
            </a:r>
          </a:p>
          <a:p>
            <a:pPr marL="342900" indent="-342900" algn="just">
              <a:lnSpc>
                <a:spcPct val="100000"/>
              </a:lnSpc>
              <a:buFont typeface="Wingdings" panose="05000000000000000000" pitchFamily="2" charset="2"/>
              <a:buChar char="ü"/>
            </a:pPr>
            <a:r>
              <a:rPr lang="it-IT" sz="1800" dirty="0"/>
              <a:t>Controlla le interazioni (Mi piace, commenti...) e le analisi sotto i tuoi post e, se necessario, correggi la tua strategia di pubblicazione per aumentare il coinvolgimento.</a:t>
            </a:r>
          </a:p>
        </p:txBody>
      </p:sp>
    </p:spTree>
    <p:extLst>
      <p:ext uri="{BB962C8B-B14F-4D97-AF65-F5344CB8AC3E}">
        <p14:creationId xmlns:p14="http://schemas.microsoft.com/office/powerpoint/2010/main" val="202252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348004" y="1057788"/>
            <a:ext cx="9757532"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2000" b="1" i="1" dirty="0">
                <a:solidFill>
                  <a:srgbClr val="FF6600"/>
                </a:solidFill>
              </a:rPr>
              <a:t>ALTRI CONSIGLI</a:t>
            </a:r>
          </a:p>
          <a:p>
            <a:pPr marL="342900" indent="-342900" algn="just">
              <a:lnSpc>
                <a:spcPct val="100000"/>
              </a:lnSpc>
              <a:buFont typeface="Wingdings" panose="05000000000000000000" pitchFamily="2" charset="2"/>
              <a:buChar char="ü"/>
            </a:pPr>
            <a:r>
              <a:rPr lang="en-US" sz="2000" dirty="0"/>
              <a:t> </a:t>
            </a:r>
            <a:r>
              <a:rPr lang="it-IT" sz="2000" b="1" dirty="0"/>
              <a:t>Connettiti con </a:t>
            </a:r>
            <a:r>
              <a:rPr lang="it-IT" sz="2000" b="1" dirty="0" err="1"/>
              <a:t>influencer</a:t>
            </a:r>
            <a:r>
              <a:rPr lang="it-IT" sz="2000" b="1" dirty="0"/>
              <a:t> locali o nazionali: </a:t>
            </a:r>
            <a:r>
              <a:rPr lang="it-IT" sz="2000" dirty="0"/>
              <a:t>il primo passo nell'esecuzione di una campagna di </a:t>
            </a:r>
            <a:r>
              <a:rPr lang="it-IT" sz="2000" dirty="0" err="1"/>
              <a:t>influencer</a:t>
            </a:r>
            <a:r>
              <a:rPr lang="it-IT" sz="2000" dirty="0"/>
              <a:t> marketing è identificare gli </a:t>
            </a:r>
            <a:r>
              <a:rPr lang="it-IT" sz="2000" dirty="0" err="1"/>
              <a:t>influencer</a:t>
            </a:r>
            <a:r>
              <a:rPr lang="it-IT" sz="2000" dirty="0"/>
              <a:t> adatti, ovvero gli </a:t>
            </a:r>
            <a:r>
              <a:rPr lang="it-IT" sz="2000" dirty="0" err="1"/>
              <a:t>influencer</a:t>
            </a:r>
            <a:r>
              <a:rPr lang="it-IT" sz="2000" dirty="0"/>
              <a:t> con il coinvolgimento di </a:t>
            </a:r>
            <a:r>
              <a:rPr lang="it-IT" sz="2000" dirty="0" err="1"/>
              <a:t>follower</a:t>
            </a:r>
            <a:r>
              <a:rPr lang="it-IT" sz="2000" dirty="0"/>
              <a:t> reali. Il prossimo passo è costruire una relazione con un </a:t>
            </a:r>
            <a:r>
              <a:rPr lang="it-IT" sz="2000" dirty="0" err="1"/>
              <a:t>influencer</a:t>
            </a:r>
            <a:r>
              <a:rPr lang="it-IT" sz="2000" dirty="0"/>
              <a:t> che corrisponda ai tuoi interessi. Puoi iniziare seguendoli sui loro principali canali social, interagendo con i loro aggiornamenti e condividendo i loro contenuti. Una volta creato un rapporto, puoi, ad esempio, invitare gli </a:t>
            </a:r>
            <a:r>
              <a:rPr lang="it-IT" sz="2000" dirty="0" err="1"/>
              <a:t>influencer</a:t>
            </a:r>
            <a:r>
              <a:rPr lang="it-IT" sz="2000" dirty="0"/>
              <a:t> alle tue riunioni sportive.</a:t>
            </a:r>
          </a:p>
          <a:p>
            <a:pPr marL="342900" indent="-342900" algn="just">
              <a:lnSpc>
                <a:spcPct val="100000"/>
              </a:lnSpc>
              <a:buFont typeface="Wingdings" panose="05000000000000000000" pitchFamily="2" charset="2"/>
              <a:buChar char="ü"/>
            </a:pPr>
            <a:r>
              <a:rPr lang="it-IT" sz="2000" b="1" dirty="0"/>
              <a:t>Fai degli omaggi: </a:t>
            </a:r>
            <a:r>
              <a:rPr lang="it-IT" sz="2000" dirty="0"/>
              <a:t>ad esempio, puoi regalare una maglietta della tua squadra di calcio, invitando le persone online a condividere e mettere mi piace ai post dei tuoi account </a:t>
            </a:r>
            <a:r>
              <a:rPr lang="it-IT" sz="2000" dirty="0" err="1"/>
              <a:t>Instagram</a:t>
            </a:r>
            <a:r>
              <a:rPr lang="it-IT" sz="2000" dirty="0"/>
              <a:t>. Questo ti garantirà visibilità, interazioni e riconoscimento del marchio.</a:t>
            </a:r>
          </a:p>
          <a:p>
            <a:pPr marL="342900" indent="-342900" algn="just">
              <a:lnSpc>
                <a:spcPct val="100000"/>
              </a:lnSpc>
              <a:buFont typeface="Wingdings" panose="05000000000000000000" pitchFamily="2" charset="2"/>
              <a:buChar char="ü"/>
            </a:pPr>
            <a:r>
              <a:rPr lang="it-IT" sz="2000" b="1" dirty="0"/>
              <a:t>Unisciti a comunità o gruppi online: </a:t>
            </a:r>
            <a:r>
              <a:rPr lang="it-IT" sz="2000" dirty="0"/>
              <a:t>i gruppi e le comunità virtuali ti consentono di coinvolgere direttamente i membri del tuo mercato di riferimento per creare interesse attorno alle idee, alle opinioni e ai contenuti del tuo brand. Puoi condividere post e stimolare dibattiti sotto di essi, dando maggiore visibilità al tuo team.</a:t>
            </a:r>
          </a:p>
        </p:txBody>
      </p:sp>
    </p:spTree>
    <p:extLst>
      <p:ext uri="{BB962C8B-B14F-4D97-AF65-F5344CB8AC3E}">
        <p14:creationId xmlns:p14="http://schemas.microsoft.com/office/powerpoint/2010/main" val="229578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2">
            <a:extLst>
              <a:ext uri="{FF2B5EF4-FFF2-40B4-BE49-F238E27FC236}">
                <a16:creationId xmlns:a16="http://schemas.microsoft.com/office/drawing/2014/main" id="{A3659D40-8DBD-41ED-B522-C847B773E982}"/>
              </a:ext>
            </a:extLst>
          </p:cNvPr>
          <p:cNvSpPr txBox="1">
            <a:spLocks/>
          </p:cNvSpPr>
          <p:nvPr/>
        </p:nvSpPr>
        <p:spPr>
          <a:xfrm>
            <a:off x="6244415" y="2889848"/>
            <a:ext cx="5010466"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buFont typeface="Wingdings" panose="05000000000000000000" pitchFamily="2" charset="2"/>
              <a:buChar char="ü"/>
            </a:pPr>
            <a:r>
              <a:rPr lang="it-IT" sz="2000" b="1" dirty="0"/>
              <a:t>Condividi i tuoi post in momenti specifici: </a:t>
            </a:r>
            <a:r>
              <a:rPr lang="it-IT" sz="2000" dirty="0"/>
              <a:t>alcuni studi hanno illustrato quali sono i momenti migliori in cui condividere contenuti sui social. Ti consigliamo di seguire queste indicazioni.</a:t>
            </a:r>
          </a:p>
          <a:p>
            <a:pPr marL="342900" indent="-342900" algn="just">
              <a:lnSpc>
                <a:spcPct val="100000"/>
              </a:lnSpc>
              <a:buFont typeface="Wingdings" panose="05000000000000000000" pitchFamily="2" charset="2"/>
              <a:buChar char="ü"/>
            </a:pPr>
            <a:endParaRPr lang="it-IT" sz="2000" b="1" dirty="0"/>
          </a:p>
          <a:p>
            <a:pPr algn="just">
              <a:lnSpc>
                <a:spcPct val="100000"/>
              </a:lnSpc>
            </a:pPr>
            <a:endParaRPr lang="it-IT" sz="2000" dirty="0"/>
          </a:p>
        </p:txBody>
      </p:sp>
      <p:pic>
        <p:nvPicPr>
          <p:cNvPr id="5" name="Immagine 4" descr="Source: BlogToSocial">
            <a:extLst>
              <a:ext uri="{FF2B5EF4-FFF2-40B4-BE49-F238E27FC236}">
                <a16:creationId xmlns:a16="http://schemas.microsoft.com/office/drawing/2014/main" id="{816608B6-8C0C-44C3-89EA-E9346618AD5F}"/>
              </a:ext>
            </a:extLst>
          </p:cNvPr>
          <p:cNvPicPr>
            <a:picLocks noChangeAspect="1"/>
          </p:cNvPicPr>
          <p:nvPr/>
        </p:nvPicPr>
        <p:blipFill>
          <a:blip r:embed="rId4"/>
          <a:stretch>
            <a:fillRect/>
          </a:stretch>
        </p:blipFill>
        <p:spPr>
          <a:xfrm>
            <a:off x="798841" y="253497"/>
            <a:ext cx="5196578" cy="6083929"/>
          </a:xfrm>
          <a:prstGeom prst="rect">
            <a:avLst/>
          </a:prstGeom>
        </p:spPr>
      </p:pic>
      <p:sp>
        <p:nvSpPr>
          <p:cNvPr id="10" name="Segnaposto contenuto 2">
            <a:extLst>
              <a:ext uri="{FF2B5EF4-FFF2-40B4-BE49-F238E27FC236}">
                <a16:creationId xmlns:a16="http://schemas.microsoft.com/office/drawing/2014/main" id="{53F762AD-FED7-4889-BEAA-EEB372A1B8B1}"/>
              </a:ext>
            </a:extLst>
          </p:cNvPr>
          <p:cNvSpPr txBox="1">
            <a:spLocks/>
          </p:cNvSpPr>
          <p:nvPr/>
        </p:nvSpPr>
        <p:spPr>
          <a:xfrm>
            <a:off x="2997875" y="6164348"/>
            <a:ext cx="2406345" cy="915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000" dirty="0"/>
              <a:t>Source: Blog2Social</a:t>
            </a:r>
            <a:endParaRPr lang="it-IT" sz="1000" dirty="0"/>
          </a:p>
        </p:txBody>
      </p:sp>
    </p:spTree>
    <p:extLst>
      <p:ext uri="{BB962C8B-B14F-4D97-AF65-F5344CB8AC3E}">
        <p14:creationId xmlns:p14="http://schemas.microsoft.com/office/powerpoint/2010/main" val="409593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93431" y="1160585"/>
            <a:ext cx="11632223" cy="1754146"/>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STRUMENTI DIGITALI E PIATTAFORME SOCIAL PIÙ IMPORTANTI</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CONSIGLI RILEVANTI E DI BRANDING</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5398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3 Virtual Interview Icon Illustrations &amp; Clip Art - iStock">
            <a:extLst>
              <a:ext uri="{FF2B5EF4-FFF2-40B4-BE49-F238E27FC236}">
                <a16:creationId xmlns:a16="http://schemas.microsoft.com/office/drawing/2014/main" id="{F7C7074D-D00D-449D-A161-53474E9DB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3" y="1086398"/>
            <a:ext cx="4685203" cy="468520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3161131" y="1106354"/>
            <a:ext cx="5184028"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r>
              <a:rPr lang="it-IT" sz="4400" b="1" dirty="0">
                <a:solidFill>
                  <a:srgbClr val="FF4343"/>
                </a:solidFill>
                <a:latin typeface="Arial" panose="020B0604020202020204" pitchFamily="34" charset="0"/>
                <a:cs typeface="Arial" panose="020B0604020202020204" pitchFamily="34" charset="0"/>
              </a:rPr>
              <a:t>RIFLETTI:</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10" name="CasellaDiTesto 9">
            <a:extLst>
              <a:ext uri="{FF2B5EF4-FFF2-40B4-BE49-F238E27FC236}">
                <a16:creationId xmlns:a16="http://schemas.microsoft.com/office/drawing/2014/main" id="{4E60395A-7C39-43FF-9607-29FA55559421}"/>
              </a:ext>
            </a:extLst>
          </p:cNvPr>
          <p:cNvSpPr txBox="1"/>
          <p:nvPr/>
        </p:nvSpPr>
        <p:spPr>
          <a:xfrm>
            <a:off x="3610069" y="1949387"/>
            <a:ext cx="7220138" cy="646331"/>
          </a:xfrm>
          <a:prstGeom prst="rect">
            <a:avLst/>
          </a:prstGeom>
          <a:noFill/>
        </p:spPr>
        <p:txBody>
          <a:bodyPr wrap="square">
            <a:spAutoFit/>
          </a:bodyPr>
          <a:lstStyle/>
          <a:p>
            <a:endParaRPr lang="it-IT" dirty="0"/>
          </a:p>
          <a:p>
            <a:endParaRPr lang="it-IT" dirty="0"/>
          </a:p>
        </p:txBody>
      </p:sp>
      <p:sp>
        <p:nvSpPr>
          <p:cNvPr id="11" name="Segnaposto contenuto 2">
            <a:extLst>
              <a:ext uri="{FF2B5EF4-FFF2-40B4-BE49-F238E27FC236}">
                <a16:creationId xmlns:a16="http://schemas.microsoft.com/office/drawing/2014/main" id="{E4745A09-03CF-4939-9264-666F2530F55C}"/>
              </a:ext>
            </a:extLst>
          </p:cNvPr>
          <p:cNvSpPr txBox="1">
            <a:spLocks/>
          </p:cNvSpPr>
          <p:nvPr/>
        </p:nvSpPr>
        <p:spPr>
          <a:xfrm>
            <a:off x="4315046" y="2138118"/>
            <a:ext cx="6740013"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00000"/>
              </a:lnSpc>
              <a:buFont typeface="Arial" panose="020B0604020202020204" pitchFamily="34" charset="0"/>
              <a:buChar char="•"/>
            </a:pPr>
            <a:r>
              <a:rPr lang="it-IT" sz="2000" dirty="0">
                <a:solidFill>
                  <a:srgbClr val="000000"/>
                </a:solidFill>
                <a:latin typeface="Calibri corpo"/>
                <a:ea typeface="Calibri" panose="020F0502020204030204" pitchFamily="34" charset="0"/>
                <a:cs typeface="Calibri" panose="020F0502020204030204" pitchFamily="34" charset="0"/>
              </a:rPr>
              <a:t>Che tipo di strumenti digitali pensi di utilizzare? Come mai?</a:t>
            </a:r>
          </a:p>
          <a:p>
            <a:pPr marL="342900" lvl="0" indent="-342900" algn="just">
              <a:lnSpc>
                <a:spcPct val="100000"/>
              </a:lnSpc>
              <a:buFont typeface="Arial" panose="020B0604020202020204" pitchFamily="34" charset="0"/>
              <a:buChar char="•"/>
            </a:pPr>
            <a:r>
              <a:rPr lang="it-IT" sz="2000" dirty="0">
                <a:solidFill>
                  <a:srgbClr val="000000"/>
                </a:solidFill>
                <a:latin typeface="Calibri corpo"/>
                <a:ea typeface="Calibri" panose="020F0502020204030204" pitchFamily="34" charset="0"/>
                <a:cs typeface="Calibri" panose="020F0502020204030204" pitchFamily="34" charset="0"/>
              </a:rPr>
              <a:t>Conoscevi già o usavi alcuni di loro? Quale?</a:t>
            </a:r>
          </a:p>
          <a:p>
            <a:pPr marL="342900" lvl="0" indent="-342900" algn="just">
              <a:lnSpc>
                <a:spcPct val="100000"/>
              </a:lnSpc>
              <a:buFont typeface="Arial" panose="020B0604020202020204" pitchFamily="34" charset="0"/>
              <a:buChar char="•"/>
            </a:pPr>
            <a:r>
              <a:rPr lang="it-IT" sz="2000" dirty="0">
                <a:solidFill>
                  <a:srgbClr val="000000"/>
                </a:solidFill>
                <a:latin typeface="Calibri corpo"/>
                <a:ea typeface="Calibri" panose="020F0502020204030204" pitchFamily="34" charset="0"/>
                <a:cs typeface="Calibri" panose="020F0502020204030204" pitchFamily="34" charset="0"/>
              </a:rPr>
              <a:t>Quali strumenti digitali o social media ritieni siano i migliori per le tue esigenze?</a:t>
            </a:r>
          </a:p>
          <a:p>
            <a:pPr marL="342900" lvl="0" indent="-342900" algn="just">
              <a:lnSpc>
                <a:spcPct val="100000"/>
              </a:lnSpc>
              <a:buFont typeface="Arial" panose="020B0604020202020204" pitchFamily="34" charset="0"/>
              <a:buChar char="•"/>
            </a:pPr>
            <a:r>
              <a:rPr lang="it-IT" sz="2000" dirty="0">
                <a:solidFill>
                  <a:srgbClr val="000000"/>
                </a:solidFill>
                <a:latin typeface="Calibri corpo"/>
                <a:ea typeface="Calibri" panose="020F0502020204030204" pitchFamily="34" charset="0"/>
                <a:cs typeface="Calibri" panose="020F0502020204030204" pitchFamily="34" charset="0"/>
              </a:rPr>
              <a:t>Immagina una strategia di marketing del brand per il un team: cosa farebbero? Quali consigli di </a:t>
            </a:r>
            <a:r>
              <a:rPr lang="it-IT" sz="2000" dirty="0" err="1">
                <a:solidFill>
                  <a:srgbClr val="000000"/>
                </a:solidFill>
                <a:latin typeface="Calibri corpo"/>
                <a:ea typeface="Calibri" panose="020F0502020204030204" pitchFamily="34" charset="0"/>
                <a:cs typeface="Calibri" panose="020F0502020204030204" pitchFamily="34" charset="0"/>
              </a:rPr>
              <a:t>branding</a:t>
            </a:r>
            <a:r>
              <a:rPr lang="it-IT" sz="2000" dirty="0">
                <a:solidFill>
                  <a:srgbClr val="000000"/>
                </a:solidFill>
                <a:latin typeface="Calibri corpo"/>
                <a:ea typeface="Calibri" panose="020F0502020204030204" pitchFamily="34" charset="0"/>
                <a:cs typeface="Calibri" panose="020F0502020204030204" pitchFamily="34" charset="0"/>
              </a:rPr>
              <a:t> vogliono implementare e come?</a:t>
            </a:r>
          </a:p>
          <a:p>
            <a:pPr marL="342900" lvl="0" indent="-342900" algn="just">
              <a:lnSpc>
                <a:spcPct val="100000"/>
              </a:lnSpc>
              <a:buFont typeface="Arial" panose="020B0604020202020204" pitchFamily="34" charset="0"/>
              <a:buChar char="•"/>
            </a:pPr>
            <a:endParaRPr lang="it-IT" sz="2000" dirty="0">
              <a:solidFill>
                <a:srgbClr val="000000"/>
              </a:solidFill>
              <a:latin typeface="Calibri corpo"/>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00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66800" y="527945"/>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err="1">
                <a:solidFill>
                  <a:srgbClr val="FF4343"/>
                </a:solidFill>
                <a:latin typeface="Arial" panose="020B0604020202020204" pitchFamily="34" charset="0"/>
                <a:cs typeface="Arial" panose="020B0604020202020204" pitchFamily="34" charset="0"/>
              </a:rPr>
              <a:t>References</a:t>
            </a:r>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70532" y="1472603"/>
            <a:ext cx="10533358" cy="2989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it-IT" sz="2000" i="1" dirty="0" err="1">
                <a:latin typeface="Calibri corpo"/>
              </a:rPr>
              <a:t>Articles</a:t>
            </a:r>
            <a:endParaRPr lang="it-IT" sz="2000" i="1" dirty="0">
              <a:latin typeface="Calibri corpo"/>
            </a:endParaRPr>
          </a:p>
          <a:p>
            <a:pPr algn="just">
              <a:lnSpc>
                <a:spcPct val="120000"/>
              </a:lnSpc>
            </a:pPr>
            <a:r>
              <a:rPr lang="it-IT" sz="2000" dirty="0">
                <a:latin typeface="Calibri corpo"/>
              </a:rPr>
              <a:t>Aydin, G.; </a:t>
            </a:r>
            <a:r>
              <a:rPr lang="it-IT" sz="2000" dirty="0" err="1">
                <a:latin typeface="Calibri corpo"/>
              </a:rPr>
              <a:t>Uray</a:t>
            </a:r>
            <a:r>
              <a:rPr lang="it-IT" sz="2000" dirty="0">
                <a:latin typeface="Calibri corpo"/>
              </a:rPr>
              <a:t>, N.; </a:t>
            </a:r>
            <a:r>
              <a:rPr lang="en-US" sz="2000" dirty="0" err="1">
                <a:latin typeface="Calibri corpo"/>
              </a:rPr>
              <a:t>Silahtaroglu</a:t>
            </a:r>
            <a:r>
              <a:rPr lang="en-US" sz="2000" dirty="0">
                <a:latin typeface="Calibri corpo"/>
              </a:rPr>
              <a:t>, G. How to Engage </a:t>
            </a:r>
            <a:r>
              <a:rPr lang="it-IT" sz="2000" dirty="0">
                <a:latin typeface="Calibri corpo"/>
              </a:rPr>
              <a:t>Consumers </a:t>
            </a:r>
            <a:r>
              <a:rPr lang="it-IT" sz="2000" dirty="0" err="1">
                <a:latin typeface="Calibri corpo"/>
              </a:rPr>
              <a:t>through</a:t>
            </a:r>
            <a:r>
              <a:rPr lang="it-IT" sz="2000" dirty="0">
                <a:latin typeface="Calibri corpo"/>
              </a:rPr>
              <a:t> </a:t>
            </a:r>
            <a:r>
              <a:rPr lang="it-IT" sz="2000" dirty="0" err="1">
                <a:latin typeface="Calibri corpo"/>
              </a:rPr>
              <a:t>Effective</a:t>
            </a:r>
            <a:r>
              <a:rPr lang="it-IT" sz="2000" dirty="0">
                <a:latin typeface="Calibri corpo"/>
              </a:rPr>
              <a:t> Social Media Use—Guidelines for </a:t>
            </a:r>
            <a:r>
              <a:rPr lang="en-US" sz="2000" dirty="0">
                <a:latin typeface="Calibri corpo"/>
              </a:rPr>
              <a:t>Consumer Goods Companies from an Emerging Market. J. </a:t>
            </a:r>
            <a:r>
              <a:rPr lang="en-US" sz="2000" dirty="0" err="1">
                <a:latin typeface="Calibri corpo"/>
              </a:rPr>
              <a:t>Theor</a:t>
            </a:r>
            <a:r>
              <a:rPr lang="en-US" sz="2000" dirty="0">
                <a:latin typeface="Calibri corpo"/>
              </a:rPr>
              <a:t>. Appl. </a:t>
            </a:r>
            <a:r>
              <a:rPr lang="it-IT" sz="2000" dirty="0">
                <a:latin typeface="Calibri corpo"/>
              </a:rPr>
              <a:t>Electron. </a:t>
            </a:r>
            <a:r>
              <a:rPr lang="it-IT" sz="2000" dirty="0" err="1">
                <a:latin typeface="Calibri corpo"/>
              </a:rPr>
              <a:t>Commer</a:t>
            </a:r>
            <a:r>
              <a:rPr lang="it-IT" sz="2000" dirty="0">
                <a:latin typeface="Calibri corpo"/>
              </a:rPr>
              <a:t>. Res. 2021, 16, 768–790. https://doi.org/10.3390/Jtaer16040044</a:t>
            </a:r>
          </a:p>
          <a:p>
            <a:pPr algn="just">
              <a:lnSpc>
                <a:spcPct val="120000"/>
              </a:lnSpc>
            </a:pPr>
            <a:r>
              <a:rPr lang="it-IT" sz="2000" dirty="0" err="1">
                <a:latin typeface="Calibri corpo"/>
              </a:rPr>
              <a:t>Blazheska</a:t>
            </a:r>
            <a:r>
              <a:rPr lang="it-IT" sz="2000" dirty="0">
                <a:latin typeface="Calibri corpo"/>
              </a:rPr>
              <a:t> D., </a:t>
            </a:r>
            <a:r>
              <a:rPr lang="it-IT" sz="2000" dirty="0" err="1">
                <a:latin typeface="Calibri corpo"/>
              </a:rPr>
              <a:t>Ristovska</a:t>
            </a:r>
            <a:r>
              <a:rPr lang="it-IT" sz="2000" dirty="0">
                <a:latin typeface="Calibri corpo"/>
              </a:rPr>
              <a:t> N, </a:t>
            </a:r>
            <a:r>
              <a:rPr lang="it-IT" sz="2000" dirty="0" err="1">
                <a:latin typeface="Calibri corpo"/>
              </a:rPr>
              <a:t>Gramatnikovski</a:t>
            </a:r>
            <a:r>
              <a:rPr lang="it-IT" sz="2000" dirty="0">
                <a:latin typeface="Calibri corpo"/>
              </a:rPr>
              <a:t> S. (2020). The Impact of Digital Trends on Marketing. UTMS Journal of </a:t>
            </a:r>
            <a:r>
              <a:rPr lang="it-IT" sz="2000" dirty="0" err="1">
                <a:latin typeface="Calibri corpo"/>
              </a:rPr>
              <a:t>Economics</a:t>
            </a:r>
            <a:r>
              <a:rPr lang="it-IT" sz="2000" dirty="0">
                <a:latin typeface="Calibri corpo"/>
              </a:rPr>
              <a:t> 11(1) (pp. 48–58). </a:t>
            </a:r>
          </a:p>
          <a:p>
            <a:pPr algn="just">
              <a:lnSpc>
                <a:spcPct val="120000"/>
              </a:lnSpc>
            </a:pPr>
            <a:r>
              <a:rPr lang="it-IT" sz="2000" dirty="0" err="1">
                <a:latin typeface="Calibri corpo"/>
              </a:rPr>
              <a:t>Vinerean</a:t>
            </a:r>
            <a:r>
              <a:rPr lang="it-IT" sz="2000" dirty="0">
                <a:latin typeface="Calibri corpo"/>
              </a:rPr>
              <a:t> S. (2016). Branding Strategies for Social Media Marketing. </a:t>
            </a:r>
            <a:r>
              <a:rPr lang="en-US" sz="2000" dirty="0">
                <a:latin typeface="Calibri corpo"/>
              </a:rPr>
              <a:t>Expert Journal of Marketing, Volume 4, Issue 2, (pp.77-83).</a:t>
            </a:r>
          </a:p>
          <a:p>
            <a:pPr algn="just">
              <a:lnSpc>
                <a:spcPct val="120000"/>
              </a:lnSpc>
            </a:pPr>
            <a:r>
              <a:rPr lang="en-US" sz="2000" i="1" dirty="0">
                <a:latin typeface="Calibri corpo"/>
              </a:rPr>
              <a:t>Guides</a:t>
            </a:r>
          </a:p>
          <a:p>
            <a:pPr algn="just">
              <a:lnSpc>
                <a:spcPct val="120000"/>
              </a:lnSpc>
            </a:pPr>
            <a:r>
              <a:rPr lang="it-IT" sz="2000" dirty="0" err="1">
                <a:latin typeface="Calibri corpo"/>
              </a:rPr>
              <a:t>Hootsuite</a:t>
            </a:r>
            <a:r>
              <a:rPr lang="it-IT" sz="2000" dirty="0">
                <a:latin typeface="Calibri corpo"/>
              </a:rPr>
              <a:t>. Social Media Strategy Guide - </a:t>
            </a:r>
            <a:r>
              <a:rPr lang="en-US" sz="2000" dirty="0">
                <a:latin typeface="Calibri corpo"/>
              </a:rPr>
              <a:t>Eight easy steps to develop your social media presence</a:t>
            </a:r>
            <a:endParaRPr lang="it-IT" sz="2000" dirty="0">
              <a:latin typeface="Calibri corpo"/>
            </a:endParaRPr>
          </a:p>
          <a:p>
            <a:pPr algn="just">
              <a:lnSpc>
                <a:spcPct val="120000"/>
              </a:lnSpc>
            </a:pPr>
            <a:endParaRPr lang="en-US" sz="2000" dirty="0">
              <a:latin typeface="Calibri corpo"/>
            </a:endParaRPr>
          </a:p>
          <a:p>
            <a:pPr algn="just">
              <a:lnSpc>
                <a:spcPct val="120000"/>
              </a:lnSpc>
            </a:pPr>
            <a:endParaRPr lang="it-IT" sz="2000" b="1" i="0" dirty="0">
              <a:solidFill>
                <a:srgbClr val="162020"/>
              </a:solidFill>
              <a:effectLst/>
              <a:latin typeface="Calibri corpo"/>
            </a:endParaRPr>
          </a:p>
          <a:p>
            <a:pPr algn="just">
              <a:lnSpc>
                <a:spcPct val="120000"/>
              </a:lnSpc>
            </a:pPr>
            <a:endParaRPr lang="en-US" sz="2000" dirty="0">
              <a:latin typeface="Calibri corpo"/>
            </a:endParaRPr>
          </a:p>
          <a:p>
            <a:pPr algn="just">
              <a:lnSpc>
                <a:spcPct val="120000"/>
              </a:lnSpc>
            </a:pPr>
            <a:endParaRPr lang="en-US" sz="2000" dirty="0">
              <a:latin typeface="Calibri corpo"/>
            </a:endParaRPr>
          </a:p>
          <a:p>
            <a:pPr algn="just">
              <a:lnSpc>
                <a:spcPct val="120000"/>
              </a:lnSpc>
            </a:pPr>
            <a:endParaRPr lang="it-IT"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44017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43370" y="1790891"/>
            <a:ext cx="10533358" cy="2989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sz="2000" i="1" dirty="0">
                <a:latin typeface="Calibri corpo"/>
              </a:rPr>
              <a:t>Websites </a:t>
            </a:r>
          </a:p>
          <a:p>
            <a:pPr algn="just">
              <a:lnSpc>
                <a:spcPct val="120000"/>
              </a:lnSpc>
            </a:pPr>
            <a:r>
              <a:rPr lang="en-US" sz="2000" dirty="0">
                <a:latin typeface="Calibri corpo"/>
              </a:rPr>
              <a:t>WP Wings, 23 Tips For Building A Brand Through Social Media Platforms: </a:t>
            </a:r>
            <a:r>
              <a:rPr lang="en-US" sz="2000" dirty="0">
                <a:latin typeface="Calibri corpo"/>
                <a:hlinkClick r:id="rId3">
                  <a:extLst>
                    <a:ext uri="{A12FA001-AC4F-418D-AE19-62706E023703}">
                      <ahyp:hlinkClr xmlns:ahyp="http://schemas.microsoft.com/office/drawing/2018/hyperlinkcolor" val="tx"/>
                    </a:ext>
                  </a:extLst>
                </a:hlinkClick>
              </a:rPr>
              <a:t>https://wpswings.com/blog/effective-tips-building-brand-social-media-strategy/</a:t>
            </a:r>
            <a:endParaRPr lang="en-US" sz="2000" dirty="0">
              <a:latin typeface="Calibri corpo"/>
            </a:endParaRPr>
          </a:p>
          <a:p>
            <a:pPr algn="just">
              <a:lnSpc>
                <a:spcPct val="120000"/>
              </a:lnSpc>
            </a:pPr>
            <a:r>
              <a:rPr lang="en-US" sz="2000" dirty="0" err="1">
                <a:latin typeface="Calibri corpo"/>
              </a:rPr>
              <a:t>KeyHole</a:t>
            </a:r>
            <a:r>
              <a:rPr lang="en-US" sz="2000" dirty="0">
                <a:latin typeface="Calibri corpo"/>
              </a:rPr>
              <a:t>, Social Media Branding Strategies to Capture and Retain Your Target Audience: </a:t>
            </a:r>
            <a:r>
              <a:rPr lang="en-US" sz="2000" dirty="0">
                <a:latin typeface="Calibri corpo"/>
                <a:hlinkClick r:id="rId4">
                  <a:extLst>
                    <a:ext uri="{A12FA001-AC4F-418D-AE19-62706E023703}">
                      <ahyp:hlinkClr xmlns:ahyp="http://schemas.microsoft.com/office/drawing/2018/hyperlinkcolor" val="tx"/>
                    </a:ext>
                  </a:extLst>
                </a:hlinkClick>
              </a:rPr>
              <a:t>https://keyhole.co/blog/15-social-media-branding-strategies/</a:t>
            </a:r>
            <a:endParaRPr lang="en-US" sz="2000" dirty="0">
              <a:latin typeface="Calibri corpo"/>
            </a:endParaRPr>
          </a:p>
          <a:p>
            <a:pPr algn="just">
              <a:lnSpc>
                <a:spcPct val="120000"/>
              </a:lnSpc>
            </a:pPr>
            <a:r>
              <a:rPr lang="en-US" sz="2000" dirty="0">
                <a:latin typeface="Calibri corpo"/>
              </a:rPr>
              <a:t>Sprout social, </a:t>
            </a:r>
            <a:r>
              <a:rPr lang="it-IT" sz="2000" dirty="0">
                <a:latin typeface="Calibri corpo"/>
              </a:rPr>
              <a:t>5 </a:t>
            </a:r>
            <a:r>
              <a:rPr lang="it-IT" sz="2000" dirty="0" err="1">
                <a:latin typeface="Calibri corpo"/>
              </a:rPr>
              <a:t>actionable</a:t>
            </a:r>
            <a:r>
              <a:rPr lang="it-IT" sz="2000" dirty="0">
                <a:latin typeface="Calibri corpo"/>
              </a:rPr>
              <a:t> strategies for social media branding: </a:t>
            </a:r>
            <a:r>
              <a:rPr lang="it-IT" sz="2000" dirty="0">
                <a:latin typeface="Calibri corpo"/>
                <a:hlinkClick r:id="rId5">
                  <a:extLst>
                    <a:ext uri="{A12FA001-AC4F-418D-AE19-62706E023703}">
                      <ahyp:hlinkClr xmlns:ahyp="http://schemas.microsoft.com/office/drawing/2018/hyperlinkcolor" val="tx"/>
                    </a:ext>
                  </a:extLst>
                </a:hlinkClick>
              </a:rPr>
              <a:t>https://sproutsocial.com/insights/social-media-branding/</a:t>
            </a:r>
            <a:endParaRPr lang="it-IT" sz="2000" dirty="0">
              <a:latin typeface="Calibri corpo"/>
            </a:endParaRPr>
          </a:p>
          <a:p>
            <a:pPr algn="just">
              <a:lnSpc>
                <a:spcPct val="120000"/>
              </a:lnSpc>
            </a:pPr>
            <a:endParaRPr lang="it-IT"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6687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Social network"/>
          <p:cNvPicPr preferRelativeResize="0"/>
          <p:nvPr/>
        </p:nvPicPr>
        <p:blipFill rotWithShape="1">
          <a:blip r:embed="rId3">
            <a:alphaModFix/>
          </a:blip>
          <a:srcRect/>
          <a:stretch/>
        </p:blipFill>
        <p:spPr>
          <a:xfrm rot="433463">
            <a:off x="7679398" y="2551915"/>
            <a:ext cx="2975101" cy="2975101"/>
          </a:xfrm>
          <a:prstGeom prst="rect">
            <a:avLst/>
          </a:prstGeom>
          <a:noFill/>
          <a:ln>
            <a:noFill/>
          </a:ln>
        </p:spPr>
      </p:pic>
      <p:pic>
        <p:nvPicPr>
          <p:cNvPr id="85" name="Google Shape;85;p1"/>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86" name="Google Shape;86;p1"/>
          <p:cNvSpPr txBox="1"/>
          <p:nvPr/>
        </p:nvSpPr>
        <p:spPr>
          <a:xfrm>
            <a:off x="685800" y="1055076"/>
            <a:ext cx="10924547" cy="2341375"/>
          </a:xfrm>
          <a:prstGeom prst="rect">
            <a:avLst/>
          </a:prstGeom>
          <a:noFill/>
          <a:ln>
            <a:noFill/>
          </a:ln>
        </p:spPr>
        <p:txBody>
          <a:bodyPr spcFirstLastPara="1" wrap="square" lIns="0" tIns="45700" rIns="0" bIns="45700" anchor="ctr" anchorCtr="0">
            <a:noAutofit/>
          </a:bodyPr>
          <a:lstStyle/>
          <a:p>
            <a:pPr lvl="0">
              <a:lnSpc>
                <a:spcPct val="90000"/>
              </a:lnSpc>
              <a:buClr>
                <a:srgbClr val="FF6600"/>
              </a:buClr>
              <a:buSzPts val="4400"/>
            </a:pPr>
            <a:r>
              <a:rPr lang="it-IT" sz="4400" b="1" dirty="0">
                <a:solidFill>
                  <a:srgbClr val="FF6600"/>
                </a:solidFill>
                <a:latin typeface="Arial"/>
                <a:ea typeface="Arial"/>
                <a:cs typeface="Arial"/>
                <a:sym typeface="Arial"/>
              </a:rPr>
              <a:t>REGOLAMENTO GENERALE SULLA PROTEZIONE DEI DATI - </a:t>
            </a:r>
            <a:r>
              <a:rPr lang="en-US" sz="4400" b="1" i="0" u="none" strike="noStrike" cap="none" dirty="0">
                <a:solidFill>
                  <a:srgbClr val="FF6600"/>
                </a:solidFill>
                <a:latin typeface="Arial"/>
                <a:ea typeface="Arial"/>
                <a:cs typeface="Arial"/>
                <a:sym typeface="Arial"/>
              </a:rPr>
              <a:t>GENERAL DATA PROTECTION REGULATION (GDPR)</a:t>
            </a:r>
            <a:endParaRPr sz="4400" b="1" i="0" u="none" strike="noStrike" cap="none" dirty="0">
              <a:solidFill>
                <a:srgbClr val="FF4343"/>
              </a:solidFill>
              <a:latin typeface="Arial"/>
              <a:ea typeface="Arial"/>
              <a:cs typeface="Arial"/>
              <a:sym typeface="Arial"/>
            </a:endParaRPr>
          </a:p>
        </p:txBody>
      </p:sp>
      <p:sp>
        <p:nvSpPr>
          <p:cNvPr id="87" name="Google Shape;87;p1"/>
          <p:cNvSpPr txBox="1"/>
          <p:nvPr/>
        </p:nvSpPr>
        <p:spPr>
          <a:xfrm>
            <a:off x="1076989" y="3685918"/>
            <a:ext cx="10533358" cy="2830130"/>
          </a:xfrm>
          <a:prstGeom prst="rect">
            <a:avLst/>
          </a:prstGeom>
          <a:noFill/>
          <a:ln>
            <a:noFill/>
          </a:ln>
        </p:spPr>
        <p:txBody>
          <a:bodyPr spcFirstLastPara="1" wrap="square" lIns="91425" tIns="45700" rIns="91425" bIns="45700" anchor="t" anchorCtr="0">
            <a:normAutofit/>
          </a:bodyPr>
          <a:lstStyle/>
          <a:p>
            <a:pPr lvl="0">
              <a:lnSpc>
                <a:spcPct val="110000"/>
              </a:lnSpc>
              <a:buClr>
                <a:srgbClr val="FF4343"/>
              </a:buClr>
              <a:buSzPts val="2800"/>
            </a:pPr>
            <a:r>
              <a:rPr lang="it-IT" sz="2800" b="1" dirty="0">
                <a:solidFill>
                  <a:srgbClr val="FF4343"/>
                </a:solidFill>
                <a:latin typeface="Arial"/>
                <a:ea typeface="Arial"/>
                <a:cs typeface="Arial"/>
                <a:sym typeface="Arial"/>
              </a:rPr>
              <a:t>BACKGROUND TEORICO E ASPETTI FONDAMENTALI</a:t>
            </a:r>
            <a:endParaRPr dirty="0"/>
          </a:p>
        </p:txBody>
      </p:sp>
      <p:pic>
        <p:nvPicPr>
          <p:cNvPr id="88" name="Google Shape;88;p1"/>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89" name="Google Shape;89;p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90" name="Google Shape;90;p1" descr="Chiave"/>
          <p:cNvPicPr preferRelativeResize="0"/>
          <p:nvPr/>
        </p:nvPicPr>
        <p:blipFill rotWithShape="1">
          <a:blip r:embed="rId6">
            <a:alphaModFix/>
          </a:blip>
          <a:srcRect/>
          <a:stretch/>
        </p:blipFill>
        <p:spPr>
          <a:xfrm>
            <a:off x="7259046" y="375784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96" name="Google Shape;96;p2"/>
          <p:cNvSpPr txBox="1"/>
          <p:nvPr/>
        </p:nvSpPr>
        <p:spPr>
          <a:xfrm>
            <a:off x="926655" y="532648"/>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6600"/>
              </a:buClr>
              <a:buSzPts val="4400"/>
              <a:buFont typeface="Arial"/>
              <a:buNone/>
            </a:pPr>
            <a:r>
              <a:rPr lang="en-US" sz="4400" b="1" cap="none" dirty="0">
                <a:solidFill>
                  <a:srgbClr val="FF6600"/>
                </a:solidFill>
                <a:latin typeface="Arial"/>
                <a:ea typeface="Arial"/>
                <a:cs typeface="Arial"/>
                <a:sym typeface="Arial"/>
              </a:rPr>
              <a:t>Video </a:t>
            </a:r>
            <a:r>
              <a:rPr lang="en-US" sz="4400" b="1" cap="none" dirty="0" err="1">
                <a:solidFill>
                  <a:srgbClr val="FF6600"/>
                </a:solidFill>
                <a:latin typeface="Arial"/>
                <a:ea typeface="Arial"/>
                <a:cs typeface="Arial"/>
                <a:sym typeface="Arial"/>
              </a:rPr>
              <a:t>introduttivo</a:t>
            </a:r>
            <a:endParaRPr sz="4400" b="1" cap="none" dirty="0">
              <a:solidFill>
                <a:srgbClr val="FF4343"/>
              </a:solidFill>
              <a:latin typeface="Arial"/>
              <a:ea typeface="Arial"/>
              <a:cs typeface="Arial"/>
              <a:sym typeface="Arial"/>
            </a:endParaRPr>
          </a:p>
        </p:txBody>
      </p:sp>
      <p:sp>
        <p:nvSpPr>
          <p:cNvPr id="97" name="Google Shape;97;p2"/>
          <p:cNvSpPr txBox="1"/>
          <p:nvPr/>
        </p:nvSpPr>
        <p:spPr>
          <a:xfrm>
            <a:off x="3078480" y="5355372"/>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en-US" sz="2000" u="sng" dirty="0">
                <a:solidFill>
                  <a:srgbClr val="00B0F0"/>
                </a:solidFill>
                <a:latin typeface="Calibri corpo"/>
                <a:sym typeface="Arial"/>
              </a:rPr>
              <a:t>https://www.youtube.com/watch?v=gnyXWM7sm8Y</a:t>
            </a:r>
            <a:endParaRPr sz="2000" u="sng" dirty="0">
              <a:solidFill>
                <a:srgbClr val="00B0F0"/>
              </a:solidFill>
              <a:latin typeface="Calibri corpo"/>
              <a:ea typeface="Calibri"/>
              <a:cs typeface="Calibri"/>
              <a:sym typeface="Calibri"/>
            </a:endParaRPr>
          </a:p>
        </p:txBody>
      </p:sp>
      <p:pic>
        <p:nvPicPr>
          <p:cNvPr id="98" name="Google Shape;98;p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99" name="Google Shape;99;p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1AF098F7-9BC4-46EB-AFF4-94C965D8F3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524864" y="2101269"/>
            <a:ext cx="4581832" cy="30545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96" name="Google Shape;96;p2"/>
          <p:cNvSpPr txBox="1"/>
          <p:nvPr/>
        </p:nvSpPr>
        <p:spPr>
          <a:xfrm>
            <a:off x="926655" y="1367984"/>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6600"/>
              </a:buClr>
              <a:buSzPts val="4400"/>
              <a:buFont typeface="Arial"/>
              <a:buNone/>
            </a:pPr>
            <a:r>
              <a:rPr lang="en-US" sz="4400" b="1" cap="none" dirty="0">
                <a:solidFill>
                  <a:srgbClr val="FF6600"/>
                </a:solidFill>
                <a:latin typeface="Arial"/>
                <a:ea typeface="Arial"/>
                <a:cs typeface="Arial"/>
                <a:sym typeface="Arial"/>
              </a:rPr>
              <a:t>BACKGROUND TEORICO</a:t>
            </a:r>
            <a:endParaRPr sz="4400" b="1" cap="none" dirty="0">
              <a:solidFill>
                <a:srgbClr val="FF4343"/>
              </a:solidFill>
              <a:latin typeface="Arial"/>
              <a:ea typeface="Arial"/>
              <a:cs typeface="Arial"/>
              <a:sym typeface="Arial"/>
            </a:endParaRPr>
          </a:p>
        </p:txBody>
      </p:sp>
      <p:sp>
        <p:nvSpPr>
          <p:cNvPr id="97" name="Google Shape;97;p2"/>
          <p:cNvSpPr txBox="1"/>
          <p:nvPr/>
        </p:nvSpPr>
        <p:spPr>
          <a:xfrm>
            <a:off x="926655" y="2364549"/>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en-US" sz="2800" b="1" dirty="0">
                <a:solidFill>
                  <a:srgbClr val="FF4343"/>
                </a:solidFill>
                <a:latin typeface="Arial"/>
                <a:ea typeface="Arial"/>
                <a:cs typeface="Arial"/>
                <a:sym typeface="Arial"/>
              </a:rPr>
              <a:t>CHE COS’E’ IL GDPR?</a:t>
            </a:r>
            <a:endParaRPr dirty="0"/>
          </a:p>
          <a:p>
            <a:pPr lvl="0" algn="just">
              <a:lnSpc>
                <a:spcPct val="120000"/>
              </a:lnSpc>
              <a:spcBef>
                <a:spcPts val="1000"/>
              </a:spcBef>
              <a:buClr>
                <a:srgbClr val="404040"/>
              </a:buClr>
              <a:buSzPts val="2000"/>
            </a:pPr>
            <a:r>
              <a:rPr lang="it-IT" sz="2000" dirty="0">
                <a:solidFill>
                  <a:srgbClr val="404040"/>
                </a:solidFill>
                <a:ea typeface="Calibri"/>
                <a:cs typeface="Calibri"/>
                <a:sym typeface="Calibri"/>
              </a:rPr>
              <a:t>Il regolamento (UE) 2016/679 del Parlamento europeo e del Consiglio1, il nuovo regolamento generale sulla protezione dei dati ("GDPR") dell'Unione europea ("UE") </a:t>
            </a:r>
            <a:r>
              <a:rPr lang="it-IT" sz="2000" b="1" dirty="0">
                <a:solidFill>
                  <a:srgbClr val="404040"/>
                </a:solidFill>
                <a:ea typeface="Calibri"/>
                <a:cs typeface="Calibri"/>
                <a:sym typeface="Calibri"/>
              </a:rPr>
              <a:t>disciplina il trattamento da parte di una persona fisica, una società o un'organizzazione</a:t>
            </a:r>
            <a:r>
              <a:rPr lang="it-IT" sz="2000" dirty="0">
                <a:solidFill>
                  <a:srgbClr val="404040"/>
                </a:solidFill>
                <a:ea typeface="Calibri"/>
                <a:cs typeface="Calibri"/>
                <a:sym typeface="Calibri"/>
              </a:rPr>
              <a:t> di dati personali relative a persone fisiche nell'UE".</a:t>
            </a:r>
          </a:p>
          <a:p>
            <a:pPr lvl="0" algn="just">
              <a:lnSpc>
                <a:spcPct val="120000"/>
              </a:lnSpc>
              <a:spcBef>
                <a:spcPts val="1000"/>
              </a:spcBef>
              <a:buClr>
                <a:srgbClr val="404040"/>
              </a:buClr>
              <a:buSzPts val="2000"/>
            </a:pPr>
            <a:r>
              <a:rPr lang="it-IT" sz="2000" dirty="0">
                <a:solidFill>
                  <a:srgbClr val="404040"/>
                </a:solidFill>
                <a:ea typeface="Calibri"/>
                <a:cs typeface="Calibri"/>
                <a:sym typeface="Calibri"/>
              </a:rPr>
              <a:t>Commissione Europea, 2016</a:t>
            </a:r>
            <a:endParaRPr sz="2000" dirty="0">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99" name="Google Shape;99;p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405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05" name="Google Shape;105;p3"/>
          <p:cNvSpPr txBox="1"/>
          <p:nvPr/>
        </p:nvSpPr>
        <p:spPr>
          <a:xfrm>
            <a:off x="859801" y="1790891"/>
            <a:ext cx="10533358" cy="3447578"/>
          </a:xfrm>
          <a:prstGeom prst="rect">
            <a:avLst/>
          </a:prstGeom>
          <a:noFill/>
          <a:ln>
            <a:noFill/>
          </a:ln>
        </p:spPr>
        <p:txBody>
          <a:bodyPr spcFirstLastPara="1" wrap="square" lIns="91425" tIns="45700" rIns="91425" bIns="45700" anchor="t" anchorCtr="0">
            <a:normAutofit/>
          </a:bodyPr>
          <a:lstStyle/>
          <a:p>
            <a:pPr lvl="0" algn="just">
              <a:lnSpc>
                <a:spcPct val="110000"/>
              </a:lnSpc>
              <a:buClr>
                <a:srgbClr val="FF4343"/>
              </a:buClr>
              <a:buSzPts val="2800"/>
            </a:pPr>
            <a:r>
              <a:rPr lang="it-IT" sz="2800" b="1" dirty="0">
                <a:solidFill>
                  <a:srgbClr val="FF4343"/>
                </a:solidFill>
                <a:latin typeface="Arial"/>
                <a:ea typeface="Arial"/>
                <a:cs typeface="Arial"/>
                <a:sym typeface="Arial"/>
              </a:rPr>
              <a:t>COSA SONO I DATI PERSONALI?</a:t>
            </a:r>
          </a:p>
          <a:p>
            <a:pPr lvl="0" algn="just">
              <a:lnSpc>
                <a:spcPct val="110000"/>
              </a:lnSpc>
              <a:buClr>
                <a:srgbClr val="FF4343"/>
              </a:buClr>
              <a:buSzPts val="2800"/>
            </a:pPr>
            <a:r>
              <a:rPr lang="it-IT" sz="2000" dirty="0">
                <a:solidFill>
                  <a:schemeClr val="dk1"/>
                </a:solidFill>
                <a:ea typeface="Calibri"/>
                <a:cs typeface="Calibri"/>
                <a:sym typeface="Calibri"/>
              </a:rPr>
              <a:t>I dati personali nell'ambito del GDPR si riferiscono a </a:t>
            </a:r>
            <a:r>
              <a:rPr lang="it-IT" sz="2000" b="1" dirty="0">
                <a:solidFill>
                  <a:schemeClr val="dk1"/>
                </a:solidFill>
                <a:ea typeface="Calibri"/>
                <a:cs typeface="Calibri"/>
                <a:sym typeface="Calibri"/>
              </a:rPr>
              <a:t>tutti i dati </a:t>
            </a:r>
            <a:r>
              <a:rPr lang="it-IT" sz="2000" dirty="0">
                <a:solidFill>
                  <a:schemeClr val="dk1"/>
                </a:solidFill>
                <a:ea typeface="Calibri"/>
                <a:cs typeface="Calibri"/>
                <a:sym typeface="Calibri"/>
              </a:rPr>
              <a:t>(nomi, dati genetici, biometrici o sanitari, dati web come indirizzi IP, indirizzi email personali, opinioni politiche e orientamento sessuale) </a:t>
            </a:r>
            <a:r>
              <a:rPr lang="it-IT" sz="2000" b="1" dirty="0">
                <a:solidFill>
                  <a:schemeClr val="dk1"/>
                </a:solidFill>
                <a:ea typeface="Calibri"/>
                <a:cs typeface="Calibri"/>
                <a:sym typeface="Calibri"/>
              </a:rPr>
              <a:t>relativi a una persona vivente identificata o identificabile. </a:t>
            </a:r>
            <a:r>
              <a:rPr lang="it-IT" sz="2000" dirty="0">
                <a:solidFill>
                  <a:schemeClr val="dk1"/>
                </a:solidFill>
                <a:ea typeface="Calibri"/>
                <a:cs typeface="Calibri"/>
                <a:sym typeface="Calibri"/>
              </a:rPr>
              <a:t>Include anche informazioni che, se raccolte insieme, possono portare all'identificazione di tale persona. Ciò vale anche per i dati crittografati o presentati tramite pseudonimi, a condizione che la crittografia/</a:t>
            </a:r>
            <a:r>
              <a:rPr lang="it-IT" sz="2000" dirty="0" err="1">
                <a:solidFill>
                  <a:schemeClr val="dk1"/>
                </a:solidFill>
                <a:ea typeface="Calibri"/>
                <a:cs typeface="Calibri"/>
                <a:sym typeface="Calibri"/>
              </a:rPr>
              <a:t>anonimizzazione</a:t>
            </a:r>
            <a:r>
              <a:rPr lang="it-IT" sz="2000" dirty="0">
                <a:solidFill>
                  <a:schemeClr val="dk1"/>
                </a:solidFill>
                <a:ea typeface="Calibri"/>
                <a:cs typeface="Calibri"/>
                <a:sym typeface="Calibri"/>
              </a:rPr>
              <a:t> sia reversibile. In ottemperanza agli obblighi del regolamento sulla protezione dei dati, ciò significa che le chiavi di decrittazione devono essere mantenute separate dai dati </a:t>
            </a:r>
            <a:r>
              <a:rPr lang="it-IT" sz="2000" dirty="0" err="1">
                <a:solidFill>
                  <a:schemeClr val="dk1"/>
                </a:solidFill>
                <a:ea typeface="Calibri"/>
                <a:cs typeface="Calibri"/>
                <a:sym typeface="Calibri"/>
              </a:rPr>
              <a:t>pseudonimizzati</a:t>
            </a:r>
            <a:r>
              <a:rPr lang="it-IT" sz="2000" dirty="0">
                <a:solidFill>
                  <a:schemeClr val="dk1"/>
                </a:solidFill>
                <a:ea typeface="Calibri"/>
                <a:cs typeface="Calibri"/>
                <a:sym typeface="Calibri"/>
              </a:rPr>
              <a:t>.</a:t>
            </a:r>
          </a:p>
          <a:p>
            <a:pPr lvl="0" algn="just">
              <a:lnSpc>
                <a:spcPct val="110000"/>
              </a:lnSpc>
              <a:buClr>
                <a:srgbClr val="FF4343"/>
              </a:buClr>
              <a:buSzPts val="2800"/>
            </a:pPr>
            <a:endParaRPr lang="it-IT" sz="2000" dirty="0">
              <a:solidFill>
                <a:schemeClr val="dk1"/>
              </a:solidFill>
              <a:ea typeface="Calibri"/>
              <a:cs typeface="Calibri"/>
              <a:sym typeface="Calibri"/>
            </a:endParaRPr>
          </a:p>
        </p:txBody>
      </p:sp>
      <p:pic>
        <p:nvPicPr>
          <p:cNvPr id="106" name="Google Shape;106;p3"/>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07" name="Google Shape;107;p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13" name="Google Shape;113;p4"/>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14" name="Google Shape;114;p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15" name="Google Shape;115;p4"/>
          <p:cNvSpPr txBox="1"/>
          <p:nvPr/>
        </p:nvSpPr>
        <p:spPr>
          <a:xfrm>
            <a:off x="829321" y="1098628"/>
            <a:ext cx="10533358" cy="3447578"/>
          </a:xfrm>
          <a:prstGeom prst="rect">
            <a:avLst/>
          </a:prstGeom>
          <a:noFill/>
          <a:ln>
            <a:noFill/>
          </a:ln>
        </p:spPr>
        <p:txBody>
          <a:bodyPr spcFirstLastPara="1" wrap="square" lIns="91425" tIns="45700" rIns="91425" bIns="45700" anchor="t" anchorCtr="0">
            <a:normAutofit fontScale="25000" lnSpcReduction="20000"/>
          </a:bodyPr>
          <a:lstStyle/>
          <a:p>
            <a:pPr lvl="0" algn="just">
              <a:lnSpc>
                <a:spcPct val="110000"/>
              </a:lnSpc>
              <a:buClr>
                <a:srgbClr val="FF4343"/>
              </a:buClr>
              <a:buSzPct val="100000"/>
            </a:pPr>
            <a:r>
              <a:rPr lang="en-US" sz="11200" b="1" dirty="0">
                <a:solidFill>
                  <a:srgbClr val="FF4343"/>
                </a:solidFill>
                <a:latin typeface="Arial"/>
                <a:ea typeface="Arial"/>
                <a:cs typeface="Arial"/>
                <a:sym typeface="Arial"/>
              </a:rPr>
              <a:t>PRIVACY: UNA DEFINIZIONE</a:t>
            </a:r>
          </a:p>
          <a:p>
            <a:pPr lvl="0" algn="just">
              <a:lnSpc>
                <a:spcPct val="110000"/>
              </a:lnSpc>
              <a:buClr>
                <a:srgbClr val="FF4343"/>
              </a:buClr>
              <a:buSzPct val="100000"/>
            </a:pPr>
            <a:r>
              <a:rPr lang="it-IT" sz="8000" dirty="0">
                <a:solidFill>
                  <a:schemeClr val="dk1"/>
                </a:solidFill>
                <a:ea typeface="Calibri"/>
                <a:cs typeface="Calibri"/>
                <a:sym typeface="Calibri"/>
              </a:rPr>
              <a:t>In generale, la privacy è il diritto di essere lasciati soli, o la libertà da interferenze o intrusioni. Dal punto di vista legale, possiamo parlare di privacy delle informazioni, </a:t>
            </a:r>
            <a:r>
              <a:rPr lang="it-IT" sz="8000" b="1" dirty="0">
                <a:solidFill>
                  <a:schemeClr val="dk1"/>
                </a:solidFill>
                <a:ea typeface="Calibri"/>
                <a:cs typeface="Calibri"/>
                <a:sym typeface="Calibri"/>
              </a:rPr>
              <a:t>vale a dire il diritto di avere un certo controllo su come vengono raccolte e utilizzate le tue informazioni personali.</a:t>
            </a:r>
          </a:p>
          <a:p>
            <a:pPr lvl="0" algn="just">
              <a:lnSpc>
                <a:spcPct val="110000"/>
              </a:lnSpc>
              <a:buClr>
                <a:srgbClr val="FF4343"/>
              </a:buClr>
              <a:buSzPct val="100000"/>
            </a:pPr>
            <a:r>
              <a:rPr lang="it-IT" sz="8000" dirty="0">
                <a:solidFill>
                  <a:schemeClr val="dk1"/>
                </a:solidFill>
                <a:ea typeface="Calibri"/>
                <a:cs typeface="Calibri"/>
                <a:sym typeface="Calibri"/>
              </a:rPr>
              <a:t>Con l'innovazione tecnologica alla velocità della luce, la privacy delle informazioni sta diventando sempre più complessa man mano che vengono raccolti e scambiati più dati. Man mano che la tecnologia diventa più sofisticata (anzi, invasiva), aumentano anche gli usi dei dati. E questo lascia le organizzazioni di fronte a una matrice di rischio incredibilmente complessa per garantire che le informazioni personali siano protette. Di conseguenza, la privacy è rapidamente emersa come forse la questione più significativa di protezione dei consumatori (se non addirittura di protezione dei cittadini) nell'economia dell'informazione globale.</a:t>
            </a:r>
          </a:p>
          <a:p>
            <a:pPr lvl="0" algn="just">
              <a:lnSpc>
                <a:spcPct val="110000"/>
              </a:lnSpc>
              <a:buClr>
                <a:srgbClr val="FF4343"/>
              </a:buClr>
              <a:buSzPct val="100000"/>
            </a:pPr>
            <a:r>
              <a:rPr lang="it-IT" sz="8000" dirty="0">
                <a:solidFill>
                  <a:schemeClr val="dk1"/>
                </a:solidFill>
                <a:ea typeface="Calibri"/>
                <a:cs typeface="Calibri"/>
                <a:sym typeface="Calibri"/>
              </a:rPr>
              <a:t>Ciò ha portato allo sviluppo del </a:t>
            </a:r>
            <a:r>
              <a:rPr lang="it-IT" sz="8000" b="1" dirty="0">
                <a:solidFill>
                  <a:schemeClr val="dk1"/>
                </a:solidFill>
                <a:ea typeface="Calibri"/>
                <a:cs typeface="Calibri"/>
                <a:sym typeface="Calibri"/>
              </a:rPr>
              <a:t>concetto di privacy dei dati</a:t>
            </a:r>
            <a:r>
              <a:rPr lang="it-IT" sz="8000" dirty="0">
                <a:solidFill>
                  <a:schemeClr val="dk1"/>
                </a:solidFill>
                <a:ea typeface="Calibri"/>
                <a:cs typeface="Calibri"/>
                <a:sym typeface="Calibri"/>
              </a:rPr>
              <a:t>: si concentrano sull'uso e </a:t>
            </a:r>
            <a:r>
              <a:rPr lang="it-IT" sz="8000" b="1" dirty="0">
                <a:solidFill>
                  <a:schemeClr val="dk1"/>
                </a:solidFill>
                <a:ea typeface="Calibri"/>
                <a:cs typeface="Calibri"/>
                <a:sym typeface="Calibri"/>
              </a:rPr>
              <a:t>la </a:t>
            </a:r>
            <a:r>
              <a:rPr lang="it-IT" sz="8000" b="1" dirty="0" err="1">
                <a:solidFill>
                  <a:schemeClr val="dk1"/>
                </a:solidFill>
                <a:ea typeface="Calibri"/>
                <a:cs typeface="Calibri"/>
                <a:sym typeface="Calibri"/>
              </a:rPr>
              <a:t>governance</a:t>
            </a:r>
            <a:r>
              <a:rPr lang="it-IT" sz="8000" b="1" dirty="0">
                <a:solidFill>
                  <a:schemeClr val="dk1"/>
                </a:solidFill>
                <a:ea typeface="Calibri"/>
                <a:cs typeface="Calibri"/>
                <a:sym typeface="Calibri"/>
              </a:rPr>
              <a:t> dei dati personali</a:t>
            </a:r>
            <a:r>
              <a:rPr lang="it-IT" sz="8000" dirty="0">
                <a:solidFill>
                  <a:schemeClr val="dk1"/>
                </a:solidFill>
                <a:ea typeface="Calibri"/>
                <a:cs typeface="Calibri"/>
                <a:sym typeface="Calibri"/>
              </a:rPr>
              <a:t>, come l'adozione di politiche per garantire che le informazioni personali dei consumatori vengano raccolte, condivise e utilizzate in modi appropriati. La sicurezza si concentra maggiormente sulla protezione dei dati da attacchi dannosi e sullo sfruttamento dei dati rubati a scopo di lucro.</a:t>
            </a:r>
          </a:p>
          <a:p>
            <a:pPr lvl="0" algn="just">
              <a:lnSpc>
                <a:spcPct val="110000"/>
              </a:lnSpc>
              <a:buClr>
                <a:srgbClr val="FF4343"/>
              </a:buClr>
              <a:buSzPct val="100000"/>
            </a:pPr>
            <a:endParaRPr lang="it-IT" sz="8000" dirty="0">
              <a:solidFill>
                <a:schemeClr val="dk1"/>
              </a:solidFill>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21" name="Google Shape;121;p5"/>
          <p:cNvSpPr txBox="1"/>
          <p:nvPr/>
        </p:nvSpPr>
        <p:spPr>
          <a:xfrm>
            <a:off x="859801" y="1551302"/>
            <a:ext cx="10533358" cy="3447578"/>
          </a:xfrm>
          <a:prstGeom prst="rect">
            <a:avLst/>
          </a:prstGeom>
          <a:noFill/>
          <a:ln>
            <a:noFill/>
          </a:ln>
        </p:spPr>
        <p:txBody>
          <a:bodyPr spcFirstLastPara="1" wrap="square" lIns="91425" tIns="45700" rIns="91425" bIns="45700" anchor="t" anchorCtr="0">
            <a:normAutofit fontScale="25000" lnSpcReduction="20000"/>
          </a:bodyPr>
          <a:lstStyle/>
          <a:p>
            <a:pPr lvl="0" algn="just">
              <a:lnSpc>
                <a:spcPct val="110000"/>
              </a:lnSpc>
              <a:buClr>
                <a:srgbClr val="FF4343"/>
              </a:buClr>
              <a:buSzPct val="100000"/>
            </a:pPr>
            <a:r>
              <a:rPr lang="it-IT" sz="11200" b="1" dirty="0">
                <a:solidFill>
                  <a:srgbClr val="FF4343"/>
                </a:solidFill>
                <a:latin typeface="Arial"/>
                <a:ea typeface="Arial"/>
                <a:cs typeface="Arial"/>
                <a:sym typeface="Arial"/>
              </a:rPr>
              <a:t>QUALI SONO LE PARTI COINVOLTE?</a:t>
            </a:r>
            <a:endParaRPr dirty="0"/>
          </a:p>
          <a:p>
            <a:pPr marL="342900" lvl="0" indent="-342900" algn="just">
              <a:lnSpc>
                <a:spcPct val="120000"/>
              </a:lnSpc>
              <a:spcBef>
                <a:spcPts val="1000"/>
              </a:spcBef>
              <a:buClr>
                <a:schemeClr val="dk1"/>
              </a:buClr>
              <a:buSzPct val="100000"/>
              <a:buFont typeface="Arial"/>
              <a:buChar char="•"/>
            </a:pPr>
            <a:r>
              <a:rPr lang="it-IT" sz="8000" b="1" dirty="0">
                <a:solidFill>
                  <a:schemeClr val="dk1"/>
                </a:solidFill>
                <a:ea typeface="Calibri"/>
                <a:cs typeface="Calibri"/>
                <a:sym typeface="Calibri"/>
              </a:rPr>
              <a:t>Utente: </a:t>
            </a:r>
            <a:r>
              <a:rPr lang="it-IT" sz="8000" dirty="0">
                <a:solidFill>
                  <a:schemeClr val="dk1"/>
                </a:solidFill>
                <a:ea typeface="Calibri"/>
                <a:cs typeface="Calibri"/>
                <a:sym typeface="Calibri"/>
              </a:rPr>
              <a:t>un individuo i cui dati personali sono trattati da un titolare o responsabile del trattamento (noto anche come interessato).</a:t>
            </a:r>
          </a:p>
          <a:p>
            <a:pPr marL="342900" lvl="0" indent="-342900" algn="just">
              <a:lnSpc>
                <a:spcPct val="120000"/>
              </a:lnSpc>
              <a:spcBef>
                <a:spcPts val="1000"/>
              </a:spcBef>
              <a:buClr>
                <a:schemeClr val="dk1"/>
              </a:buClr>
              <a:buSzPct val="100000"/>
              <a:buFont typeface="Arial"/>
              <a:buChar char="•"/>
            </a:pPr>
            <a:r>
              <a:rPr lang="it-IT" sz="8000" b="1" dirty="0">
                <a:solidFill>
                  <a:schemeClr val="dk1"/>
                </a:solidFill>
                <a:ea typeface="Calibri"/>
                <a:cs typeface="Calibri"/>
                <a:sym typeface="Calibri"/>
              </a:rPr>
              <a:t>Titolare del trattamento: </a:t>
            </a:r>
            <a:r>
              <a:rPr lang="it-IT" sz="8000" dirty="0">
                <a:solidFill>
                  <a:schemeClr val="dk1"/>
                </a:solidFill>
                <a:ea typeface="Calibri"/>
                <a:cs typeface="Calibri"/>
                <a:sym typeface="Calibri"/>
              </a:rPr>
              <a:t>qualsiasi persona fisica o giuridica coinvolta nella determinazione delle finalità e delle modalità del trattamento dei dati personali.</a:t>
            </a:r>
          </a:p>
          <a:p>
            <a:pPr marL="342900" lvl="0" indent="-342900" algn="just">
              <a:lnSpc>
                <a:spcPct val="120000"/>
              </a:lnSpc>
              <a:spcBef>
                <a:spcPts val="1000"/>
              </a:spcBef>
              <a:buClr>
                <a:schemeClr val="dk1"/>
              </a:buClr>
              <a:buSzPct val="100000"/>
              <a:buFont typeface="Arial"/>
              <a:buChar char="•"/>
            </a:pPr>
            <a:r>
              <a:rPr lang="it-IT" sz="8000" b="1" dirty="0">
                <a:solidFill>
                  <a:schemeClr val="dk1"/>
                </a:solidFill>
                <a:ea typeface="Calibri"/>
                <a:cs typeface="Calibri"/>
                <a:sym typeface="Calibri"/>
              </a:rPr>
              <a:t>Responsabile del trattamento: </a:t>
            </a:r>
            <a:r>
              <a:rPr lang="it-IT" sz="8000" dirty="0">
                <a:solidFill>
                  <a:schemeClr val="dk1"/>
                </a:solidFill>
                <a:ea typeface="Calibri"/>
                <a:cs typeface="Calibri"/>
                <a:sym typeface="Calibri"/>
              </a:rPr>
              <a:t>qualsiasi persona fisica o giuridica coinvolta nel trattamento dei dati personali per conto del titolare del trattamento</a:t>
            </a:r>
            <a:r>
              <a:rPr lang="it-IT" sz="8000" b="1" dirty="0">
                <a:solidFill>
                  <a:schemeClr val="dk1"/>
                </a:solidFill>
                <a:ea typeface="Calibri"/>
                <a:cs typeface="Calibri"/>
                <a:sym typeface="Calibri"/>
              </a:rPr>
              <a:t>.</a:t>
            </a:r>
          </a:p>
          <a:p>
            <a:pPr lvl="0" algn="just">
              <a:lnSpc>
                <a:spcPct val="120000"/>
              </a:lnSpc>
              <a:spcBef>
                <a:spcPts val="1000"/>
              </a:spcBef>
              <a:buClr>
                <a:schemeClr val="dk1"/>
              </a:buClr>
              <a:buSzPct val="100000"/>
            </a:pPr>
            <a:r>
              <a:rPr lang="it-IT" sz="8000" dirty="0">
                <a:solidFill>
                  <a:schemeClr val="dk1"/>
                </a:solidFill>
                <a:ea typeface="Calibri"/>
                <a:cs typeface="Calibri"/>
                <a:sym typeface="Calibri"/>
              </a:rPr>
              <a:t>Ad esempio, una società Internet può raccogliere informazioni sull'utente tramite il proprio sito Web e archiviarle utilizzando un servizio </a:t>
            </a:r>
            <a:r>
              <a:rPr lang="it-IT" sz="8000" dirty="0" err="1">
                <a:solidFill>
                  <a:schemeClr val="dk1"/>
                </a:solidFill>
                <a:ea typeface="Calibri"/>
                <a:cs typeface="Calibri"/>
                <a:sym typeface="Calibri"/>
              </a:rPr>
              <a:t>cloud</a:t>
            </a:r>
            <a:r>
              <a:rPr lang="it-IT" sz="8000" dirty="0">
                <a:solidFill>
                  <a:schemeClr val="dk1"/>
                </a:solidFill>
                <a:ea typeface="Calibri"/>
                <a:cs typeface="Calibri"/>
                <a:sym typeface="Calibri"/>
              </a:rPr>
              <a:t> di terze parti. In questo scenario, la società Internet è il titolare del trattamento e l'organizzazione che gestisce il servizio </a:t>
            </a:r>
            <a:r>
              <a:rPr lang="it-IT" sz="8000" dirty="0" err="1">
                <a:solidFill>
                  <a:schemeClr val="dk1"/>
                </a:solidFill>
                <a:ea typeface="Calibri"/>
                <a:cs typeface="Calibri"/>
                <a:sym typeface="Calibri"/>
              </a:rPr>
              <a:t>cloud</a:t>
            </a:r>
            <a:r>
              <a:rPr lang="it-IT" sz="8000" dirty="0">
                <a:solidFill>
                  <a:schemeClr val="dk1"/>
                </a:solidFill>
                <a:ea typeface="Calibri"/>
                <a:cs typeface="Calibri"/>
                <a:sym typeface="Calibri"/>
              </a:rPr>
              <a:t> è il responsabile del trattamento.</a:t>
            </a:r>
            <a:endParaRPr sz="8000" dirty="0">
              <a:solidFill>
                <a:schemeClr val="dk1"/>
              </a:solidFill>
              <a:latin typeface="Calibri"/>
              <a:ea typeface="Calibri"/>
              <a:cs typeface="Calibri"/>
              <a:sym typeface="Calibri"/>
            </a:endParaRPr>
          </a:p>
        </p:txBody>
      </p:sp>
      <p:pic>
        <p:nvPicPr>
          <p:cNvPr id="122" name="Google Shape;122;p5"/>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23" name="Google Shape;123;p5"/>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6"/>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29" name="Google Shape;129;p6"/>
          <p:cNvSpPr txBox="1"/>
          <p:nvPr/>
        </p:nvSpPr>
        <p:spPr>
          <a:xfrm>
            <a:off x="859801" y="1705211"/>
            <a:ext cx="10533358" cy="3447578"/>
          </a:xfrm>
          <a:prstGeom prst="rect">
            <a:avLst/>
          </a:prstGeom>
          <a:noFill/>
          <a:ln>
            <a:noFill/>
          </a:ln>
        </p:spPr>
        <p:txBody>
          <a:bodyPr spcFirstLastPara="1" wrap="square" lIns="91425" tIns="45700" rIns="91425" bIns="45700" anchor="t" anchorCtr="0">
            <a:normAutofit fontScale="85000" lnSpcReduction="10000"/>
          </a:bodyPr>
          <a:lstStyle/>
          <a:p>
            <a:pPr lvl="0" algn="just">
              <a:lnSpc>
                <a:spcPct val="110000"/>
              </a:lnSpc>
              <a:buClr>
                <a:srgbClr val="FF4343"/>
              </a:buClr>
              <a:buSzPct val="100000"/>
            </a:pPr>
            <a:r>
              <a:rPr lang="it-IT" sz="3300" b="1" dirty="0">
                <a:solidFill>
                  <a:srgbClr val="FF4343"/>
                </a:solidFill>
                <a:latin typeface="Arial"/>
                <a:ea typeface="Arial"/>
                <a:cs typeface="Arial"/>
                <a:sym typeface="Arial"/>
              </a:rPr>
              <a:t>QUALI SONO GLI ELEMENTI POSITIVI DEL GDPR?</a:t>
            </a:r>
          </a:p>
          <a:p>
            <a:pPr lvl="0" algn="just">
              <a:lnSpc>
                <a:spcPct val="110000"/>
              </a:lnSpc>
              <a:buClr>
                <a:srgbClr val="FF4343"/>
              </a:buClr>
              <a:buSzPct val="100000"/>
            </a:pPr>
            <a:r>
              <a:rPr lang="it-IT" sz="2400" dirty="0">
                <a:solidFill>
                  <a:schemeClr val="dk1"/>
                </a:solidFill>
                <a:ea typeface="Calibri"/>
                <a:cs typeface="Calibri"/>
                <a:sym typeface="Calibri"/>
              </a:rPr>
              <a:t>Con questo Regolamento, il Consiglio Europeo ridefinisce l'approccio delle organizzazioni alla protezione dei dati, in vista dei continui attacchi informatici a cui sono soggetti ormai da alcuni anni enti di ogni dimensione e settore, fornendo utili indicazioni in questa direzione.</a:t>
            </a:r>
          </a:p>
          <a:p>
            <a:pPr lvl="0" algn="just">
              <a:lnSpc>
                <a:spcPct val="110000"/>
              </a:lnSpc>
              <a:buClr>
                <a:srgbClr val="FF4343"/>
              </a:buClr>
              <a:buSzPct val="100000"/>
            </a:pPr>
            <a:r>
              <a:rPr lang="it-IT" sz="2400" dirty="0">
                <a:solidFill>
                  <a:schemeClr val="dk1"/>
                </a:solidFill>
                <a:ea typeface="Calibri"/>
                <a:cs typeface="Calibri"/>
                <a:sym typeface="Calibri"/>
              </a:rPr>
              <a:t>I principali vantaggi del GDPR sono:</a:t>
            </a:r>
          </a:p>
          <a:p>
            <a:pPr lvl="0" algn="just">
              <a:lnSpc>
                <a:spcPct val="110000"/>
              </a:lnSpc>
              <a:buClr>
                <a:srgbClr val="FF4343"/>
              </a:buClr>
              <a:buSzPct val="100000"/>
            </a:pPr>
            <a:endParaRPr lang="it-IT" sz="2400" dirty="0">
              <a:solidFill>
                <a:schemeClr val="dk1"/>
              </a:solidFill>
              <a:ea typeface="Calibri"/>
              <a:cs typeface="Calibri"/>
              <a:sym typeface="Calibri"/>
            </a:endParaRPr>
          </a:p>
          <a:p>
            <a:pPr lvl="0" algn="just">
              <a:lnSpc>
                <a:spcPct val="110000"/>
              </a:lnSpc>
              <a:buClr>
                <a:srgbClr val="FF4343"/>
              </a:buClr>
              <a:buSzPct val="100000"/>
            </a:pPr>
            <a:r>
              <a:rPr lang="it-IT" sz="2400" b="1" dirty="0">
                <a:ea typeface="Calibri"/>
                <a:cs typeface="Calibri"/>
                <a:sym typeface="Calibri"/>
              </a:rPr>
              <a:t>-</a:t>
            </a:r>
            <a:r>
              <a:rPr lang="it-IT" sz="2400" b="1" dirty="0">
                <a:solidFill>
                  <a:schemeClr val="dk1"/>
                </a:solidFill>
                <a:ea typeface="Calibri"/>
                <a:cs typeface="Calibri"/>
                <a:sym typeface="Calibri"/>
              </a:rPr>
              <a:t>regole uniche per tutta l'UE;</a:t>
            </a:r>
          </a:p>
          <a:p>
            <a:pPr lvl="0" algn="just">
              <a:lnSpc>
                <a:spcPct val="110000"/>
              </a:lnSpc>
              <a:buClr>
                <a:srgbClr val="FF4343"/>
              </a:buClr>
              <a:buSzPct val="100000"/>
            </a:pPr>
            <a:r>
              <a:rPr lang="it-IT" sz="2400" b="1" dirty="0">
                <a:solidFill>
                  <a:schemeClr val="dk1"/>
                </a:solidFill>
                <a:ea typeface="Calibri"/>
                <a:cs typeface="Calibri"/>
                <a:sym typeface="Calibri"/>
              </a:rPr>
              <a:t>-condizioni di parità per tutte le società dell'UE;</a:t>
            </a:r>
          </a:p>
          <a:p>
            <a:pPr lvl="0" algn="just">
              <a:lnSpc>
                <a:spcPct val="110000"/>
              </a:lnSpc>
              <a:buClr>
                <a:srgbClr val="FF4343"/>
              </a:buClr>
              <a:buSzPct val="100000"/>
            </a:pPr>
            <a:r>
              <a:rPr lang="it-IT" sz="2400" b="1" dirty="0">
                <a:solidFill>
                  <a:schemeClr val="dk1"/>
                </a:solidFill>
                <a:ea typeface="Calibri"/>
                <a:cs typeface="Calibri"/>
                <a:sym typeface="Calibri"/>
              </a:rPr>
              <a:t>-regole adattate alla web-economy;</a:t>
            </a:r>
          </a:p>
          <a:p>
            <a:pPr lvl="0" algn="just">
              <a:lnSpc>
                <a:spcPct val="110000"/>
              </a:lnSpc>
              <a:buClr>
                <a:srgbClr val="FF4343"/>
              </a:buClr>
              <a:buSzPct val="100000"/>
            </a:pPr>
            <a:r>
              <a:rPr lang="it-IT" sz="2400" b="1" dirty="0">
                <a:solidFill>
                  <a:schemeClr val="dk1"/>
                </a:solidFill>
                <a:ea typeface="Calibri"/>
                <a:cs typeface="Calibri"/>
                <a:sym typeface="Calibri"/>
              </a:rPr>
              <a:t>-regole "scalabili" e "adattabili" ai cambiamenti tecnologici e agli scenari economici futuri.</a:t>
            </a:r>
          </a:p>
          <a:p>
            <a:pPr lvl="0" algn="just">
              <a:lnSpc>
                <a:spcPct val="110000"/>
              </a:lnSpc>
              <a:buClr>
                <a:srgbClr val="FF4343"/>
              </a:buClr>
              <a:buSzPct val="100000"/>
            </a:pPr>
            <a:endParaRPr lang="it-IT" sz="2400" dirty="0">
              <a:solidFill>
                <a:schemeClr val="dk1"/>
              </a:solidFill>
              <a:ea typeface="Calibri"/>
              <a:cs typeface="Calibri"/>
              <a:sym typeface="Calibri"/>
            </a:endParaRPr>
          </a:p>
        </p:txBody>
      </p:sp>
      <p:pic>
        <p:nvPicPr>
          <p:cNvPr id="130" name="Google Shape;130;p6"/>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31" name="Google Shape;131;p6"/>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788478"/>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LA RILEVANZA</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2157552"/>
            <a:ext cx="10533358" cy="344757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3600" b="1" dirty="0">
                <a:solidFill>
                  <a:srgbClr val="FF4343"/>
                </a:solidFill>
                <a:latin typeface="Arial" panose="020B0604020202020204" pitchFamily="34" charset="0"/>
                <a:cs typeface="Arial" panose="020B0604020202020204" pitchFamily="34" charset="0"/>
              </a:rPr>
              <a:t>PERCHÉ E COME GLI STRUMENTI DIGITALI E I SOCIAL MEDIA POSSONO MIGLIORARE L'IMMAGINE DEL NOSTRO TEAM E DELLE ATTIVITÀ?</a:t>
            </a:r>
          </a:p>
          <a:p>
            <a:pPr algn="just">
              <a:lnSpc>
                <a:spcPct val="110000"/>
              </a:lnSpc>
            </a:pPr>
            <a:r>
              <a:rPr lang="it-IT" dirty="0">
                <a:latin typeface="Calibri corpo"/>
              </a:rPr>
              <a:t>Le tecnologie digitali sono sempre più presenti nella vita quotidiana e hanno un enorme impatto sulle persone e su tutti gli aspetti della vita umana, anche nel settore delle imprese.</a:t>
            </a:r>
          </a:p>
          <a:p>
            <a:pPr algn="just">
              <a:lnSpc>
                <a:spcPct val="110000"/>
              </a:lnSpc>
            </a:pPr>
            <a:r>
              <a:rPr lang="it-IT" dirty="0">
                <a:latin typeface="Calibri corpo"/>
              </a:rPr>
              <a:t>Nel tempo, le aziende hanno iniziato a sfruttare i vantaggi della moderna era digitale, soprattutto quando promuovono il proprio marchio. I loro processi aziendali e le relazioni con i clienti si basano sull'uso delle tecnologie digitali in modo che possano far conoscere facilmente loro, il loro marchio (ovvero i loro valori, prodotti e servizi) ed entrare in contatto coi clienti. D'altra parte, i clienti possono saperne di più sulle aziende e sulle loro attività e possono confrontare le loro esperienze e pensieri per determinati prodotti e servizi.</a:t>
            </a:r>
          </a:p>
          <a:p>
            <a:pPr algn="just">
              <a:lnSpc>
                <a:spcPct val="110000"/>
              </a:lnSpc>
            </a:pPr>
            <a:endParaRPr lang="it-IT"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493841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37" name="Google Shape;137;p7"/>
          <p:cNvSpPr txBox="1"/>
          <p:nvPr/>
        </p:nvSpPr>
        <p:spPr>
          <a:xfrm>
            <a:off x="751159" y="1302868"/>
            <a:ext cx="5640587" cy="5133315"/>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it-IT" sz="2800" b="1" dirty="0">
                <a:solidFill>
                  <a:schemeClr val="accent2"/>
                </a:solidFill>
                <a:latin typeface="Arial"/>
                <a:ea typeface="Arial"/>
                <a:cs typeface="Arial"/>
                <a:sym typeface="Arial"/>
              </a:rPr>
              <a:t>ASPETTI FONDAMENTALI</a:t>
            </a:r>
            <a:endParaRPr dirty="0">
              <a:solidFill>
                <a:schemeClr val="accent2"/>
              </a:solidFill>
            </a:endParaRPr>
          </a:p>
          <a:p>
            <a:pPr marL="457200" lvl="0" indent="-457200" algn="just">
              <a:lnSpc>
                <a:spcPct val="110000"/>
              </a:lnSpc>
              <a:spcBef>
                <a:spcPts val="1000"/>
              </a:spcBef>
              <a:buClr>
                <a:schemeClr val="dk1"/>
              </a:buClr>
              <a:buSzPts val="2000"/>
              <a:buFont typeface="Calibri"/>
              <a:buAutoNum type="arabicPeriod"/>
            </a:pPr>
            <a:r>
              <a:rPr lang="it-IT" sz="2000" b="1" dirty="0">
                <a:solidFill>
                  <a:schemeClr val="dk1"/>
                </a:solidFill>
                <a:ea typeface="Calibri"/>
                <a:cs typeface="Calibri"/>
                <a:sym typeface="Calibri"/>
              </a:rPr>
              <a:t>Utilizzare e archiviare i dati quando viene fornito il consenso esplicito</a:t>
            </a:r>
          </a:p>
          <a:p>
            <a:pPr lvl="0" algn="just">
              <a:lnSpc>
                <a:spcPct val="110000"/>
              </a:lnSpc>
              <a:spcBef>
                <a:spcPts val="1000"/>
              </a:spcBef>
              <a:buClr>
                <a:schemeClr val="dk1"/>
              </a:buClr>
              <a:buSzPts val="2000"/>
            </a:pPr>
            <a:r>
              <a:rPr lang="it-IT" sz="2000" dirty="0">
                <a:solidFill>
                  <a:schemeClr val="dk1"/>
                </a:solidFill>
                <a:ea typeface="Calibri"/>
                <a:cs typeface="Calibri"/>
                <a:sym typeface="Calibri"/>
              </a:rPr>
              <a:t>Il GDPR afferma che ogni persona, in circostanze specifiche, deve fornire il proprio consenso in modo gratuito. Il consenso </a:t>
            </a:r>
            <a:r>
              <a:rPr lang="it-IT" sz="2000" i="1" dirty="0">
                <a:solidFill>
                  <a:srgbClr val="FF9933"/>
                </a:solidFill>
                <a:ea typeface="Calibri"/>
                <a:cs typeface="Calibri"/>
                <a:sym typeface="Calibri"/>
              </a:rPr>
              <a:t>"liberamente dato" </a:t>
            </a:r>
            <a:r>
              <a:rPr lang="it-IT" sz="2000" dirty="0">
                <a:solidFill>
                  <a:schemeClr val="dk1"/>
                </a:solidFill>
                <a:ea typeface="Calibri"/>
                <a:cs typeface="Calibri"/>
                <a:sym typeface="Calibri"/>
              </a:rPr>
              <a:t>significa essenzialmente che non hai costretto l'interessato ad acconsentire all'utilizzo dei suoi dati. Per prima cosa, ciò significa che </a:t>
            </a:r>
            <a:r>
              <a:rPr lang="it-IT" sz="2000" b="1" dirty="0">
                <a:solidFill>
                  <a:schemeClr val="dk1"/>
                </a:solidFill>
                <a:ea typeface="Calibri"/>
                <a:cs typeface="Calibri"/>
                <a:sym typeface="Calibri"/>
              </a:rPr>
              <a:t>non puoi richiedere il consenso al trattamento dei dati come condizione per l'utilizzo del servizio. </a:t>
            </a:r>
            <a:r>
              <a:rPr lang="it-IT" sz="2000" dirty="0">
                <a:solidFill>
                  <a:schemeClr val="dk1"/>
                </a:solidFill>
                <a:ea typeface="Calibri"/>
                <a:cs typeface="Calibri"/>
                <a:sym typeface="Calibri"/>
              </a:rPr>
              <a:t>Le persone devono essere in grado di dire di no.</a:t>
            </a:r>
          </a:p>
          <a:p>
            <a:pPr lvl="0" algn="just">
              <a:lnSpc>
                <a:spcPct val="110000"/>
              </a:lnSpc>
              <a:spcBef>
                <a:spcPts val="1000"/>
              </a:spcBef>
              <a:buClr>
                <a:schemeClr val="dk1"/>
              </a:buClr>
              <a:buSzPts val="2000"/>
            </a:pPr>
            <a:endParaRPr lang="it-IT" sz="2000" dirty="0">
              <a:solidFill>
                <a:schemeClr val="dk1"/>
              </a:solidFill>
              <a:ea typeface="Calibri"/>
              <a:cs typeface="Calibri"/>
              <a:sym typeface="Calibri"/>
            </a:endParaRPr>
          </a:p>
        </p:txBody>
      </p:sp>
      <p:pic>
        <p:nvPicPr>
          <p:cNvPr id="138" name="Google Shape;138;p7"/>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39" name="Google Shape;139;p7"/>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40" name="Google Shape;140;p7"/>
          <p:cNvPicPr preferRelativeResize="0"/>
          <p:nvPr/>
        </p:nvPicPr>
        <p:blipFill rotWithShape="1">
          <a:blip r:embed="rId5">
            <a:alphaModFix/>
          </a:blip>
          <a:srcRect/>
          <a:stretch/>
        </p:blipFill>
        <p:spPr>
          <a:xfrm>
            <a:off x="6988427" y="1996290"/>
            <a:ext cx="4618513" cy="30708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8"/>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46" name="Google Shape;146;p8"/>
          <p:cNvSpPr txBox="1"/>
          <p:nvPr/>
        </p:nvSpPr>
        <p:spPr>
          <a:xfrm>
            <a:off x="859801" y="1705211"/>
            <a:ext cx="10533358" cy="3447578"/>
          </a:xfrm>
          <a:prstGeom prst="rect">
            <a:avLst/>
          </a:prstGeom>
          <a:noFill/>
          <a:ln>
            <a:noFill/>
          </a:ln>
        </p:spPr>
        <p:txBody>
          <a:bodyPr spcFirstLastPara="1" wrap="square" lIns="91425" tIns="45700" rIns="91425" bIns="45700" anchor="t" anchorCtr="0">
            <a:noAutofit/>
          </a:bodyPr>
          <a:lstStyle/>
          <a:p>
            <a:pPr lvl="0" algn="just">
              <a:buClr>
                <a:srgbClr val="000000"/>
              </a:buClr>
              <a:buSzPts val="2000"/>
            </a:pPr>
            <a:r>
              <a:rPr lang="it-IT" sz="2000" dirty="0">
                <a:solidFill>
                  <a:srgbClr val="000000"/>
                </a:solidFill>
                <a:ea typeface="Calibri"/>
                <a:cs typeface="Calibri"/>
                <a:sym typeface="Calibri"/>
              </a:rPr>
              <a:t>Inoltre, la richiesta di “consenso deve essere presentata in modo chiaramente distinguibile dalle altre materie” (art. 7 GDPR). Dovrebbe essere </a:t>
            </a:r>
            <a:r>
              <a:rPr lang="it-IT" sz="2000" b="1" dirty="0">
                <a:solidFill>
                  <a:srgbClr val="FF9933"/>
                </a:solidFill>
                <a:ea typeface="Calibri"/>
                <a:cs typeface="Calibri"/>
                <a:sym typeface="Calibri"/>
              </a:rPr>
              <a:t>chiaro</a:t>
            </a:r>
            <a:r>
              <a:rPr lang="it-IT" sz="2000" b="1" dirty="0">
                <a:solidFill>
                  <a:srgbClr val="000000"/>
                </a:solidFill>
                <a:ea typeface="Calibri"/>
                <a:cs typeface="Calibri"/>
                <a:sym typeface="Calibri"/>
              </a:rPr>
              <a:t> quali attività di trattamento dei dati si intende svolgere</a:t>
            </a:r>
            <a:r>
              <a:rPr lang="it-IT" sz="2000" dirty="0">
                <a:solidFill>
                  <a:srgbClr val="000000"/>
                </a:solidFill>
                <a:ea typeface="Calibri"/>
                <a:cs typeface="Calibri"/>
                <a:sym typeface="Calibri"/>
              </a:rPr>
              <a:t>, concedendo al soggetto la possibilità di acconsentire a ciascuna attività.</a:t>
            </a:r>
          </a:p>
          <a:p>
            <a:pPr lvl="0" algn="just">
              <a:buClr>
                <a:srgbClr val="000000"/>
              </a:buClr>
              <a:buSzPts val="2000"/>
            </a:pPr>
            <a:r>
              <a:rPr lang="it-IT" sz="2000" dirty="0">
                <a:solidFill>
                  <a:srgbClr val="000000"/>
                </a:solidFill>
                <a:ea typeface="Calibri"/>
                <a:cs typeface="Calibri"/>
                <a:sym typeface="Calibri"/>
              </a:rPr>
              <a:t>Quindi, il consenso dovrebbe essere </a:t>
            </a:r>
            <a:r>
              <a:rPr lang="it-IT" sz="2000" b="1" dirty="0">
                <a:solidFill>
                  <a:srgbClr val="FF9933"/>
                </a:solidFill>
                <a:ea typeface="Calibri"/>
                <a:cs typeface="Calibri"/>
                <a:sym typeface="Calibri"/>
              </a:rPr>
              <a:t>informato</a:t>
            </a:r>
            <a:r>
              <a:rPr lang="it-IT" sz="2000" dirty="0">
                <a:solidFill>
                  <a:srgbClr val="000000"/>
                </a:solidFill>
                <a:ea typeface="Calibri"/>
                <a:cs typeface="Calibri"/>
                <a:sym typeface="Calibri"/>
              </a:rPr>
              <a:t>. Ciò significa che </a:t>
            </a:r>
            <a:r>
              <a:rPr lang="it-IT" sz="2000" b="1" dirty="0">
                <a:solidFill>
                  <a:srgbClr val="000000"/>
                </a:solidFill>
                <a:ea typeface="Calibri"/>
                <a:cs typeface="Calibri"/>
                <a:sym typeface="Calibri"/>
              </a:rPr>
              <a:t>l'interessato conosce la tua identità, quali attività di trattamento dei dati intendi svolgere, le finalità del trattamento dei dati e che può revocare il proprio consenso in qualsiasi momento.</a:t>
            </a:r>
          </a:p>
          <a:p>
            <a:pPr lvl="0" algn="just">
              <a:buClr>
                <a:srgbClr val="000000"/>
              </a:buClr>
              <a:buSzPts val="2000"/>
            </a:pPr>
            <a:r>
              <a:rPr lang="it-IT" sz="2000" dirty="0">
                <a:solidFill>
                  <a:srgbClr val="000000"/>
                </a:solidFill>
                <a:ea typeface="Calibri"/>
                <a:cs typeface="Calibri"/>
                <a:sym typeface="Calibri"/>
              </a:rPr>
              <a:t>Infine, il consenso deve essere </a:t>
            </a:r>
            <a:r>
              <a:rPr lang="it-IT" sz="2000" b="1" dirty="0">
                <a:solidFill>
                  <a:srgbClr val="FF9933"/>
                </a:solidFill>
                <a:ea typeface="Calibri"/>
                <a:cs typeface="Calibri"/>
                <a:sym typeface="Calibri"/>
              </a:rPr>
              <a:t>inequivocabile</a:t>
            </a:r>
            <a:r>
              <a:rPr lang="it-IT" sz="2000" dirty="0">
                <a:solidFill>
                  <a:srgbClr val="000000"/>
                </a:solidFill>
                <a:ea typeface="Calibri"/>
                <a:cs typeface="Calibri"/>
                <a:sym typeface="Calibri"/>
              </a:rPr>
              <a:t>, vale a dire, "potrebbe includere spuntare una casella quando si visita un sito Internet, scegliere le impostazioni tecniche per i servizi della società dell'informazione o un'altra dichiarazione o comportamento che indichi chiaramente in questo contesto </a:t>
            </a:r>
            <a:r>
              <a:rPr lang="it-IT" sz="2000" b="1" dirty="0">
                <a:solidFill>
                  <a:srgbClr val="000000"/>
                </a:solidFill>
                <a:ea typeface="Calibri"/>
                <a:cs typeface="Calibri"/>
                <a:sym typeface="Calibri"/>
              </a:rPr>
              <a:t>l'accettazione da parte dell'interessato del trattamento proposto del suo o i suoi dati personali”.</a:t>
            </a:r>
            <a:r>
              <a:rPr lang="it-IT" sz="2000" dirty="0">
                <a:solidFill>
                  <a:srgbClr val="000000"/>
                </a:solidFill>
                <a:ea typeface="Calibri"/>
                <a:cs typeface="Calibri"/>
                <a:sym typeface="Calibri"/>
              </a:rPr>
              <a:t> (considerando 32 GDPR)</a:t>
            </a:r>
          </a:p>
          <a:p>
            <a:pPr lvl="0" algn="just">
              <a:buClr>
                <a:srgbClr val="000000"/>
              </a:buClr>
              <a:buSzPts val="2000"/>
            </a:pPr>
            <a:endParaRPr lang="it-IT" sz="2000" dirty="0">
              <a:solidFill>
                <a:srgbClr val="000000"/>
              </a:solidFill>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endParaRPr sz="2000" b="0" i="0" dirty="0">
              <a:solidFill>
                <a:schemeClr val="dk1"/>
              </a:solidFill>
              <a:latin typeface="Calibri"/>
              <a:ea typeface="Calibri"/>
              <a:cs typeface="Calibri"/>
              <a:sym typeface="Calibri"/>
            </a:endParaRPr>
          </a:p>
        </p:txBody>
      </p:sp>
      <p:pic>
        <p:nvPicPr>
          <p:cNvPr id="147" name="Google Shape;147;p8"/>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48" name="Google Shape;148;p8"/>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p:nvPr/>
        </p:nvPicPr>
        <p:blipFill rotWithShape="1">
          <a:blip r:embed="rId3">
            <a:alphaModFix/>
          </a:blip>
          <a:srcRect/>
          <a:stretch/>
        </p:blipFill>
        <p:spPr>
          <a:xfrm>
            <a:off x="10359436" y="0"/>
            <a:ext cx="1790891" cy="1790891"/>
          </a:xfrm>
          <a:prstGeom prst="rect">
            <a:avLst/>
          </a:prstGeom>
          <a:noFill/>
          <a:ln>
            <a:noFill/>
          </a:ln>
        </p:spPr>
      </p:pic>
      <p:pic>
        <p:nvPicPr>
          <p:cNvPr id="154" name="Google Shape;154;p9"/>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155" name="Google Shape;155;p9"/>
          <p:cNvSpPr txBox="1"/>
          <p:nvPr/>
        </p:nvSpPr>
        <p:spPr>
          <a:xfrm>
            <a:off x="1385180" y="3204926"/>
            <a:ext cx="10124976" cy="721950"/>
          </a:xfrm>
          <a:prstGeom prst="rect">
            <a:avLst/>
          </a:prstGeom>
          <a:noFill/>
          <a:ln>
            <a:noFill/>
          </a:ln>
        </p:spPr>
        <p:txBody>
          <a:bodyPr spcFirstLastPara="1" wrap="square" lIns="91425" tIns="45700" rIns="91425" bIns="45700" anchor="t" anchorCtr="0">
            <a:noAutofit/>
          </a:bodyPr>
          <a:lstStyle/>
          <a:p>
            <a:pPr lvl="0">
              <a:buClr>
                <a:srgbClr val="000000"/>
              </a:buClr>
              <a:buSzPts val="2000"/>
            </a:pPr>
            <a:r>
              <a:rPr lang="it-IT" sz="2000" dirty="0">
                <a:solidFill>
                  <a:srgbClr val="000000"/>
                </a:solidFill>
                <a:ea typeface="Calibri"/>
                <a:cs typeface="Calibri"/>
                <a:sym typeface="Calibri"/>
              </a:rPr>
              <a:t>In sintesi, </a:t>
            </a:r>
            <a:r>
              <a:rPr lang="it-IT" sz="2000" b="1" dirty="0">
                <a:solidFill>
                  <a:srgbClr val="000000"/>
                </a:solidFill>
                <a:ea typeface="Calibri"/>
                <a:cs typeface="Calibri"/>
                <a:sym typeface="Calibri"/>
              </a:rPr>
              <a:t>non disponi di un consenso valido e non puoi utilizzarlo o conservarlo in questi casi</a:t>
            </a:r>
            <a:r>
              <a:rPr lang="it-IT" sz="2000" dirty="0">
                <a:solidFill>
                  <a:srgbClr val="000000"/>
                </a:solidFill>
                <a:ea typeface="Calibri"/>
                <a:cs typeface="Calibri"/>
                <a:sym typeface="Calibri"/>
              </a:rPr>
              <a:t>:</a:t>
            </a:r>
          </a:p>
          <a:p>
            <a:pPr lvl="0">
              <a:buClr>
                <a:srgbClr val="000000"/>
              </a:buClr>
              <a:buSzPts val="2000"/>
            </a:pPr>
            <a:r>
              <a:rPr lang="it-IT" sz="2000" dirty="0">
                <a:solidFill>
                  <a:srgbClr val="000000"/>
                </a:solidFill>
                <a:ea typeface="Calibri"/>
                <a:cs typeface="Calibri"/>
                <a:sym typeface="Calibri"/>
              </a:rPr>
              <a:t> </a:t>
            </a:r>
          </a:p>
          <a:p>
            <a:pPr marL="342900" lvl="0" indent="-342900">
              <a:buClr>
                <a:srgbClr val="000000"/>
              </a:buClr>
              <a:buSzPts val="2000"/>
              <a:buFont typeface="Arial" panose="020B0604020202020204" pitchFamily="34" charset="0"/>
              <a:buChar char="•"/>
            </a:pPr>
            <a:r>
              <a:rPr lang="it-IT" sz="2000" dirty="0">
                <a:solidFill>
                  <a:srgbClr val="000000"/>
                </a:solidFill>
                <a:ea typeface="Calibri"/>
                <a:cs typeface="Calibri"/>
                <a:sym typeface="Calibri"/>
              </a:rPr>
              <a:t>hai dei dubbi sul fatto che qualcuno abbia acconsentito;</a:t>
            </a:r>
          </a:p>
          <a:p>
            <a:pPr marL="342900" lvl="0" indent="-342900">
              <a:buClr>
                <a:srgbClr val="000000"/>
              </a:buClr>
              <a:buSzPts val="2000"/>
              <a:buFont typeface="Arial" panose="020B0604020202020204" pitchFamily="34" charset="0"/>
              <a:buChar char="•"/>
            </a:pPr>
            <a:r>
              <a:rPr lang="it-IT" sz="2000" dirty="0">
                <a:solidFill>
                  <a:srgbClr val="000000"/>
                </a:solidFill>
                <a:ea typeface="Calibri"/>
                <a:cs typeface="Calibri"/>
                <a:sym typeface="Calibri"/>
              </a:rPr>
              <a:t> l'individuo non si rende conto di aver acconsentito;</a:t>
            </a:r>
          </a:p>
          <a:p>
            <a:pPr marL="342900" lvl="0" indent="-342900">
              <a:buClr>
                <a:srgbClr val="000000"/>
              </a:buClr>
              <a:buSzPts val="2000"/>
              <a:buFont typeface="Arial" panose="020B0604020202020204" pitchFamily="34" charset="0"/>
              <a:buChar char="•"/>
            </a:pPr>
            <a:r>
              <a:rPr lang="it-IT" sz="2000" dirty="0">
                <a:solidFill>
                  <a:srgbClr val="000000"/>
                </a:solidFill>
                <a:ea typeface="Calibri"/>
                <a:cs typeface="Calibri"/>
                <a:sym typeface="Calibri"/>
              </a:rPr>
              <a:t> non hai documenti chiari per dimostrare che hanno acconsentito;</a:t>
            </a:r>
          </a:p>
          <a:p>
            <a:pPr marL="342900" lvl="0" indent="-342900">
              <a:buClr>
                <a:srgbClr val="000000"/>
              </a:buClr>
              <a:buSzPts val="2000"/>
              <a:buFont typeface="Arial" panose="020B0604020202020204" pitchFamily="34" charset="0"/>
              <a:buChar char="•"/>
            </a:pPr>
            <a:r>
              <a:rPr lang="it-IT" sz="2000" dirty="0">
                <a:solidFill>
                  <a:srgbClr val="000000"/>
                </a:solidFill>
                <a:ea typeface="Calibri"/>
                <a:cs typeface="Calibri"/>
                <a:sym typeface="Calibri"/>
              </a:rPr>
              <a:t> non c'era una vera e propria libera scelta sull'opportunità di aderire;</a:t>
            </a:r>
          </a:p>
          <a:p>
            <a:pPr marL="342900" lvl="0" indent="-342900">
              <a:buClr>
                <a:srgbClr val="000000"/>
              </a:buClr>
              <a:buSzPts val="2000"/>
              <a:buFont typeface="Arial" panose="020B0604020202020204" pitchFamily="34" charset="0"/>
              <a:buChar char="•"/>
            </a:pPr>
            <a:r>
              <a:rPr lang="it-IT" sz="2000" dirty="0">
                <a:solidFill>
                  <a:srgbClr val="000000"/>
                </a:solidFill>
                <a:ea typeface="Calibri"/>
                <a:cs typeface="Calibri"/>
                <a:sym typeface="Calibri"/>
              </a:rPr>
              <a:t> l'individuo sarebbe penalizzato per il rifiuto del consenso;</a:t>
            </a:r>
            <a:endParaRPr dirty="0"/>
          </a:p>
        </p:txBody>
      </p:sp>
      <p:sp>
        <p:nvSpPr>
          <p:cNvPr id="156" name="Google Shape;156;p9"/>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57" name="Google Shape;157;p9"/>
          <p:cNvPicPr preferRelativeResize="0"/>
          <p:nvPr/>
        </p:nvPicPr>
        <p:blipFill rotWithShape="1">
          <a:blip r:embed="rId5">
            <a:alphaModFix/>
          </a:blip>
          <a:srcRect/>
          <a:stretch/>
        </p:blipFill>
        <p:spPr>
          <a:xfrm>
            <a:off x="2762250" y="782404"/>
            <a:ext cx="6667500" cy="2095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0"/>
          <p:cNvPicPr preferRelativeResize="0"/>
          <p:nvPr/>
        </p:nvPicPr>
        <p:blipFill rotWithShape="1">
          <a:blip r:embed="rId3">
            <a:alphaModFix/>
          </a:blip>
          <a:srcRect/>
          <a:stretch/>
        </p:blipFill>
        <p:spPr>
          <a:xfrm>
            <a:off x="10359436" y="0"/>
            <a:ext cx="1790891" cy="1790891"/>
          </a:xfrm>
          <a:prstGeom prst="rect">
            <a:avLst/>
          </a:prstGeom>
          <a:noFill/>
          <a:ln>
            <a:noFill/>
          </a:ln>
        </p:spPr>
      </p:pic>
      <p:pic>
        <p:nvPicPr>
          <p:cNvPr id="163" name="Google Shape;163;p10"/>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164" name="Google Shape;164;p10"/>
          <p:cNvSpPr txBox="1"/>
          <p:nvPr/>
        </p:nvSpPr>
        <p:spPr>
          <a:xfrm>
            <a:off x="1531452" y="1790891"/>
            <a:ext cx="10124976" cy="721950"/>
          </a:xfrm>
          <a:prstGeom prst="rect">
            <a:avLst/>
          </a:prstGeom>
          <a:noFill/>
          <a:ln>
            <a:noFill/>
          </a:ln>
        </p:spPr>
        <p:txBody>
          <a:bodyPr spcFirstLastPara="1" wrap="square" lIns="91425" tIns="45700" rIns="91425" bIns="45700" anchor="t" anchorCtr="0">
            <a:noAutofit/>
          </a:bodyPr>
          <a:lstStyle/>
          <a:p>
            <a:pPr marL="342900" lvl="0" indent="-342900">
              <a:buClr>
                <a:srgbClr val="000000"/>
              </a:buClr>
              <a:buSzPts val="2000"/>
              <a:buFont typeface="Arial"/>
              <a:buChar char="•"/>
            </a:pPr>
            <a:r>
              <a:rPr lang="it-IT" sz="2000" dirty="0">
                <a:solidFill>
                  <a:srgbClr val="000000"/>
                </a:solidFill>
                <a:ea typeface="Calibri"/>
                <a:cs typeface="Calibri"/>
                <a:sym typeface="Calibri"/>
              </a:rPr>
              <a:t>c'è un chiaro squilibrio di potere tra te e l'individuo;</a:t>
            </a:r>
          </a:p>
          <a:p>
            <a:pPr marL="342900" lvl="0" indent="-342900">
              <a:buClr>
                <a:srgbClr val="000000"/>
              </a:buClr>
              <a:buSzPts val="2000"/>
              <a:buFont typeface="Arial"/>
              <a:buChar char="•"/>
            </a:pPr>
            <a:r>
              <a:rPr lang="it-IT" sz="2000" dirty="0">
                <a:solidFill>
                  <a:srgbClr val="000000"/>
                </a:solidFill>
                <a:ea typeface="Calibri"/>
                <a:cs typeface="Calibri"/>
                <a:sym typeface="Calibri"/>
              </a:rPr>
              <a:t> il consenso era una condizione preliminare di un servizio, ma il trattamento non è necessario per tale servizio;</a:t>
            </a:r>
          </a:p>
          <a:p>
            <a:pPr marL="342900" lvl="0" indent="-342900">
              <a:buClr>
                <a:srgbClr val="000000"/>
              </a:buClr>
              <a:buSzPts val="2000"/>
              <a:buFont typeface="Arial"/>
              <a:buChar char="•"/>
            </a:pPr>
            <a:r>
              <a:rPr lang="it-IT" sz="2000" dirty="0">
                <a:solidFill>
                  <a:srgbClr val="000000"/>
                </a:solidFill>
                <a:ea typeface="Calibri"/>
                <a:cs typeface="Calibri"/>
                <a:sym typeface="Calibri"/>
              </a:rPr>
              <a:t> il consenso è stato abbinato ad altri termini e condizioni;</a:t>
            </a:r>
          </a:p>
          <a:p>
            <a:pPr marL="342900" lvl="0" indent="-342900">
              <a:buClr>
                <a:srgbClr val="000000"/>
              </a:buClr>
              <a:buSzPts val="2000"/>
              <a:buFont typeface="Arial"/>
              <a:buChar char="•"/>
            </a:pPr>
            <a:r>
              <a:rPr lang="it-IT" sz="2000" dirty="0">
                <a:solidFill>
                  <a:srgbClr val="000000"/>
                </a:solidFill>
                <a:ea typeface="Calibri"/>
                <a:cs typeface="Calibri"/>
                <a:sym typeface="Calibri"/>
              </a:rPr>
              <a:t> la richiesta di consenso era vaga o poco chiara;</a:t>
            </a:r>
          </a:p>
          <a:p>
            <a:pPr marL="342900" lvl="0" indent="-342900">
              <a:buClr>
                <a:srgbClr val="000000"/>
              </a:buClr>
              <a:buSzPts val="2000"/>
              <a:buFont typeface="Arial"/>
              <a:buChar char="•"/>
            </a:pPr>
            <a:r>
              <a:rPr lang="it-IT" sz="2000" dirty="0">
                <a:solidFill>
                  <a:srgbClr val="000000"/>
                </a:solidFill>
                <a:ea typeface="Calibri"/>
                <a:cs typeface="Calibri"/>
                <a:sym typeface="Calibri"/>
              </a:rPr>
              <a:t> utilizzi caselle di attivazione preselezionate o altri metodi di consenso predefinito;</a:t>
            </a:r>
          </a:p>
          <a:p>
            <a:pPr marL="342900" lvl="0" indent="-342900">
              <a:buClr>
                <a:srgbClr val="000000"/>
              </a:buClr>
              <a:buSzPts val="2000"/>
              <a:buFont typeface="Arial"/>
              <a:buChar char="•"/>
            </a:pPr>
            <a:r>
              <a:rPr lang="it-IT" sz="2000" dirty="0">
                <a:solidFill>
                  <a:srgbClr val="000000"/>
                </a:solidFill>
                <a:ea typeface="Calibri"/>
                <a:cs typeface="Calibri"/>
                <a:sym typeface="Calibri"/>
              </a:rPr>
              <a:t> la tua organizzazione non è stata nominata in modo specifico;</a:t>
            </a:r>
          </a:p>
          <a:p>
            <a:pPr marL="342900" lvl="0" indent="-342900">
              <a:buClr>
                <a:srgbClr val="000000"/>
              </a:buClr>
              <a:buSzPts val="2000"/>
              <a:buFont typeface="Arial"/>
              <a:buChar char="•"/>
            </a:pPr>
            <a:r>
              <a:rPr lang="it-IT" sz="2000" dirty="0">
                <a:solidFill>
                  <a:srgbClr val="000000"/>
                </a:solidFill>
                <a:ea typeface="Calibri"/>
                <a:cs typeface="Calibri"/>
                <a:sym typeface="Calibri"/>
              </a:rPr>
              <a:t> non hai comunicato alle persone il loro diritto di revocare il consenso;</a:t>
            </a:r>
          </a:p>
          <a:p>
            <a:pPr marL="342900" lvl="0" indent="-342900">
              <a:buClr>
                <a:srgbClr val="000000"/>
              </a:buClr>
              <a:buSzPts val="2000"/>
              <a:buFont typeface="Arial"/>
              <a:buChar char="•"/>
            </a:pPr>
            <a:r>
              <a:rPr lang="it-IT" sz="2000" dirty="0">
                <a:solidFill>
                  <a:srgbClr val="000000"/>
                </a:solidFill>
                <a:ea typeface="Calibri"/>
                <a:cs typeface="Calibri"/>
                <a:sym typeface="Calibri"/>
              </a:rPr>
              <a:t> le persone non possono facilmente revocare il consenso;</a:t>
            </a:r>
          </a:p>
          <a:p>
            <a:pPr marL="342900" lvl="0" indent="-342900">
              <a:buClr>
                <a:srgbClr val="000000"/>
              </a:buClr>
              <a:buSzPts val="2000"/>
              <a:buFont typeface="Arial"/>
              <a:buChar char="•"/>
            </a:pPr>
            <a:r>
              <a:rPr lang="it-IT" sz="2000" dirty="0">
                <a:solidFill>
                  <a:srgbClr val="000000"/>
                </a:solidFill>
                <a:ea typeface="Calibri"/>
                <a:cs typeface="Calibri"/>
                <a:sym typeface="Calibri"/>
              </a:rPr>
              <a:t> le tue finalità o attività si sono evolute oltre il consenso originale.</a:t>
            </a:r>
            <a:endParaRPr dirty="0"/>
          </a:p>
        </p:txBody>
      </p:sp>
      <p:sp>
        <p:nvSpPr>
          <p:cNvPr id="165" name="Google Shape;165;p10"/>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1"/>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71" name="Google Shape;171;p11"/>
          <p:cNvSpPr txBox="1"/>
          <p:nvPr/>
        </p:nvSpPr>
        <p:spPr>
          <a:xfrm>
            <a:off x="959389" y="1790891"/>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it-IT" sz="2000" b="1" dirty="0">
                <a:solidFill>
                  <a:schemeClr val="dk1"/>
                </a:solidFill>
                <a:ea typeface="Calibri"/>
                <a:cs typeface="Calibri"/>
                <a:sym typeface="Calibri"/>
              </a:rPr>
              <a:t>2. Consentire a tutte le persone di visualizzare e accedere ai dati che conserviamo e dove vengono elaborati e utilizzati</a:t>
            </a:r>
          </a:p>
          <a:p>
            <a:pPr lvl="0" algn="just">
              <a:buClr>
                <a:schemeClr val="dk1"/>
              </a:buClr>
              <a:buSzPts val="2000"/>
            </a:pPr>
            <a:r>
              <a:rPr lang="it-IT" sz="2000" dirty="0">
                <a:solidFill>
                  <a:schemeClr val="dk1"/>
                </a:solidFill>
                <a:ea typeface="Calibri"/>
                <a:cs typeface="Calibri"/>
                <a:sym typeface="Calibri"/>
              </a:rPr>
              <a:t>Per organizzazioni di tutte le dimensioni, </a:t>
            </a:r>
            <a:r>
              <a:rPr lang="it-IT" sz="2000" dirty="0" err="1">
                <a:solidFill>
                  <a:schemeClr val="dk1"/>
                </a:solidFill>
                <a:ea typeface="Calibri"/>
                <a:cs typeface="Calibri"/>
                <a:sym typeface="Calibri"/>
              </a:rPr>
              <a:t>hacking</a:t>
            </a:r>
            <a:r>
              <a:rPr lang="it-IT" sz="2000" dirty="0">
                <a:solidFill>
                  <a:schemeClr val="dk1"/>
                </a:solidFill>
                <a:ea typeface="Calibri"/>
                <a:cs typeface="Calibri"/>
                <a:sym typeface="Calibri"/>
              </a:rPr>
              <a:t>, violazioni dei dati, </a:t>
            </a:r>
            <a:r>
              <a:rPr lang="it-IT" sz="2000" dirty="0" err="1">
                <a:solidFill>
                  <a:schemeClr val="dk1"/>
                </a:solidFill>
                <a:ea typeface="Calibri"/>
                <a:cs typeface="Calibri"/>
                <a:sym typeface="Calibri"/>
              </a:rPr>
              <a:t>malware</a:t>
            </a:r>
            <a:r>
              <a:rPr lang="it-IT" sz="2000" dirty="0">
                <a:solidFill>
                  <a:schemeClr val="dk1"/>
                </a:solidFill>
                <a:ea typeface="Calibri"/>
                <a:cs typeface="Calibri"/>
                <a:sym typeface="Calibri"/>
              </a:rPr>
              <a:t>...  fanno sembrare che ci sia una minaccia alla sicurezza informatica in agguato dietro ogni angolo e questo rappresenta un problema anche per gli utenti. Ecco perché </a:t>
            </a:r>
            <a:r>
              <a:rPr lang="it-IT" sz="2000" b="1" dirty="0">
                <a:solidFill>
                  <a:schemeClr val="dk1"/>
                </a:solidFill>
                <a:ea typeface="Calibri"/>
                <a:cs typeface="Calibri"/>
                <a:sym typeface="Calibri"/>
              </a:rPr>
              <a:t>qualsiasi organizzazione deve pianificare strategie di gestione dell'archivio dati per rendere i dati il ​​più sicuri e resilienti possibile e per consentire alle persone di accedervi. </a:t>
            </a:r>
            <a:r>
              <a:rPr lang="it-IT" sz="2000" dirty="0">
                <a:solidFill>
                  <a:schemeClr val="dk1"/>
                </a:solidFill>
                <a:ea typeface="Calibri"/>
                <a:cs typeface="Calibri"/>
                <a:sym typeface="Calibri"/>
              </a:rPr>
              <a:t>In particolare, l'idea è che vi abbiano accesso solo gli utenti che sono tenuti a gestire informazioni sensibili, riducendo il rischio che vengano gestite in modo improprio da altri utenti. Questo non è un lavoro una tantum: le organizzazioni dovrebbero rivalutare regolarmente chi ha bisogno di accedere a quali dati e per cosa ne hanno bisogno, soprattutto se sono coinvolte informazioni sensibili.</a:t>
            </a: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172" name="Google Shape;172;p11"/>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73" name="Google Shape;173;p1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74" name="Google Shape;174;p11" descr="Lente di ingrandimento"/>
          <p:cNvPicPr preferRelativeResize="0"/>
          <p:nvPr/>
        </p:nvPicPr>
        <p:blipFill rotWithShape="1">
          <a:blip r:embed="rId5">
            <a:alphaModFix/>
          </a:blip>
          <a:srcRect/>
          <a:stretch/>
        </p:blipFill>
        <p:spPr>
          <a:xfrm>
            <a:off x="5403932" y="5194761"/>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80" name="Google Shape;180;p1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81" name="Google Shape;181;p1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82" name="Google Shape;182;p12"/>
          <p:cNvSpPr txBox="1"/>
          <p:nvPr/>
        </p:nvSpPr>
        <p:spPr>
          <a:xfrm>
            <a:off x="1311104" y="1261591"/>
            <a:ext cx="9569792" cy="3447578"/>
          </a:xfrm>
          <a:prstGeom prst="rect">
            <a:avLst/>
          </a:prstGeom>
          <a:noFill/>
          <a:ln>
            <a:noFill/>
          </a:ln>
        </p:spPr>
        <p:txBody>
          <a:bodyPr spcFirstLastPara="1" wrap="square" lIns="91425" tIns="45700" rIns="91425" bIns="45700" anchor="t" anchorCtr="0">
            <a:noAutofit/>
          </a:bodyPr>
          <a:lstStyle/>
          <a:p>
            <a:pPr lvl="0" algn="just">
              <a:buClr>
                <a:srgbClr val="FF6600"/>
              </a:buClr>
              <a:buSzPts val="2000"/>
            </a:pPr>
            <a:r>
              <a:rPr lang="it-IT" sz="2000" dirty="0">
                <a:ea typeface="Calibri"/>
                <a:cs typeface="Calibri"/>
                <a:sym typeface="Calibri"/>
              </a:rPr>
              <a:t>- Come prendere visione ed accedere ai dati personali: chiunque ha diritto di chiedere ed ottenere dalla società/ente la conferma dell'esistenza o meno di dati personali che lo riguardano.</a:t>
            </a:r>
          </a:p>
          <a:p>
            <a:pPr lvl="0" algn="just">
              <a:buClr>
                <a:srgbClr val="FF6600"/>
              </a:buClr>
              <a:buSzPts val="2000"/>
            </a:pPr>
            <a:r>
              <a:rPr lang="it-IT" sz="2000" dirty="0">
                <a:ea typeface="Calibri"/>
                <a:cs typeface="Calibri"/>
                <a:sym typeface="Calibri"/>
              </a:rPr>
              <a:t>Se sono in possesso dei tuoi dati personali, </a:t>
            </a:r>
            <a:r>
              <a:rPr lang="it-IT" sz="2000" b="1" dirty="0">
                <a:ea typeface="Calibri"/>
                <a:cs typeface="Calibri"/>
                <a:sym typeface="Calibri"/>
              </a:rPr>
              <a:t>hai il diritto di accedere a tali dati, riceverne una copia e ottenere qualsiasi informazione aggiuntiva pertinente </a:t>
            </a:r>
            <a:r>
              <a:rPr lang="it-IT" sz="2000" dirty="0">
                <a:ea typeface="Calibri"/>
                <a:cs typeface="Calibri"/>
                <a:sym typeface="Calibri"/>
              </a:rPr>
              <a:t>(come il motivo del trattamento dei tuoi dati personali, le categorie di dati personali utilizzati, ecc.). .</a:t>
            </a:r>
          </a:p>
          <a:p>
            <a:pPr lvl="0" algn="just">
              <a:buClr>
                <a:srgbClr val="FF6600"/>
              </a:buClr>
              <a:buSzPts val="2000"/>
            </a:pPr>
            <a:r>
              <a:rPr lang="it-IT" sz="2000" dirty="0">
                <a:ea typeface="Calibri"/>
                <a:cs typeface="Calibri"/>
                <a:sym typeface="Calibri"/>
              </a:rPr>
              <a:t>Questo diritto di accesso dovrebbe essere </a:t>
            </a:r>
            <a:r>
              <a:rPr lang="it-IT" sz="2000" b="1" dirty="0">
                <a:ea typeface="Calibri"/>
                <a:cs typeface="Calibri"/>
                <a:sym typeface="Calibri"/>
              </a:rPr>
              <a:t>facile</a:t>
            </a:r>
            <a:r>
              <a:rPr lang="it-IT" sz="2000" dirty="0">
                <a:ea typeface="Calibri"/>
                <a:cs typeface="Calibri"/>
                <a:sym typeface="Calibri"/>
              </a:rPr>
              <a:t> ed essere reso possibile in tempi ragionevoli. La società/organizzazione dovrebbe fornire una copia dei tuoi dati personali </a:t>
            </a:r>
            <a:r>
              <a:rPr lang="it-IT" sz="2000" b="1" dirty="0">
                <a:ea typeface="Calibri"/>
                <a:cs typeface="Calibri"/>
                <a:sym typeface="Calibri"/>
              </a:rPr>
              <a:t>gratuitamente. </a:t>
            </a:r>
            <a:r>
              <a:rPr lang="it-IT" sz="2000" dirty="0">
                <a:ea typeface="Calibri"/>
                <a:cs typeface="Calibri"/>
                <a:sym typeface="Calibri"/>
              </a:rPr>
              <a:t>Eventuali ulteriori copie possono essere soggette a una tariffa equa. Quando la richiesta è effettuata con mezzi elettronici (ad esempio tramite e-mail), e salvo diversa richiesta da parte tua, le informazioni devono essere fornite in un formato elettronico di uso comune.</a:t>
            </a:r>
          </a:p>
          <a:p>
            <a:pPr lvl="0" algn="just">
              <a:buClr>
                <a:srgbClr val="FF6600"/>
              </a:buClr>
              <a:buSzPts val="2000"/>
            </a:pPr>
            <a:r>
              <a:rPr lang="it-IT" sz="2000" dirty="0">
                <a:ea typeface="Calibri"/>
                <a:cs typeface="Calibri"/>
                <a:sym typeface="Calibri"/>
              </a:rPr>
              <a:t>Questo diritto </a:t>
            </a:r>
            <a:r>
              <a:rPr lang="it-IT" sz="2000" b="1" dirty="0">
                <a:ea typeface="Calibri"/>
                <a:cs typeface="Calibri"/>
                <a:sym typeface="Calibri"/>
              </a:rPr>
              <a:t>non è assoluto: </a:t>
            </a:r>
            <a:r>
              <a:rPr lang="it-IT" sz="2000" dirty="0">
                <a:ea typeface="Calibri"/>
                <a:cs typeface="Calibri"/>
                <a:sym typeface="Calibri"/>
              </a:rPr>
              <a:t>l'uso del diritto di accesso ai tuoi dati personali non dovrebbe pregiudicare i diritti e le libertà altrui, inclusi i segreti commerciali o la proprietà intellettuale.</a:t>
            </a:r>
          </a:p>
          <a:p>
            <a:pPr lvl="0" algn="just">
              <a:buClr>
                <a:srgbClr val="FF6600"/>
              </a:buClr>
              <a:buSzPts val="2000"/>
            </a:pPr>
            <a:endParaRPr lang="it-IT" sz="2000" dirty="0">
              <a:ea typeface="Calibri"/>
              <a:cs typeface="Calibri"/>
              <a:sym typeface="Calibri"/>
            </a:endParaRPr>
          </a:p>
          <a:p>
            <a:pPr marL="342900" marR="0" lvl="0" indent="-215900" algn="just" rtl="0">
              <a:lnSpc>
                <a:spcPct val="10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88" name="Google Shape;188;p13"/>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89" name="Google Shape;189;p1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90" name="Google Shape;190;p13"/>
          <p:cNvSpPr txBox="1"/>
          <p:nvPr/>
        </p:nvSpPr>
        <p:spPr>
          <a:xfrm>
            <a:off x="971599" y="1293879"/>
            <a:ext cx="10248802" cy="3447578"/>
          </a:xfrm>
          <a:prstGeom prst="rect">
            <a:avLst/>
          </a:prstGeom>
          <a:noFill/>
          <a:ln>
            <a:noFill/>
          </a:ln>
        </p:spPr>
        <p:txBody>
          <a:bodyPr spcFirstLastPara="1" wrap="square" lIns="91425" tIns="45700" rIns="91425" bIns="45700" anchor="t" anchorCtr="0">
            <a:noAutofit/>
          </a:bodyPr>
          <a:lstStyle/>
          <a:p>
            <a:pPr lvl="0" algn="just">
              <a:buClr>
                <a:srgbClr val="FF6600"/>
              </a:buClr>
              <a:buSzPts val="2000"/>
            </a:pPr>
            <a:r>
              <a:rPr lang="it-IT" sz="2000" dirty="0">
                <a:solidFill>
                  <a:srgbClr val="FF9933"/>
                </a:solidFill>
                <a:ea typeface="Calibri"/>
                <a:cs typeface="Calibri"/>
                <a:sym typeface="Calibri"/>
              </a:rPr>
              <a:t>- Dove vengono elaborati e utilizzati i dati</a:t>
            </a:r>
            <a:r>
              <a:rPr lang="it-IT" sz="2000" dirty="0">
                <a:ea typeface="Calibri"/>
                <a:cs typeface="Calibri"/>
                <a:sym typeface="Calibri"/>
              </a:rPr>
              <a:t>: dopo aver prestato il consenso, inizia una fase di trattamento nei database delle organizzazioni. Copre un'ampia gamma di operazioni: </a:t>
            </a:r>
            <a:r>
              <a:rPr lang="it-IT" sz="2000" b="1" dirty="0">
                <a:ea typeface="Calibri"/>
                <a:cs typeface="Calibri"/>
                <a:sym typeface="Calibri"/>
              </a:rPr>
              <a:t>"raccolta, registrazione, organizzazione, strutturazione, conservazione, adattamento o alterazione, reperimento, consultazione, uso, divulgazione mediante trasmissione, diffusione o altrimenti messa a disposizione, allineamento o combinazione, restrizione, cancellazione o distruzione di dati” </a:t>
            </a:r>
            <a:r>
              <a:rPr lang="it-IT" sz="2000" dirty="0">
                <a:ea typeface="Calibri"/>
                <a:cs typeface="Calibri"/>
                <a:sym typeface="Calibri"/>
              </a:rPr>
              <a:t>(GDPR art. 4). </a:t>
            </a:r>
          </a:p>
          <a:p>
            <a:pPr lvl="0" algn="just">
              <a:buClr>
                <a:srgbClr val="FF6600"/>
              </a:buClr>
              <a:buSzPts val="2000"/>
            </a:pPr>
            <a:r>
              <a:rPr lang="it-IT" sz="2000" dirty="0">
                <a:ea typeface="Calibri"/>
                <a:cs typeface="Calibri"/>
                <a:sym typeface="Calibri"/>
              </a:rPr>
              <a:t>Di seguito alcuni esempi di lavorazione:</a:t>
            </a:r>
          </a:p>
          <a:p>
            <a:pPr lvl="0" algn="just">
              <a:buClr>
                <a:srgbClr val="FF6600"/>
              </a:buClr>
              <a:buSzPts val="2000"/>
            </a:pPr>
            <a:endParaRPr lang="it-IT" sz="2000" dirty="0">
              <a:ea typeface="Calibri"/>
              <a:cs typeface="Calibri"/>
              <a:sym typeface="Calibri"/>
            </a:endParaRPr>
          </a:p>
          <a:p>
            <a:pPr lvl="0" algn="just">
              <a:buClr>
                <a:srgbClr val="FF6600"/>
              </a:buClr>
              <a:buSzPts val="2000"/>
            </a:pPr>
            <a:r>
              <a:rPr lang="it-IT" sz="2000" dirty="0">
                <a:ea typeface="Calibri"/>
                <a:cs typeface="Calibri"/>
                <a:sym typeface="Calibri"/>
              </a:rPr>
              <a:t>- gestione del personale e amministrazione paghe;</a:t>
            </a:r>
          </a:p>
          <a:p>
            <a:pPr lvl="0" algn="just">
              <a:buClr>
                <a:srgbClr val="FF6600"/>
              </a:buClr>
              <a:buSzPts val="2000"/>
            </a:pPr>
            <a:r>
              <a:rPr lang="it-IT" sz="2000" dirty="0">
                <a:ea typeface="Calibri"/>
                <a:cs typeface="Calibri"/>
                <a:sym typeface="Calibri"/>
              </a:rPr>
              <a:t>- accesso/consultazione di un database di contatti contenente dati personali;</a:t>
            </a:r>
          </a:p>
          <a:p>
            <a:pPr lvl="0" algn="just">
              <a:buClr>
                <a:srgbClr val="FF6600"/>
              </a:buClr>
              <a:buSzPts val="2000"/>
            </a:pPr>
            <a:r>
              <a:rPr lang="it-IT" sz="2000" dirty="0">
                <a:ea typeface="Calibri"/>
                <a:cs typeface="Calibri"/>
                <a:sym typeface="Calibri"/>
              </a:rPr>
              <a:t>- invio di e-mail promozionali;</a:t>
            </a:r>
          </a:p>
          <a:p>
            <a:pPr lvl="0" algn="just">
              <a:buClr>
                <a:srgbClr val="FF6600"/>
              </a:buClr>
              <a:buSzPts val="2000"/>
            </a:pPr>
            <a:r>
              <a:rPr lang="it-IT" sz="2000" dirty="0">
                <a:ea typeface="Calibri"/>
                <a:cs typeface="Calibri"/>
                <a:sym typeface="Calibri"/>
              </a:rPr>
              <a:t>- distruzione di documenti contenenti dati personali;</a:t>
            </a:r>
          </a:p>
          <a:p>
            <a:pPr lvl="0" algn="just">
              <a:buClr>
                <a:srgbClr val="FF6600"/>
              </a:buClr>
              <a:buSzPts val="2000"/>
            </a:pPr>
            <a:r>
              <a:rPr lang="it-IT" sz="2000" dirty="0">
                <a:ea typeface="Calibri"/>
                <a:cs typeface="Calibri"/>
                <a:sym typeface="Calibri"/>
              </a:rPr>
              <a:t>- pubblicare/mettere una foto di una persona su un sito web;</a:t>
            </a:r>
          </a:p>
          <a:p>
            <a:pPr lvl="0" algn="just">
              <a:buClr>
                <a:srgbClr val="FF6600"/>
              </a:buClr>
              <a:buSzPts val="2000"/>
            </a:pPr>
            <a:r>
              <a:rPr lang="it-IT" sz="2000" dirty="0">
                <a:ea typeface="Calibri"/>
                <a:cs typeface="Calibri"/>
                <a:sym typeface="Calibri"/>
              </a:rPr>
              <a:t>- memorizzazione di indirizzi IP o indirizzi MAC;</a:t>
            </a:r>
          </a:p>
          <a:p>
            <a:pPr lvl="0" algn="just">
              <a:buClr>
                <a:srgbClr val="FF6600"/>
              </a:buClr>
              <a:buSzPts val="2000"/>
            </a:pPr>
            <a:r>
              <a:rPr lang="it-IT" sz="2000" dirty="0">
                <a:ea typeface="Calibri"/>
                <a:cs typeface="Calibri"/>
                <a:sym typeface="Calibri"/>
              </a:rPr>
              <a:t>- registrazione video (TVCC).</a:t>
            </a:r>
          </a:p>
          <a:p>
            <a:pPr lvl="0" algn="just">
              <a:buClr>
                <a:srgbClr val="FF6600"/>
              </a:buClr>
              <a:buSzPts val="2000"/>
            </a:pPr>
            <a:endParaRPr lang="it-IT" sz="2000" dirty="0">
              <a:ea typeface="Calibri"/>
              <a:cs typeface="Calibri"/>
              <a:sym typeface="Calibri"/>
            </a:endParaRPr>
          </a:p>
          <a:p>
            <a:pPr marL="0" marR="0" lvl="0" indent="0" algn="just" rtl="0">
              <a:lnSpc>
                <a:spcPct val="9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96" name="Google Shape;196;p14"/>
          <p:cNvSpPr txBox="1"/>
          <p:nvPr/>
        </p:nvSpPr>
        <p:spPr>
          <a:xfrm>
            <a:off x="2272419" y="1790891"/>
            <a:ext cx="9048312"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it-IT" sz="2000" b="1" dirty="0">
                <a:solidFill>
                  <a:schemeClr val="dk1"/>
                </a:solidFill>
                <a:ea typeface="Calibri"/>
                <a:cs typeface="Calibri"/>
                <a:sym typeface="Calibri"/>
              </a:rPr>
              <a:t>3. Essere chiari su quando e come i dati vengono elaborati e utilizzati</a:t>
            </a:r>
          </a:p>
          <a:p>
            <a:pPr lvl="0" algn="just">
              <a:spcBef>
                <a:spcPts val="1000"/>
              </a:spcBef>
              <a:buClr>
                <a:srgbClr val="000000"/>
              </a:buClr>
              <a:buSzPts val="2000"/>
            </a:pPr>
            <a:r>
              <a:rPr lang="it-IT" sz="2000" i="1" dirty="0">
                <a:solidFill>
                  <a:srgbClr val="000000"/>
                </a:solidFill>
                <a:ea typeface="Calibri"/>
                <a:cs typeface="Calibri"/>
                <a:sym typeface="Calibri"/>
              </a:rPr>
              <a:t>Come scritto nell’articolo 39 del GDPR:</a:t>
            </a:r>
          </a:p>
          <a:p>
            <a:pPr lvl="0" algn="just">
              <a:spcBef>
                <a:spcPts val="1000"/>
              </a:spcBef>
              <a:buClr>
                <a:srgbClr val="000000"/>
              </a:buClr>
              <a:buSzPts val="2000"/>
            </a:pPr>
            <a:r>
              <a:rPr lang="it-IT" sz="2000" i="1" dirty="0">
                <a:solidFill>
                  <a:srgbClr val="000000"/>
                </a:solidFill>
                <a:ea typeface="Calibri"/>
                <a:cs typeface="Calibri"/>
                <a:sym typeface="Calibri"/>
              </a:rPr>
              <a:t>“[…] Il principio di trasparenza richiede che qualsiasi informazione e comunicazione relativa al trattamento di tali dati personali sia facilmente accessibile e di facile comprensione e che sia utilizzato un linguaggio chiaro e semplice.</a:t>
            </a:r>
          </a:p>
          <a:p>
            <a:pPr lvl="0" algn="just">
              <a:spcBef>
                <a:spcPts val="1000"/>
              </a:spcBef>
              <a:buClr>
                <a:srgbClr val="000000"/>
              </a:buClr>
              <a:buSzPts val="2000"/>
            </a:pPr>
            <a:r>
              <a:rPr lang="it-IT" sz="2000" i="1" dirty="0">
                <a:solidFill>
                  <a:srgbClr val="000000"/>
                </a:solidFill>
                <a:ea typeface="Calibri"/>
                <a:cs typeface="Calibri"/>
                <a:sym typeface="Calibri"/>
              </a:rPr>
              <a:t>Tale principio riguarda, in particolare, l'informazione agli interessati sull'identità del titolare del trattamento e le finalità del trattamento e ulteriori informazioni atte a garantire un trattamento corretto e trasparente nei confronti delle persone fisiche interessate e del loro diritto di ottenere conferma e comunicazione di dati personali che li riguardano oggetto di trattamento.</a:t>
            </a:r>
          </a:p>
          <a:p>
            <a:pPr lvl="0" algn="just">
              <a:spcBef>
                <a:spcPts val="1000"/>
              </a:spcBef>
              <a:buClr>
                <a:srgbClr val="000000"/>
              </a:buClr>
              <a:buSzPts val="2000"/>
            </a:pPr>
            <a:endParaRPr lang="it-IT" sz="2000" dirty="0">
              <a:solidFill>
                <a:srgbClr val="000000"/>
              </a:solidFill>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197" name="Google Shape;197;p14"/>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98" name="Google Shape;198;p1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99" name="Google Shape;199;p14" descr="Sottotitoli"/>
          <p:cNvPicPr preferRelativeResize="0"/>
          <p:nvPr/>
        </p:nvPicPr>
        <p:blipFill rotWithShape="1">
          <a:blip r:embed="rId5">
            <a:alphaModFix/>
          </a:blip>
          <a:srcRect/>
          <a:stretch/>
        </p:blipFill>
        <p:spPr>
          <a:xfrm>
            <a:off x="491023" y="2923481"/>
            <a:ext cx="1404326" cy="14043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5"/>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05" name="Google Shape;205;p15"/>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it-IT" sz="2000" dirty="0">
                <a:solidFill>
                  <a:schemeClr val="dk1"/>
                </a:solidFill>
                <a:ea typeface="Calibri"/>
                <a:cs typeface="Calibri"/>
                <a:sym typeface="Calibri"/>
              </a:rPr>
              <a:t>(…) </a:t>
            </a:r>
            <a:r>
              <a:rPr lang="it-IT" sz="2000" b="1" dirty="0">
                <a:solidFill>
                  <a:schemeClr val="dk1"/>
                </a:solidFill>
                <a:ea typeface="Calibri"/>
                <a:cs typeface="Calibri"/>
                <a:sym typeface="Calibri"/>
              </a:rPr>
              <a:t>le finalità specifiche per le quali i dati personali sono trattati devono essere esplicite e legittime e determinate al momento della raccolta dei dati personali.</a:t>
            </a:r>
          </a:p>
          <a:p>
            <a:pPr lvl="0" algn="just">
              <a:buClr>
                <a:schemeClr val="dk1"/>
              </a:buClr>
              <a:buSzPts val="2000"/>
            </a:pPr>
            <a:r>
              <a:rPr lang="it-IT" sz="2000" i="1" dirty="0">
                <a:solidFill>
                  <a:schemeClr val="dk1"/>
                </a:solidFill>
                <a:ea typeface="Calibri"/>
                <a:cs typeface="Calibri"/>
                <a:sym typeface="Calibri"/>
              </a:rPr>
              <a:t>I dati personali dovrebbero essere adeguati, pertinenti e limitati a quanto necessario alle finalità per le quali sono trattati. Ciò richiede, in particolare, di garantire che il periodo di conservazione dei dati personali sia limitato al minimo indispensabile. Al fine di garantire che i dati personali non siano conservati più a lungo del necessario, il titolare del trattamento dovrebbe stabilire dei termini per la cancellazione o la revisione periodica.</a:t>
            </a:r>
          </a:p>
          <a:p>
            <a:pPr lvl="0" algn="just">
              <a:buClr>
                <a:schemeClr val="dk1"/>
              </a:buClr>
              <a:buSzPts val="2000"/>
            </a:pPr>
            <a:r>
              <a:rPr lang="it-IT" sz="2000" i="1" dirty="0">
                <a:solidFill>
                  <a:schemeClr val="dk1"/>
                </a:solidFill>
                <a:ea typeface="Calibri"/>
                <a:cs typeface="Calibri"/>
                <a:sym typeface="Calibri"/>
              </a:rPr>
              <a:t>I dati personali dovrebbero essere trattati solo se lo scopo del trattamento non può essere ragionevolmente raggiunto con altri mezzi […]”</a:t>
            </a:r>
          </a:p>
          <a:p>
            <a:pPr lvl="0" algn="just">
              <a:buClr>
                <a:schemeClr val="dk1"/>
              </a:buClr>
              <a:buSzPts val="2000"/>
            </a:pPr>
            <a:endParaRPr lang="it-IT" sz="2000" dirty="0">
              <a:solidFill>
                <a:schemeClr val="dk1"/>
              </a:solidFill>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206" name="Google Shape;206;p15"/>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07" name="Google Shape;207;p15"/>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f3d9c6b5b6_0_0"/>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13" name="Google Shape;213;gf3d9c6b5b6_0_0"/>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14" name="Google Shape;214;gf3d9c6b5b6_0_0"/>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15" name="Google Shape;215;gf3d9c6b5b6_0_0"/>
          <p:cNvSpPr txBox="1"/>
          <p:nvPr/>
        </p:nvSpPr>
        <p:spPr>
          <a:xfrm>
            <a:off x="1018774" y="1624054"/>
            <a:ext cx="10248900" cy="3447600"/>
          </a:xfrm>
          <a:prstGeom prst="rect">
            <a:avLst/>
          </a:prstGeom>
          <a:noFill/>
          <a:ln>
            <a:noFill/>
          </a:ln>
        </p:spPr>
        <p:txBody>
          <a:bodyPr spcFirstLastPara="1" wrap="square" lIns="91425" tIns="45700" rIns="91425" bIns="45700" anchor="t" anchorCtr="0">
            <a:noAutofit/>
          </a:bodyPr>
          <a:lstStyle/>
          <a:p>
            <a:pPr marL="457200" lvl="0" indent="-355600" algn="just">
              <a:buSzPts val="2000"/>
              <a:buFont typeface="Calibri"/>
              <a:buChar char="-"/>
            </a:pPr>
            <a:r>
              <a:rPr lang="it-IT" sz="2000" dirty="0">
                <a:solidFill>
                  <a:srgbClr val="FF6600"/>
                </a:solidFill>
                <a:ea typeface="Calibri"/>
                <a:cs typeface="Calibri"/>
                <a:sym typeface="Calibri"/>
              </a:rPr>
              <a:t>Come vengono raccolti i dati personali</a:t>
            </a:r>
          </a:p>
          <a:p>
            <a:pPr marL="457200" lvl="0" indent="-355600" algn="just">
              <a:buSzPts val="2000"/>
              <a:buFont typeface="Calibri"/>
              <a:buChar char="-"/>
            </a:pPr>
            <a:r>
              <a:rPr lang="it-IT" sz="2000" b="1" dirty="0">
                <a:ea typeface="Calibri"/>
                <a:cs typeface="Calibri"/>
                <a:sym typeface="Calibri"/>
              </a:rPr>
              <a:t>Dati personali nelle cronologie di navigazione: </a:t>
            </a:r>
            <a:r>
              <a:rPr lang="it-IT" sz="2000" dirty="0">
                <a:ea typeface="Calibri"/>
                <a:cs typeface="Calibri"/>
                <a:sym typeface="Calibri"/>
              </a:rPr>
              <a:t>la cronologia digitale dei siti che hai visitato sul tuo browser può assumere più di una forma. Il tuo browser può mantenere il proprio registro degli URL di tutte le pagine che hai aperto. La cache del tuo browser conterrà alcuni degli elementi della pagina effettivi (come le immagini grafiche) e le informazioni sullo stato di quei siti web.</a:t>
            </a:r>
          </a:p>
          <a:p>
            <a:pPr marL="457200" lvl="0" indent="-355600" algn="just">
              <a:buSzPts val="2000"/>
              <a:buFont typeface="Calibri"/>
              <a:buChar char="-"/>
            </a:pPr>
            <a:r>
              <a:rPr lang="it-IT" sz="2000" dirty="0">
                <a:ea typeface="Calibri"/>
                <a:cs typeface="Calibri"/>
                <a:sym typeface="Calibri"/>
              </a:rPr>
              <a:t>I servizi online come Google avranno i propri registri della tua cronologia, sia come parte del modo in cui integrano le tue varie attività online, sia attraverso la funzionalità di analizzatori di utilizzo del sito Web che potrebbero essere installati nel codice dei siti che visiti. Alcuni di questi dati saranno resi anonimi, rendendo impossibile l'associazione con qualsiasi utente. E alcuni sono, in base alla progettazione, tracciabili.</a:t>
            </a:r>
          </a:p>
          <a:p>
            <a:pPr marL="457200" lvl="0" indent="-355600" algn="just">
              <a:buSzPts val="2000"/>
              <a:buFont typeface="Calibri"/>
              <a:buChar char="-"/>
            </a:pPr>
            <a:endParaRPr lang="it-IT" sz="2000" dirty="0">
              <a:solidFill>
                <a:srgbClr val="FF6600"/>
              </a:solidFill>
              <a:ea typeface="Calibri"/>
              <a:cs typeface="Calibri"/>
              <a:sym typeface="Calibri"/>
            </a:endParaRPr>
          </a:p>
          <a:p>
            <a:pPr marL="0" lvl="0" indent="0" algn="l" rtl="0">
              <a:lnSpc>
                <a:spcPct val="115000"/>
              </a:lnSpc>
              <a:spcBef>
                <a:spcPts val="0"/>
              </a:spcBef>
              <a:spcAft>
                <a:spcPts val="2500"/>
              </a:spcAft>
              <a:buClr>
                <a:schemeClr val="dk1"/>
              </a:buClr>
              <a:buSzPts val="11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705211"/>
            <a:ext cx="10533358" cy="344757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sz="2800" b="1" dirty="0">
                <a:solidFill>
                  <a:srgbClr val="FF4343"/>
                </a:solidFill>
                <a:latin typeface="Arial" panose="020B0604020202020204" pitchFamily="34" charset="0"/>
                <a:cs typeface="Arial" panose="020B0604020202020204" pitchFamily="34" charset="0"/>
              </a:rPr>
              <a:t>VANTAGGI NELL'UTILIZZO DEGLI STRUMENTI DIGITALI</a:t>
            </a:r>
          </a:p>
          <a:p>
            <a:pPr marL="457200" indent="-457200" algn="just">
              <a:lnSpc>
                <a:spcPct val="110000"/>
              </a:lnSpc>
              <a:buFont typeface="+mj-lt"/>
              <a:buAutoNum type="arabicPeriod"/>
            </a:pPr>
            <a:r>
              <a:rPr lang="it-IT" sz="2200" b="1" dirty="0"/>
              <a:t>Risultati misurabili. </a:t>
            </a:r>
            <a:r>
              <a:rPr lang="it-IT" sz="2200" dirty="0"/>
              <a:t>Non possiamo contare quante persone hanno visto il cartellone o quante persone hanno letto il volantino, ma attraverso gli strumenti digitali possiamo ottenere risultati concreti e reali che ci mostrano esattamente quante persone hanno cliccato un determinato link e letto la pagina web. Questo ci aiuterà a concentrarci sul segmento da cui provengono i nostri potenziali clienti</a:t>
            </a:r>
            <a:r>
              <a:rPr lang="it-IT" sz="2200" b="1" dirty="0"/>
              <a:t>.</a:t>
            </a:r>
          </a:p>
          <a:p>
            <a:pPr marL="457200" indent="-457200" algn="just">
              <a:lnSpc>
                <a:spcPct val="110000"/>
              </a:lnSpc>
              <a:buFont typeface="+mj-lt"/>
              <a:buAutoNum type="arabicPeriod"/>
            </a:pPr>
            <a:r>
              <a:rPr lang="it-IT" sz="2200" b="1" dirty="0"/>
              <a:t>Flessibilità. </a:t>
            </a:r>
            <a:r>
              <a:rPr lang="it-IT" sz="2200" dirty="0"/>
              <a:t>I clienti al giorno d'oggi sono interessati ad esperienze personalizzate che soddisfino le loro esigenze. Qui possiamo collocare il marketing digitale in quanto ci consente di sfruttare gli interessi dei singoli clienti e inviare loro un messaggio unico.</a:t>
            </a:r>
          </a:p>
          <a:p>
            <a:pPr marL="457200" indent="-457200" algn="just">
              <a:lnSpc>
                <a:spcPct val="110000"/>
              </a:lnSpc>
              <a:buFont typeface="+mj-lt"/>
              <a:buAutoNum type="arabicPeriod"/>
            </a:pPr>
            <a:endParaRPr lang="it-IT" sz="2200" b="1"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2441309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gf3d9c6b5b6_0_15"/>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21" name="Google Shape;221;gf3d9c6b5b6_0_15"/>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22" name="Google Shape;222;gf3d9c6b5b6_0_15"/>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23" name="Google Shape;223;gf3d9c6b5b6_0_15"/>
          <p:cNvSpPr txBox="1"/>
          <p:nvPr/>
        </p:nvSpPr>
        <p:spPr>
          <a:xfrm>
            <a:off x="1005981" y="1449433"/>
            <a:ext cx="10248900" cy="3447600"/>
          </a:xfrm>
          <a:prstGeom prst="rect">
            <a:avLst/>
          </a:prstGeom>
          <a:noFill/>
          <a:ln>
            <a:noFill/>
          </a:ln>
        </p:spPr>
        <p:txBody>
          <a:bodyPr spcFirstLastPara="1" wrap="square" lIns="91425" tIns="45700" rIns="91425" bIns="45700" anchor="t" anchorCtr="0">
            <a:noAutofit/>
          </a:bodyPr>
          <a:lstStyle/>
          <a:p>
            <a:pPr marL="457200" lvl="0" indent="0" algn="just" rtl="0">
              <a:spcBef>
                <a:spcPts val="0"/>
              </a:spcBef>
              <a:spcAft>
                <a:spcPts val="0"/>
              </a:spcAft>
              <a:buNone/>
            </a:pPr>
            <a:endParaRPr sz="2000" dirty="0">
              <a:solidFill>
                <a:schemeClr val="dk1"/>
              </a:solidFill>
              <a:latin typeface="Calibri"/>
              <a:ea typeface="Calibri"/>
              <a:cs typeface="Calibri"/>
              <a:sym typeface="Calibri"/>
            </a:endParaRPr>
          </a:p>
          <a:p>
            <a:pPr marL="444500" lvl="0" indent="-342900">
              <a:buClr>
                <a:schemeClr val="dk1"/>
              </a:buClr>
              <a:buSzPts val="2000"/>
              <a:buFont typeface="Arial" panose="020B0604020202020204" pitchFamily="34" charset="0"/>
              <a:buChar char="•"/>
            </a:pPr>
            <a:r>
              <a:rPr lang="it-IT" sz="2000" b="1" dirty="0">
                <a:solidFill>
                  <a:schemeClr val="dk1"/>
                </a:solidFill>
                <a:ea typeface="Calibri"/>
                <a:cs typeface="Calibri"/>
                <a:sym typeface="Calibri"/>
              </a:rPr>
              <a:t>E-commerce e dati dei social media dell'account: </a:t>
            </a:r>
            <a:r>
              <a:rPr lang="it-IT" sz="2000" dirty="0">
                <a:solidFill>
                  <a:schemeClr val="dk1"/>
                </a:solidFill>
                <a:ea typeface="Calibri"/>
                <a:cs typeface="Calibri"/>
                <a:sym typeface="Calibri"/>
              </a:rPr>
              <a:t>ogni commento che hai pubblicato, ogni password che hai inserito, ogni transazione che hai effettuato e tutto ciò che hai acquistato viene scritto nei database.</a:t>
            </a:r>
          </a:p>
          <a:p>
            <a:pPr marL="101600" lvl="0">
              <a:buClr>
                <a:schemeClr val="dk1"/>
              </a:buClr>
              <a:buSzPts val="2000"/>
            </a:pPr>
            <a:r>
              <a:rPr lang="it-IT" sz="2000" dirty="0">
                <a:solidFill>
                  <a:schemeClr val="dk1"/>
                </a:solidFill>
                <a:ea typeface="Calibri"/>
                <a:cs typeface="Calibri"/>
                <a:sym typeface="Calibri"/>
              </a:rPr>
              <a:t>Ci sono alcuni aspetti riguardanti il ​​modo in cui i nostri dati vengono utilizzati. C'è la possibilità che i tuoi social media o il tuo fornitore di servizi online possano un giorno diventare "lato oscuro" e abusare del loro accesso ai tuoi dati. Inoltre molti di loro tra cui il famoso </a:t>
            </a:r>
            <a:r>
              <a:rPr lang="it-IT" sz="2000" dirty="0" err="1">
                <a:solidFill>
                  <a:schemeClr val="dk1"/>
                </a:solidFill>
                <a:ea typeface="Calibri"/>
                <a:cs typeface="Calibri"/>
                <a:sym typeface="Calibri"/>
              </a:rPr>
              <a:t>Facebook</a:t>
            </a:r>
            <a:r>
              <a:rPr lang="it-IT" sz="2000" dirty="0">
                <a:solidFill>
                  <a:schemeClr val="dk1"/>
                </a:solidFill>
                <a:ea typeface="Calibri"/>
                <a:cs typeface="Calibri"/>
                <a:sym typeface="Calibri"/>
              </a:rPr>
              <a:t>, hanno venduto dati utente identificabili a società esterne.</a:t>
            </a:r>
          </a:p>
          <a:p>
            <a:pPr marL="101600" lvl="0">
              <a:buClr>
                <a:schemeClr val="dk1"/>
              </a:buClr>
              <a:buSzPts val="2000"/>
            </a:pPr>
            <a:r>
              <a:rPr lang="it-IT" sz="2000" dirty="0">
                <a:solidFill>
                  <a:schemeClr val="dk1"/>
                </a:solidFill>
                <a:ea typeface="Calibri"/>
                <a:cs typeface="Calibri"/>
                <a:sym typeface="Calibri"/>
              </a:rPr>
              <a:t>Purtroppo non tutti i server sono forti e possono </a:t>
            </a:r>
            <a:r>
              <a:rPr lang="it-IT" sz="2000" dirty="0" err="1">
                <a:solidFill>
                  <a:schemeClr val="dk1"/>
                </a:solidFill>
                <a:ea typeface="Calibri"/>
                <a:cs typeface="Calibri"/>
                <a:sym typeface="Calibri"/>
              </a:rPr>
              <a:t>resisitere</a:t>
            </a:r>
            <a:r>
              <a:rPr lang="it-IT" sz="2000" dirty="0">
                <a:solidFill>
                  <a:schemeClr val="dk1"/>
                </a:solidFill>
                <a:ea typeface="Calibri"/>
                <a:cs typeface="Calibri"/>
                <a:sym typeface="Calibri"/>
              </a:rPr>
              <a:t> ad attacchi informatici.</a:t>
            </a:r>
          </a:p>
          <a:p>
            <a:pPr marL="444500" lvl="0" indent="-342900">
              <a:buClr>
                <a:schemeClr val="dk1"/>
              </a:buClr>
              <a:buSzPts val="2000"/>
              <a:buFont typeface="Arial" panose="020B0604020202020204" pitchFamily="34" charset="0"/>
              <a:buChar char="•"/>
            </a:pPr>
            <a:r>
              <a:rPr lang="it-IT" sz="2000" b="1" dirty="0">
                <a:solidFill>
                  <a:schemeClr val="dk1"/>
                </a:solidFill>
                <a:ea typeface="Calibri"/>
                <a:cs typeface="Calibri"/>
                <a:sym typeface="Calibri"/>
              </a:rPr>
              <a:t>Dati personali nei database del governo: </a:t>
            </a:r>
            <a:r>
              <a:rPr lang="it-IT" sz="2000" dirty="0">
                <a:solidFill>
                  <a:schemeClr val="dk1"/>
                </a:solidFill>
                <a:ea typeface="Calibri"/>
                <a:cs typeface="Calibri"/>
                <a:sym typeface="Calibri"/>
              </a:rPr>
              <a:t>le agenzie governative nazionali e regionali controllano anche vasti archivi di dati che coprono molti livelli del comportamento dei loro cittadini.</a:t>
            </a:r>
          </a:p>
          <a:p>
            <a:pPr marL="444500" lvl="0" indent="-342900">
              <a:buClr>
                <a:schemeClr val="dk1"/>
              </a:buClr>
              <a:buSzPts val="2000"/>
              <a:buFont typeface="Arial" panose="020B0604020202020204" pitchFamily="34" charset="0"/>
              <a:buChar char="•"/>
            </a:pPr>
            <a:endParaRPr lang="it-IT" sz="2000" b="1" dirty="0">
              <a:solidFill>
                <a:schemeClr val="dk1"/>
              </a:solidFill>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3d9c6b5b6_0_30"/>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29" name="Google Shape;229;gf3d9c6b5b6_0_30"/>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30" name="Google Shape;230;gf3d9c6b5b6_0_30"/>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31" name="Google Shape;231;gf3d9c6b5b6_0_30"/>
          <p:cNvSpPr txBox="1"/>
          <p:nvPr/>
        </p:nvSpPr>
        <p:spPr>
          <a:xfrm>
            <a:off x="1005981" y="1790890"/>
            <a:ext cx="10248900" cy="3447600"/>
          </a:xfrm>
          <a:prstGeom prst="rect">
            <a:avLst/>
          </a:prstGeom>
          <a:noFill/>
          <a:ln>
            <a:noFill/>
          </a:ln>
        </p:spPr>
        <p:txBody>
          <a:bodyPr spcFirstLastPara="1" wrap="square" lIns="91425" tIns="45700" rIns="91425" bIns="45700" anchor="t" anchorCtr="0">
            <a:noAutofit/>
          </a:bodyPr>
          <a:lstStyle/>
          <a:p>
            <a:pPr marL="457200" lvl="0" indent="-355600" algn="just">
              <a:buSzPts val="2000"/>
              <a:buFont typeface="Calibri"/>
              <a:buChar char="-"/>
            </a:pPr>
            <a:r>
              <a:rPr lang="it-IT" sz="2000" dirty="0">
                <a:solidFill>
                  <a:srgbClr val="FF6600"/>
                </a:solidFill>
                <a:ea typeface="Calibri"/>
                <a:cs typeface="Calibri"/>
                <a:sym typeface="Calibri"/>
              </a:rPr>
              <a:t>Come vengono utilizzati i dati personali</a:t>
            </a:r>
            <a:endParaRPr lang="en-US" sz="2000" dirty="0">
              <a:solidFill>
                <a:schemeClr val="dk1"/>
              </a:solidFill>
              <a:latin typeface="Calibri"/>
              <a:ea typeface="Calibri"/>
              <a:cs typeface="Calibri"/>
              <a:sym typeface="Calibri"/>
            </a:endParaRPr>
          </a:p>
          <a:p>
            <a:pPr lvl="0" algn="just"/>
            <a:r>
              <a:rPr lang="it-IT" sz="2000" dirty="0">
                <a:solidFill>
                  <a:schemeClr val="dk1"/>
                </a:solidFill>
                <a:ea typeface="Calibri"/>
                <a:cs typeface="Calibri"/>
                <a:sym typeface="Calibri"/>
              </a:rPr>
              <a:t>I dati raccolti dalle organizzazioni possono essere utilizzati per profilare gli utenti e definire strategie di marketing. In genere, i server elaborano informazioni su:</a:t>
            </a:r>
          </a:p>
          <a:p>
            <a:pPr lvl="0" algn="just"/>
            <a:r>
              <a:rPr lang="it-IT" sz="2000" dirty="0">
                <a:solidFill>
                  <a:schemeClr val="dk1"/>
                </a:solidFill>
                <a:ea typeface="Calibri"/>
                <a:cs typeface="Calibri"/>
                <a:sym typeface="Calibri"/>
              </a:rPr>
              <a:t>provenienza geografica dell'utente;</a:t>
            </a:r>
          </a:p>
          <a:p>
            <a:pPr marL="342900" lvl="0" indent="-342900" algn="just">
              <a:buFont typeface="Arial" panose="020B0604020202020204" pitchFamily="34" charset="0"/>
              <a:buChar char="•"/>
            </a:pPr>
            <a:r>
              <a:rPr lang="it-IT" sz="2000" dirty="0">
                <a:solidFill>
                  <a:schemeClr val="dk1"/>
                </a:solidFill>
                <a:ea typeface="Calibri"/>
                <a:cs typeface="Calibri"/>
                <a:sym typeface="Calibri"/>
              </a:rPr>
              <a:t>Aspetti biografici e biologici (età, genere);</a:t>
            </a:r>
          </a:p>
          <a:p>
            <a:pPr marL="342900" lvl="0" indent="-342900" algn="just">
              <a:buFont typeface="Arial" panose="020B0604020202020204" pitchFamily="34" charset="0"/>
              <a:buChar char="•"/>
            </a:pPr>
            <a:r>
              <a:rPr lang="it-IT" sz="2000" dirty="0">
                <a:solidFill>
                  <a:schemeClr val="dk1"/>
                </a:solidFill>
                <a:ea typeface="Calibri"/>
                <a:cs typeface="Calibri"/>
                <a:sym typeface="Calibri"/>
              </a:rPr>
              <a:t>Valori ed elementi di personalità;</a:t>
            </a:r>
          </a:p>
          <a:p>
            <a:pPr marL="342900" lvl="0" indent="-342900" algn="just">
              <a:buFont typeface="Arial" panose="020B0604020202020204" pitchFamily="34" charset="0"/>
              <a:buChar char="•"/>
            </a:pPr>
            <a:r>
              <a:rPr lang="it-IT" sz="2000" dirty="0">
                <a:solidFill>
                  <a:schemeClr val="dk1"/>
                </a:solidFill>
                <a:ea typeface="Calibri"/>
                <a:cs typeface="Calibri"/>
                <a:sym typeface="Calibri"/>
              </a:rPr>
              <a:t>Livello di educazione;</a:t>
            </a:r>
          </a:p>
          <a:p>
            <a:pPr marL="342900" lvl="0" indent="-342900" algn="just">
              <a:buFont typeface="Arial" panose="020B0604020202020204" pitchFamily="34" charset="0"/>
              <a:buChar char="•"/>
            </a:pPr>
            <a:r>
              <a:rPr lang="it-IT" sz="2000" dirty="0">
                <a:solidFill>
                  <a:schemeClr val="dk1"/>
                </a:solidFill>
                <a:ea typeface="Calibri"/>
                <a:cs typeface="Calibri"/>
                <a:sym typeface="Calibri"/>
              </a:rPr>
              <a:t>Comportamento di consumo dell'utente.</a:t>
            </a:r>
          </a:p>
          <a:p>
            <a:pPr lvl="0" algn="just"/>
            <a:r>
              <a:rPr lang="it-IT" sz="2000" dirty="0">
                <a:solidFill>
                  <a:schemeClr val="dk1"/>
                </a:solidFill>
                <a:ea typeface="Calibri"/>
                <a:cs typeface="Calibri"/>
                <a:sym typeface="Calibri"/>
              </a:rPr>
              <a:t>La combinazione di questi elementi consentirà l'elaborazione di statistiche e la creazione di annunci pubblicitari mirati all'utente, ampliando così la portata e la promozione dei servizi e dei prodotti di un'organizzazione.</a:t>
            </a:r>
          </a:p>
          <a:p>
            <a:pPr lvl="0" algn="just"/>
            <a:endParaRPr lang="it-IT" sz="2000" dirty="0">
              <a:solidFill>
                <a:schemeClr val="dk1"/>
              </a:solidFill>
              <a:ea typeface="Calibri"/>
              <a:cs typeface="Calibri"/>
              <a:sym typeface="Calibri"/>
            </a:endParaRPr>
          </a:p>
          <a:p>
            <a:pPr marL="457200" lvl="0" indent="0" algn="just" rtl="0">
              <a:spcBef>
                <a:spcPts val="0"/>
              </a:spcBef>
              <a:spcAft>
                <a:spcPts val="0"/>
              </a:spcAft>
              <a:buNone/>
            </a:pP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lvl="0" indent="0" algn="just" rtl="0">
              <a:lnSpc>
                <a:spcPct val="115000"/>
              </a:lnSpc>
              <a:spcBef>
                <a:spcPts val="0"/>
              </a:spcBef>
              <a:spcAft>
                <a:spcPts val="2500"/>
              </a:spcAft>
              <a:buClr>
                <a:schemeClr val="dk1"/>
              </a:buClr>
              <a:buSzPts val="11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6"/>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37" name="Google Shape;237;p16"/>
          <p:cNvSpPr txBox="1"/>
          <p:nvPr/>
        </p:nvSpPr>
        <p:spPr>
          <a:xfrm>
            <a:off x="959389" y="1790891"/>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it-IT" sz="2000" b="1" dirty="0">
                <a:solidFill>
                  <a:schemeClr val="dk1"/>
                </a:solidFill>
                <a:ea typeface="Calibri"/>
                <a:cs typeface="Calibri"/>
                <a:sym typeface="Calibri"/>
              </a:rPr>
              <a:t>4. Correggere eventuali errori identificati non appena ciò sia possibile</a:t>
            </a:r>
          </a:p>
          <a:p>
            <a:pPr lvl="0" algn="just">
              <a:buClr>
                <a:schemeClr val="dk1"/>
              </a:buClr>
              <a:buSzPts val="2000"/>
            </a:pPr>
            <a:endParaRPr lang="en-US" sz="2000" dirty="0">
              <a:solidFill>
                <a:schemeClr val="dk1"/>
              </a:solidFill>
              <a:latin typeface="Calibri"/>
              <a:ea typeface="Calibri"/>
              <a:cs typeface="Calibri"/>
              <a:sym typeface="Calibri"/>
            </a:endParaRPr>
          </a:p>
          <a:p>
            <a:pPr lvl="0" algn="just">
              <a:buClr>
                <a:schemeClr val="dk1"/>
              </a:buClr>
              <a:buSzPts val="2000"/>
            </a:pPr>
            <a:r>
              <a:rPr lang="it-IT" sz="2000" dirty="0">
                <a:solidFill>
                  <a:schemeClr val="dk1"/>
                </a:solidFill>
                <a:ea typeface="Calibri"/>
                <a:cs typeface="Calibri"/>
                <a:sym typeface="Calibri"/>
              </a:rPr>
              <a:t>Il GDPR prevede il </a:t>
            </a:r>
            <a:r>
              <a:rPr lang="it-IT" sz="2000" b="1" dirty="0">
                <a:solidFill>
                  <a:schemeClr val="dk1"/>
                </a:solidFill>
                <a:ea typeface="Calibri"/>
                <a:cs typeface="Calibri"/>
                <a:sym typeface="Calibri"/>
              </a:rPr>
              <a:t>diritto alla ratifica: </a:t>
            </a:r>
            <a:r>
              <a:rPr lang="it-IT" sz="2000" dirty="0">
                <a:solidFill>
                  <a:schemeClr val="dk1"/>
                </a:solidFill>
                <a:ea typeface="Calibri"/>
                <a:cs typeface="Calibri"/>
                <a:sym typeface="Calibri"/>
              </a:rPr>
              <a:t>“l'interessato ha diritto di ottenere dal titolare del trattamento la rettifica dei dati personali inesatti che lo riguardano senza ingiustificato ritardo. Tenuto conto delle finalità del trattamento, l'interessato ha diritto all'integrazione dei dati personali incompleti, anche fornendo una dichiarazione integrativa” (art. 16 GDPR).</a:t>
            </a:r>
          </a:p>
          <a:p>
            <a:pPr lvl="0" algn="just">
              <a:buClr>
                <a:schemeClr val="dk1"/>
              </a:buClr>
              <a:buSzPts val="2000"/>
            </a:pPr>
            <a:r>
              <a:rPr lang="it-IT" sz="2000" dirty="0">
                <a:solidFill>
                  <a:schemeClr val="dk1"/>
                </a:solidFill>
                <a:ea typeface="Calibri"/>
                <a:cs typeface="Calibri"/>
                <a:sym typeface="Calibri"/>
              </a:rPr>
              <a:t>La richiesta di rettifica dei tuoi dati deve essere indirizzata al titolare del trattamento (l'organizzazione/ente/amministrazione/società che tratta i tuoi dati) tramite e-mail, lettera, fax o modulo, purché tu abbia una traccia scritta della richiesta.</a:t>
            </a:r>
          </a:p>
          <a:p>
            <a:pPr lvl="0" algn="just">
              <a:buClr>
                <a:schemeClr val="dk1"/>
              </a:buClr>
              <a:buSzPts val="2000"/>
            </a:pPr>
            <a:endParaRPr lang="it-IT" sz="2000" dirty="0">
              <a:solidFill>
                <a:schemeClr val="dk1"/>
              </a:solidFill>
              <a:ea typeface="Calibri"/>
              <a:cs typeface="Calibri"/>
              <a:sym typeface="Calibri"/>
            </a:endParaRPr>
          </a:p>
          <a:p>
            <a:pPr marL="0" marR="0" lvl="0" indent="0" algn="just" rtl="0">
              <a:lnSpc>
                <a:spcPct val="100000"/>
              </a:lnSpc>
              <a:spcBef>
                <a:spcPts val="2875"/>
              </a:spcBef>
              <a:spcAft>
                <a:spcPts val="0"/>
              </a:spcAft>
              <a:buClr>
                <a:schemeClr val="dk1"/>
              </a:buClr>
              <a:buSzPts val="2000"/>
              <a:buFont typeface="Arial"/>
              <a:buNone/>
            </a:pP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238" name="Google Shape;238;p16"/>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39" name="Google Shape;239;p16"/>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7"/>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45" name="Google Shape;245;p17"/>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46" name="Google Shape;246;p17"/>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47" name="Google Shape;247;p17"/>
          <p:cNvSpPr txBox="1"/>
          <p:nvPr/>
        </p:nvSpPr>
        <p:spPr>
          <a:xfrm>
            <a:off x="859801" y="2883226"/>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it-IT" sz="2000" b="1" dirty="0">
                <a:solidFill>
                  <a:schemeClr val="dk1"/>
                </a:solidFill>
                <a:ea typeface="Calibri"/>
                <a:cs typeface="Calibri"/>
                <a:sym typeface="Calibri"/>
              </a:rPr>
              <a:t>5. Rimuovere e "dimenticare" i dati quando richiesto</a:t>
            </a:r>
          </a:p>
          <a:p>
            <a:pPr lvl="0" algn="just">
              <a:buClr>
                <a:schemeClr val="dk1"/>
              </a:buClr>
              <a:buSzPts val="2000"/>
            </a:pPr>
            <a:endParaRPr lang="it-IT" sz="2000" b="1" i="0" dirty="0">
              <a:solidFill>
                <a:schemeClr val="dk1"/>
              </a:solidFill>
              <a:latin typeface="Calibri"/>
              <a:ea typeface="Calibri"/>
              <a:cs typeface="Calibri"/>
              <a:sym typeface="Calibri"/>
            </a:endParaRPr>
          </a:p>
          <a:p>
            <a:pPr lvl="0" algn="just">
              <a:buClr>
                <a:schemeClr val="dk1"/>
              </a:buClr>
              <a:buSzPts val="2000"/>
            </a:pPr>
            <a:r>
              <a:rPr lang="it-IT" sz="2000" dirty="0">
                <a:solidFill>
                  <a:schemeClr val="dk1"/>
                </a:solidFill>
                <a:ea typeface="Calibri"/>
                <a:cs typeface="Calibri"/>
                <a:sym typeface="Calibri"/>
              </a:rPr>
              <a:t>Il GDPR disciplina anche il cosiddetto </a:t>
            </a:r>
            <a:r>
              <a:rPr lang="it-IT" sz="2000" b="1" dirty="0">
                <a:solidFill>
                  <a:schemeClr val="dk1"/>
                </a:solidFill>
                <a:ea typeface="Calibri"/>
                <a:cs typeface="Calibri"/>
                <a:sym typeface="Calibri"/>
              </a:rPr>
              <a:t>“diritto all'oblio”. </a:t>
            </a:r>
            <a:r>
              <a:rPr lang="it-IT" sz="2000" dirty="0">
                <a:solidFill>
                  <a:schemeClr val="dk1"/>
                </a:solidFill>
                <a:ea typeface="Calibri"/>
                <a:cs typeface="Calibri"/>
                <a:sym typeface="Calibri"/>
              </a:rPr>
              <a:t>In effetti, gli utenti possono chiedere di cancellare i propri dati personali a un'organizzazione. Nell’articolo 17, il GDPR delinea le circostanze specifiche in cui si applica il diritto all'oblio.</a:t>
            </a:r>
            <a:endParaRPr sz="2000" dirty="0">
              <a:solidFill>
                <a:schemeClr val="dk1"/>
              </a:solidFill>
              <a:latin typeface="Calibri"/>
              <a:ea typeface="Calibri"/>
              <a:cs typeface="Calibri"/>
              <a:sym typeface="Calibri"/>
            </a:endParaRPr>
          </a:p>
        </p:txBody>
      </p:sp>
      <p:pic>
        <p:nvPicPr>
          <p:cNvPr id="248" name="Google Shape;248;p17" descr="Freccia: leggera curva contorno"/>
          <p:cNvPicPr preferRelativeResize="0"/>
          <p:nvPr/>
        </p:nvPicPr>
        <p:blipFill rotWithShape="1">
          <a:blip r:embed="rId5">
            <a:alphaModFix/>
          </a:blip>
          <a:srcRect/>
          <a:stretch/>
        </p:blipFill>
        <p:spPr>
          <a:xfrm>
            <a:off x="10527855" y="4083517"/>
            <a:ext cx="914400" cy="914400"/>
          </a:xfrm>
          <a:prstGeom prst="rect">
            <a:avLst/>
          </a:prstGeom>
          <a:noFill/>
          <a:ln>
            <a:noFill/>
          </a:ln>
        </p:spPr>
      </p:pic>
      <p:pic>
        <p:nvPicPr>
          <p:cNvPr id="249" name="Google Shape;249;p17" descr="Programmatore"/>
          <p:cNvPicPr preferRelativeResize="0"/>
          <p:nvPr/>
        </p:nvPicPr>
        <p:blipFill rotWithShape="1">
          <a:blip r:embed="rId6">
            <a:alphaModFix/>
          </a:blip>
          <a:srcRect/>
          <a:stretch/>
        </p:blipFill>
        <p:spPr>
          <a:xfrm>
            <a:off x="5064393" y="650942"/>
            <a:ext cx="1790891" cy="179089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8"/>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55" name="Google Shape;255;p18"/>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56" name="Google Shape;256;p18"/>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57" name="Google Shape;257;p18"/>
          <p:cNvSpPr txBox="1"/>
          <p:nvPr/>
        </p:nvSpPr>
        <p:spPr>
          <a:xfrm>
            <a:off x="859801" y="1195684"/>
            <a:ext cx="10533358" cy="3447578"/>
          </a:xfrm>
          <a:prstGeom prst="rect">
            <a:avLst/>
          </a:prstGeom>
          <a:noFill/>
          <a:ln>
            <a:noFill/>
          </a:ln>
        </p:spPr>
        <p:txBody>
          <a:bodyPr spcFirstLastPara="1" wrap="square" lIns="91425" tIns="45700" rIns="91425" bIns="45700" anchor="t" anchorCtr="0">
            <a:noAutofit/>
          </a:bodyPr>
          <a:lstStyle/>
          <a:p>
            <a:pPr lvl="0" algn="just">
              <a:lnSpc>
                <a:spcPct val="90000"/>
              </a:lnSpc>
              <a:buClr>
                <a:schemeClr val="dk1"/>
              </a:buClr>
              <a:buSzPts val="2000"/>
            </a:pPr>
            <a:r>
              <a:rPr lang="it-IT" sz="2000" b="1" dirty="0">
                <a:solidFill>
                  <a:schemeClr val="dk1"/>
                </a:solidFill>
                <a:ea typeface="Calibri"/>
                <a:cs typeface="Calibri"/>
                <a:sym typeface="Calibri"/>
              </a:rPr>
              <a:t>Un individuo ha diritto alla cancellazione dei propri dati personali se:</a:t>
            </a:r>
          </a:p>
          <a:p>
            <a:pPr lvl="0" algn="just">
              <a:lnSpc>
                <a:spcPct val="90000"/>
              </a:lnSpc>
              <a:buClr>
                <a:schemeClr val="dk1"/>
              </a:buClr>
              <a:buSzPts val="2000"/>
            </a:pPr>
            <a:endParaRPr lang="it-IT" sz="2000" b="1" i="0" dirty="0">
              <a:solidFill>
                <a:schemeClr val="dk1"/>
              </a:solidFill>
              <a:latin typeface="Calibri"/>
              <a:ea typeface="Calibri"/>
              <a:cs typeface="Calibri"/>
              <a:sym typeface="Calibri"/>
            </a:endParaRPr>
          </a:p>
          <a:p>
            <a:pPr marL="342900" lvl="0" indent="-342900" algn="just">
              <a:lnSpc>
                <a:spcPct val="90000"/>
              </a:lnSpc>
              <a:buClr>
                <a:schemeClr val="dk1"/>
              </a:buClr>
              <a:buSzPts val="2000"/>
              <a:buFont typeface="Arial" panose="020B0604020202020204" pitchFamily="34" charset="0"/>
              <a:buChar char="•"/>
            </a:pPr>
            <a:r>
              <a:rPr lang="it-IT" sz="2000" dirty="0">
                <a:solidFill>
                  <a:schemeClr val="dk1"/>
                </a:solidFill>
                <a:ea typeface="Calibri"/>
                <a:cs typeface="Calibri"/>
                <a:sym typeface="Calibri"/>
              </a:rPr>
              <a:t>I dati personali non sono più necessari per le finalità originariamente raccolte o trattate da un'organizzazione.</a:t>
            </a:r>
          </a:p>
          <a:p>
            <a:pPr marL="342900" lvl="0" indent="-342900" algn="just">
              <a:lnSpc>
                <a:spcPct val="90000"/>
              </a:lnSpc>
              <a:buClr>
                <a:schemeClr val="dk1"/>
              </a:buClr>
              <a:buSzPts val="2000"/>
              <a:buFont typeface="Arial" panose="020B0604020202020204" pitchFamily="34" charset="0"/>
              <a:buChar char="•"/>
            </a:pPr>
            <a:r>
              <a:rPr lang="it-IT" sz="2000" dirty="0">
                <a:solidFill>
                  <a:schemeClr val="dk1"/>
                </a:solidFill>
                <a:ea typeface="Calibri"/>
                <a:cs typeface="Calibri"/>
                <a:sym typeface="Calibri"/>
              </a:rPr>
              <a:t>Un'organizzazione fa affidamento sul consenso di un individuo come base legale per l'elaborazione dei dati e tale individuo ritira il proprio consenso.</a:t>
            </a:r>
          </a:p>
          <a:p>
            <a:pPr marL="342900" lvl="0" indent="-342900" algn="just">
              <a:lnSpc>
                <a:spcPct val="90000"/>
              </a:lnSpc>
              <a:buClr>
                <a:schemeClr val="dk1"/>
              </a:buClr>
              <a:buSzPts val="2000"/>
              <a:buFont typeface="Arial" panose="020B0604020202020204" pitchFamily="34" charset="0"/>
              <a:buChar char="•"/>
            </a:pPr>
            <a:r>
              <a:rPr lang="it-IT" sz="2000" dirty="0">
                <a:solidFill>
                  <a:schemeClr val="dk1"/>
                </a:solidFill>
                <a:ea typeface="Calibri"/>
                <a:cs typeface="Calibri"/>
                <a:sym typeface="Calibri"/>
              </a:rPr>
              <a:t>Un'organizzazione fa affidamento su interessi legittimi come giustificazione per il trattamento dei dati di un individuo, l'individuo si oppone a questo trattamento e non vi è alcun interesse legittimo prevalente per l'organizzazione a continuare con il trattamento.</a:t>
            </a:r>
          </a:p>
          <a:p>
            <a:pPr marL="342900" lvl="0" indent="-342900" algn="just">
              <a:lnSpc>
                <a:spcPct val="90000"/>
              </a:lnSpc>
              <a:buClr>
                <a:schemeClr val="dk1"/>
              </a:buClr>
              <a:buSzPts val="2000"/>
              <a:buFont typeface="Arial" panose="020B0604020202020204" pitchFamily="34" charset="0"/>
              <a:buChar char="•"/>
            </a:pPr>
            <a:r>
              <a:rPr lang="it-IT" sz="2000" dirty="0">
                <a:solidFill>
                  <a:schemeClr val="dk1"/>
                </a:solidFill>
                <a:ea typeface="Calibri"/>
                <a:cs typeface="Calibri"/>
                <a:sym typeface="Calibri"/>
              </a:rPr>
              <a:t>Un'organizzazione tratta i dati personali per scopi di marketing diretto e l’individuo si oppone a tale trattamento.</a:t>
            </a:r>
          </a:p>
          <a:p>
            <a:pPr marL="342900" lvl="0" indent="-342900" algn="just">
              <a:lnSpc>
                <a:spcPct val="90000"/>
              </a:lnSpc>
              <a:buClr>
                <a:schemeClr val="dk1"/>
              </a:buClr>
              <a:buSzPts val="2000"/>
              <a:buFont typeface="Arial" panose="020B0604020202020204" pitchFamily="34" charset="0"/>
              <a:buChar char="•"/>
            </a:pPr>
            <a:r>
              <a:rPr lang="it-IT" sz="2000" dirty="0">
                <a:solidFill>
                  <a:schemeClr val="dk1"/>
                </a:solidFill>
                <a:ea typeface="Calibri"/>
                <a:cs typeface="Calibri"/>
                <a:sym typeface="Calibri"/>
              </a:rPr>
              <a:t>Un'organizzazione ha elaborato i dati personali di un individuo illecitamente.</a:t>
            </a:r>
          </a:p>
          <a:p>
            <a:pPr marL="342900" lvl="0" indent="-342900" algn="just">
              <a:lnSpc>
                <a:spcPct val="90000"/>
              </a:lnSpc>
              <a:buClr>
                <a:schemeClr val="dk1"/>
              </a:buClr>
              <a:buSzPts val="2000"/>
              <a:buFont typeface="Arial" panose="020B0604020202020204" pitchFamily="34" charset="0"/>
              <a:buChar char="•"/>
            </a:pPr>
            <a:r>
              <a:rPr lang="it-IT" sz="2000" dirty="0">
                <a:solidFill>
                  <a:schemeClr val="dk1"/>
                </a:solidFill>
                <a:ea typeface="Calibri"/>
                <a:cs typeface="Calibri"/>
                <a:sym typeface="Calibri"/>
              </a:rPr>
              <a:t>Un'organizzazione deve cancellare i dati personali per ottemperare a una norma o obbligo legale.</a:t>
            </a:r>
          </a:p>
          <a:p>
            <a:pPr marL="342900" lvl="0" indent="-342900" algn="just">
              <a:lnSpc>
                <a:spcPct val="90000"/>
              </a:lnSpc>
              <a:buClr>
                <a:schemeClr val="dk1"/>
              </a:buClr>
              <a:buSzPts val="2000"/>
              <a:buFont typeface="Arial" panose="020B0604020202020204" pitchFamily="34" charset="0"/>
              <a:buChar char="•"/>
            </a:pPr>
            <a:r>
              <a:rPr lang="it-IT" sz="2000" dirty="0">
                <a:solidFill>
                  <a:schemeClr val="dk1"/>
                </a:solidFill>
                <a:ea typeface="Calibri"/>
                <a:cs typeface="Calibri"/>
                <a:sym typeface="Calibri"/>
              </a:rPr>
              <a:t>Un'organizzazione ha elaborato i dati personali di un bambino per offrire i propri servizi della società dell'informazione.</a:t>
            </a:r>
          </a:p>
          <a:p>
            <a:pPr marL="342900" lvl="0" indent="-342900" algn="just">
              <a:lnSpc>
                <a:spcPct val="90000"/>
              </a:lnSpc>
              <a:buClr>
                <a:schemeClr val="dk1"/>
              </a:buClr>
              <a:buSzPts val="2000"/>
              <a:buFont typeface="Arial" panose="020B0604020202020204" pitchFamily="34" charset="0"/>
              <a:buChar char="•"/>
            </a:pPr>
            <a:endParaRPr lang="it-IT" sz="2000" dirty="0">
              <a:solidFill>
                <a:schemeClr val="dk1"/>
              </a:solidFill>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9"/>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63" name="Google Shape;263;p19"/>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64" name="Google Shape;264;p19"/>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65" name="Google Shape;265;p19"/>
          <p:cNvSpPr txBox="1"/>
          <p:nvPr/>
        </p:nvSpPr>
        <p:spPr>
          <a:xfrm>
            <a:off x="6325897" y="2444935"/>
            <a:ext cx="4928984" cy="3447578"/>
          </a:xfrm>
          <a:prstGeom prst="rect">
            <a:avLst/>
          </a:prstGeom>
          <a:noFill/>
          <a:ln>
            <a:noFill/>
          </a:ln>
        </p:spPr>
        <p:txBody>
          <a:bodyPr spcFirstLastPara="1" wrap="square" lIns="91425" tIns="45700" rIns="91425" bIns="45700" anchor="t" anchorCtr="0">
            <a:noAutofit/>
          </a:bodyPr>
          <a:lstStyle/>
          <a:p>
            <a:pPr lvl="0" algn="just">
              <a:buClr>
                <a:srgbClr val="000000"/>
              </a:buClr>
              <a:buSzPts val="2000"/>
            </a:pPr>
            <a:r>
              <a:rPr lang="it-IT" sz="2000" dirty="0">
                <a:solidFill>
                  <a:srgbClr val="000000"/>
                </a:solidFill>
                <a:ea typeface="Calibri"/>
                <a:cs typeface="Calibri"/>
                <a:sym typeface="Calibri"/>
              </a:rPr>
              <a:t>Il GDPR non specifica cosa comporti una valida richiesta di cancellazione. Un individuo può presentare una richiesta di cancellazione verbalmente o per iscritto. Questa richiesta può essere inoltrata anche a qualsiasi membro della tua organizzazione, non solo a un contatto designato.</a:t>
            </a:r>
            <a:endParaRPr sz="2000" dirty="0">
              <a:solidFill>
                <a:schemeClr val="dk1"/>
              </a:solidFill>
              <a:latin typeface="Calibri"/>
              <a:ea typeface="Calibri"/>
              <a:cs typeface="Calibri"/>
              <a:sym typeface="Calibri"/>
            </a:endParaRPr>
          </a:p>
        </p:txBody>
      </p:sp>
      <p:pic>
        <p:nvPicPr>
          <p:cNvPr id="266" name="Google Shape;266;p19"/>
          <p:cNvPicPr preferRelativeResize="0"/>
          <p:nvPr/>
        </p:nvPicPr>
        <p:blipFill rotWithShape="1">
          <a:blip r:embed="rId5">
            <a:alphaModFix/>
          </a:blip>
          <a:srcRect/>
          <a:stretch/>
        </p:blipFill>
        <p:spPr>
          <a:xfrm>
            <a:off x="735467" y="1726692"/>
            <a:ext cx="5181600" cy="340461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72" name="Google Shape;272;p20"/>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73" name="Google Shape;273;p20"/>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74" name="Google Shape;274;p20"/>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it-IT" sz="2000" b="1" dirty="0">
                <a:solidFill>
                  <a:schemeClr val="dk1"/>
                </a:solidFill>
                <a:ea typeface="Calibri"/>
                <a:cs typeface="Calibri"/>
                <a:sym typeface="Calibri"/>
              </a:rPr>
              <a:t>6. Rispettare la reciproca privacy</a:t>
            </a:r>
          </a:p>
          <a:p>
            <a:pPr lvl="0" algn="just">
              <a:buClr>
                <a:schemeClr val="dk1"/>
              </a:buClr>
              <a:buSzPts val="2000"/>
            </a:pPr>
            <a:endParaRPr lang="it-IT" sz="2000" b="1" i="0" dirty="0">
              <a:solidFill>
                <a:schemeClr val="dk1"/>
              </a:solidFill>
              <a:latin typeface="Calibri"/>
              <a:ea typeface="Calibri"/>
              <a:cs typeface="Calibri"/>
              <a:sym typeface="Calibri"/>
            </a:endParaRPr>
          </a:p>
          <a:p>
            <a:pPr lvl="0" algn="just">
              <a:buClr>
                <a:schemeClr val="dk1"/>
              </a:buClr>
              <a:buSzPts val="2000"/>
            </a:pPr>
            <a:r>
              <a:rPr lang="it-IT" sz="2000" dirty="0">
                <a:solidFill>
                  <a:schemeClr val="dk1"/>
                </a:solidFill>
                <a:ea typeface="Calibri"/>
                <a:cs typeface="Calibri"/>
                <a:sym typeface="Calibri"/>
              </a:rPr>
              <a:t>Il diritto alla privacy fa parte della Convenzione europea sui diritti umani del 1950, che afferma: "Ogni individuo ha diritto al rispetto della sua vita privata e familiare, della sua casa e della sua corrispondenza". Su questa base, l'Unione Europea ha cercato di garantire la protezione di questo diritto attraverso la legislazione.</a:t>
            </a:r>
          </a:p>
          <a:p>
            <a:pPr lvl="0" algn="just">
              <a:buClr>
                <a:schemeClr val="dk1"/>
              </a:buClr>
              <a:buSzPts val="2000"/>
            </a:pPr>
            <a:endParaRPr lang="it-IT" sz="2000" dirty="0">
              <a:solidFill>
                <a:schemeClr val="dk1"/>
              </a:solidFill>
              <a:ea typeface="Calibri"/>
              <a:cs typeface="Calibri"/>
              <a:sym typeface="Calibri"/>
            </a:endParaRPr>
          </a:p>
          <a:p>
            <a:pPr lvl="0" algn="just">
              <a:buClr>
                <a:schemeClr val="dk1"/>
              </a:buClr>
              <a:buSzPts val="2000"/>
            </a:pPr>
            <a:r>
              <a:rPr lang="it-IT" sz="2000" dirty="0">
                <a:solidFill>
                  <a:schemeClr val="dk1"/>
                </a:solidFill>
                <a:ea typeface="Calibri"/>
                <a:cs typeface="Calibri"/>
                <a:sym typeface="Calibri"/>
              </a:rPr>
              <a:t>Ogni individuo apprezza la sua privacy. La privacy è importante quanto il rispetto delle opinioni altrui. Quando rispetti una persona, consenti alla persona di determinare il limite del tuo coinvolgimento nella sua vita.</a:t>
            </a:r>
          </a:p>
          <a:p>
            <a:pPr lvl="0" algn="just">
              <a:buClr>
                <a:schemeClr val="dk1"/>
              </a:buClr>
              <a:buSzPts val="2000"/>
            </a:pPr>
            <a:endParaRPr lang="it-IT" sz="2000" dirty="0">
              <a:solidFill>
                <a:schemeClr val="dk1"/>
              </a:solidFill>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1"/>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80" name="Google Shape;280;p21"/>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81" name="Google Shape;281;p2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82" name="Google Shape;282;p21"/>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it-IT" sz="2000" dirty="0">
                <a:solidFill>
                  <a:schemeClr val="dk1"/>
                </a:solidFill>
                <a:ea typeface="Calibri"/>
                <a:cs typeface="Calibri"/>
                <a:sym typeface="Calibri"/>
              </a:rPr>
              <a:t>La privacy è importante perché:</a:t>
            </a:r>
          </a:p>
          <a:p>
            <a:pPr lvl="0" algn="just">
              <a:buClr>
                <a:schemeClr val="dk1"/>
              </a:buClr>
              <a:buSzPts val="2000"/>
            </a:pPr>
            <a:endParaRPr lang="it-IT" sz="2000" dirty="0">
              <a:solidFill>
                <a:schemeClr val="dk1"/>
              </a:solidFill>
              <a:ea typeface="Calibri"/>
              <a:cs typeface="Calibri"/>
              <a:sym typeface="Calibri"/>
            </a:endParaRPr>
          </a:p>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ti dà il potere di scegliere i tuoi pensieri e sentimenti e con chi li condividi.</a:t>
            </a:r>
          </a:p>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 protegge le tue informazioni che non desideri vengano condivise pubblicamente (come salute o finanze personali).</a:t>
            </a:r>
          </a:p>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 aiuta a proteggere la tua sicurezza fisica (se i dati sulla tua posizione in tempo reale sono privati).</a:t>
            </a:r>
          </a:p>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 aiuta a proteggere te come individuo e le tue aziende da entità da cui dipendi o che sono più potenti di te.</a:t>
            </a:r>
          </a:p>
          <a:p>
            <a:pPr lvl="0" algn="just">
              <a:buClr>
                <a:schemeClr val="dk1"/>
              </a:buClr>
              <a:buSzPts val="2000"/>
            </a:pPr>
            <a:endParaRPr lang="it-IT" sz="2000" dirty="0">
              <a:solidFill>
                <a:schemeClr val="dk1"/>
              </a:solidFill>
              <a:ea typeface="Calibri"/>
              <a:cs typeface="Calibri"/>
              <a:sym typeface="Calibri"/>
            </a:endParaRPr>
          </a:p>
          <a:p>
            <a:pPr lvl="0" algn="just">
              <a:buClr>
                <a:schemeClr val="dk1"/>
              </a:buClr>
              <a:buSzPts val="2000"/>
            </a:pPr>
            <a:r>
              <a:rPr lang="it-IT" sz="2000" dirty="0">
                <a:solidFill>
                  <a:schemeClr val="dk1"/>
                </a:solidFill>
                <a:ea typeface="Calibri"/>
                <a:cs typeface="Calibri"/>
                <a:sym typeface="Calibri"/>
              </a:rPr>
              <a:t>Ecco perché è fondamentale proteggere e rispettare la privacy degli utenti e consentire loro di avere il controllo su di essa.</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2" descr="73 Virtual Interview Icon Illustrations &amp; Clip Art - iStock"/>
          <p:cNvPicPr preferRelativeResize="0"/>
          <p:nvPr/>
        </p:nvPicPr>
        <p:blipFill rotWithShape="1">
          <a:blip r:embed="rId3">
            <a:alphaModFix/>
          </a:blip>
          <a:srcRect/>
          <a:stretch/>
        </p:blipFill>
        <p:spPr>
          <a:xfrm>
            <a:off x="41673" y="1086398"/>
            <a:ext cx="4685203" cy="4685203"/>
          </a:xfrm>
          <a:prstGeom prst="rect">
            <a:avLst/>
          </a:prstGeom>
          <a:noFill/>
          <a:ln>
            <a:noFill/>
          </a:ln>
        </p:spPr>
      </p:pic>
      <p:pic>
        <p:nvPicPr>
          <p:cNvPr id="288" name="Google Shape;288;p22"/>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289" name="Google Shape;289;p22"/>
          <p:cNvSpPr txBox="1"/>
          <p:nvPr/>
        </p:nvSpPr>
        <p:spPr>
          <a:xfrm>
            <a:off x="3802919" y="1645718"/>
            <a:ext cx="5184028" cy="1369074"/>
          </a:xfrm>
          <a:prstGeom prst="rect">
            <a:avLst/>
          </a:prstGeom>
          <a:noFill/>
          <a:ln>
            <a:noFill/>
          </a:ln>
        </p:spPr>
        <p:txBody>
          <a:bodyPr spcFirstLastPara="1" wrap="square" lIns="0" tIns="45700" rIns="0" bIns="45700" anchor="ctr" anchorCtr="0">
            <a:normAutofit/>
          </a:bodyPr>
          <a:lstStyle/>
          <a:p>
            <a:pPr lvl="0" algn="ctr">
              <a:lnSpc>
                <a:spcPct val="90000"/>
              </a:lnSpc>
              <a:buClr>
                <a:srgbClr val="FF4343"/>
              </a:buClr>
              <a:buSzPct val="100000"/>
            </a:pPr>
            <a:r>
              <a:rPr lang="it-IT" sz="4400" b="1" dirty="0">
                <a:solidFill>
                  <a:srgbClr val="FF4343"/>
                </a:solidFill>
                <a:latin typeface="Arial"/>
                <a:ea typeface="Arial"/>
                <a:cs typeface="Arial"/>
                <a:sym typeface="Arial"/>
              </a:rPr>
              <a:t>RIFLETTI:</a:t>
            </a:r>
            <a:endParaRPr lang="it-IT" sz="4400" b="1" cap="none" dirty="0">
              <a:solidFill>
                <a:srgbClr val="FF4343"/>
              </a:solidFill>
              <a:latin typeface="Arial"/>
              <a:ea typeface="Arial"/>
              <a:cs typeface="Arial"/>
              <a:sym typeface="Arial"/>
            </a:endParaRPr>
          </a:p>
        </p:txBody>
      </p:sp>
      <p:pic>
        <p:nvPicPr>
          <p:cNvPr id="290" name="Google Shape;290;p22"/>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291" name="Google Shape;291;p2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92" name="Google Shape;292;p22"/>
          <p:cNvSpPr txBox="1"/>
          <p:nvPr/>
        </p:nvSpPr>
        <p:spPr>
          <a:xfrm>
            <a:off x="3610069" y="3264704"/>
            <a:ext cx="7220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282;p21">
            <a:extLst>
              <a:ext uri="{FF2B5EF4-FFF2-40B4-BE49-F238E27FC236}">
                <a16:creationId xmlns:a16="http://schemas.microsoft.com/office/drawing/2014/main" id="{44FFE7B2-14B8-4F0F-BEBA-7DB362EB8A73}"/>
              </a:ext>
            </a:extLst>
          </p:cNvPr>
          <p:cNvSpPr txBox="1"/>
          <p:nvPr/>
        </p:nvSpPr>
        <p:spPr>
          <a:xfrm>
            <a:off x="4404975" y="3014792"/>
            <a:ext cx="7220139" cy="3447578"/>
          </a:xfrm>
          <a:prstGeom prst="rect">
            <a:avLst/>
          </a:prstGeom>
          <a:noFill/>
          <a:ln>
            <a:noFill/>
          </a:ln>
        </p:spPr>
        <p:txBody>
          <a:bodyPr spcFirstLastPara="1" wrap="square" lIns="91425" tIns="45700" rIns="91425" bIns="45700" anchor="t" anchorCtr="0">
            <a:noAutofit/>
          </a:bodyPr>
          <a:lstStyle/>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Eri a conoscenza di tutti questi aspetti?</a:t>
            </a:r>
          </a:p>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Avevi una politica di gestione dei dati nella tua organizzazione?.</a:t>
            </a:r>
          </a:p>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Hai mai esercitato uno di questi diritti (ad esempio il diritto di ratifica)?</a:t>
            </a:r>
          </a:p>
          <a:p>
            <a:pPr marL="342900" lvl="0" indent="-342900" algn="just">
              <a:buClr>
                <a:schemeClr val="dk1"/>
              </a:buClr>
              <a:buSzPts val="2000"/>
              <a:buFont typeface="Arial" panose="020B0604020202020204" pitchFamily="34" charset="0"/>
              <a:buChar char="•"/>
            </a:pPr>
            <a:r>
              <a:rPr lang="it-IT" sz="2000" dirty="0">
                <a:solidFill>
                  <a:schemeClr val="dk1"/>
                </a:solidFill>
                <a:ea typeface="Calibri"/>
                <a:cs typeface="Calibri"/>
                <a:sym typeface="Calibri"/>
              </a:rPr>
              <a:t>Immagina un attacco informatico: cosa faresti? Come informeresti gli utenti?</a:t>
            </a:r>
            <a:endParaRPr lang="en-US" sz="2000" b="0" i="0" dirty="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99" name="Google Shape;299;p23"/>
          <p:cNvSpPr txBox="1"/>
          <p:nvPr/>
        </p:nvSpPr>
        <p:spPr>
          <a:xfrm>
            <a:off x="926655" y="1075861"/>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4343"/>
              </a:buClr>
              <a:buSzPts val="4400"/>
              <a:buFont typeface="Arial"/>
              <a:buNone/>
            </a:pPr>
            <a:r>
              <a:rPr lang="en-US" sz="4400" b="1" cap="none" dirty="0">
                <a:solidFill>
                  <a:srgbClr val="FF4343"/>
                </a:solidFill>
                <a:latin typeface="Arial"/>
                <a:ea typeface="Arial"/>
                <a:cs typeface="Arial"/>
                <a:sym typeface="Arial"/>
              </a:rPr>
              <a:t>REFERENCES </a:t>
            </a:r>
            <a:endParaRPr dirty="0"/>
          </a:p>
        </p:txBody>
      </p:sp>
      <p:sp>
        <p:nvSpPr>
          <p:cNvPr id="300" name="Google Shape;300;p23"/>
          <p:cNvSpPr txBox="1"/>
          <p:nvPr/>
        </p:nvSpPr>
        <p:spPr>
          <a:xfrm>
            <a:off x="859801" y="2077770"/>
            <a:ext cx="10533358" cy="298934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chemeClr val="dk1"/>
              </a:buClr>
              <a:buSzPts val="2000"/>
              <a:buFont typeface="Arial"/>
              <a:buNone/>
            </a:pPr>
            <a:r>
              <a:rPr lang="it-IT" sz="2000" i="1" dirty="0" err="1">
                <a:solidFill>
                  <a:schemeClr val="dk1"/>
                </a:solidFill>
                <a:latin typeface="Calibri"/>
                <a:ea typeface="Calibri"/>
                <a:cs typeface="Calibri"/>
                <a:sym typeface="Calibri"/>
              </a:rPr>
              <a:t>Accademic</a:t>
            </a:r>
            <a:r>
              <a:rPr lang="it-IT" sz="2000" i="1" dirty="0">
                <a:solidFill>
                  <a:schemeClr val="dk1"/>
                </a:solidFill>
                <a:latin typeface="Calibri"/>
                <a:ea typeface="Calibri"/>
                <a:cs typeface="Calibri"/>
                <a:sym typeface="Calibri"/>
              </a:rPr>
              <a:t> </a:t>
            </a:r>
            <a:r>
              <a:rPr lang="it-IT" sz="2000" i="1" dirty="0" err="1">
                <a:solidFill>
                  <a:schemeClr val="dk1"/>
                </a:solidFill>
                <a:latin typeface="Calibri"/>
                <a:ea typeface="Calibri"/>
                <a:cs typeface="Calibri"/>
                <a:sym typeface="Calibri"/>
              </a:rPr>
              <a:t>articles</a:t>
            </a:r>
            <a:r>
              <a:rPr lang="it-IT" sz="2000" i="1" dirty="0">
                <a:solidFill>
                  <a:schemeClr val="dk1"/>
                </a:solidFill>
                <a:latin typeface="Calibri"/>
                <a:ea typeface="Calibri"/>
                <a:cs typeface="Calibri"/>
                <a:sym typeface="Calibri"/>
              </a:rPr>
              <a:t> and papers</a:t>
            </a:r>
            <a:endParaRPr sz="2000" i="1" dirty="0">
              <a:solidFill>
                <a:schemeClr val="dk1"/>
              </a:solidFill>
              <a:latin typeface="Calibri"/>
              <a:ea typeface="Calibri"/>
              <a:cs typeface="Calibri"/>
              <a:sym typeface="Calibri"/>
            </a:endParaRPr>
          </a:p>
          <a:p>
            <a:pPr algn="just">
              <a:lnSpc>
                <a:spcPct val="120000"/>
              </a:lnSpc>
              <a:spcBef>
                <a:spcPts val="1000"/>
              </a:spcBef>
              <a:buClr>
                <a:schemeClr val="dk1"/>
              </a:buClr>
              <a:buSzPts val="2000"/>
            </a:pPr>
            <a:r>
              <a:rPr lang="en-US" sz="2000" dirty="0" err="1">
                <a:solidFill>
                  <a:schemeClr val="dk1"/>
                </a:solidFill>
                <a:latin typeface="Calibri"/>
                <a:cs typeface="Calibri"/>
              </a:rPr>
              <a:t>Adrienn</a:t>
            </a:r>
            <a:r>
              <a:rPr lang="en-US" sz="2000" dirty="0">
                <a:solidFill>
                  <a:schemeClr val="dk1"/>
                </a:solidFill>
                <a:latin typeface="Calibri"/>
                <a:cs typeface="Calibri"/>
              </a:rPr>
              <a:t>, L. (2016). What is Privacy? The History and Definition of Privacy. University of Szeged, Faculty of Law and Political Sciences, Department of </a:t>
            </a:r>
            <a:r>
              <a:rPr lang="en-US" sz="2000" dirty="0" err="1">
                <a:solidFill>
                  <a:schemeClr val="dk1"/>
                </a:solidFill>
                <a:latin typeface="Calibri"/>
                <a:cs typeface="Calibri"/>
              </a:rPr>
              <a:t>Labour</a:t>
            </a:r>
            <a:r>
              <a:rPr lang="en-US" sz="2000" dirty="0">
                <a:solidFill>
                  <a:schemeClr val="dk1"/>
                </a:solidFill>
                <a:latin typeface="Calibri"/>
                <a:cs typeface="Calibri"/>
              </a:rPr>
              <a:t> Law and Social Security and Sorbonne Law School Université Paris 1</a:t>
            </a:r>
          </a:p>
          <a:p>
            <a:pPr marL="0" marR="0" lvl="0" indent="0" algn="just" rtl="0">
              <a:lnSpc>
                <a:spcPct val="120000"/>
              </a:lnSpc>
              <a:spcBef>
                <a:spcPts val="1000"/>
              </a:spcBef>
              <a:spcAft>
                <a:spcPts val="0"/>
              </a:spcAft>
              <a:buClr>
                <a:schemeClr val="dk1"/>
              </a:buClr>
              <a:buSzPts val="2000"/>
              <a:buFont typeface="Arial"/>
              <a:buNone/>
            </a:pPr>
            <a:r>
              <a:rPr lang="en-US" sz="2000" dirty="0">
                <a:solidFill>
                  <a:schemeClr val="dk1"/>
                </a:solidFill>
                <a:latin typeface="Calibri"/>
                <a:cs typeface="Calibri"/>
                <a:sym typeface="Calibri"/>
              </a:rPr>
              <a:t>Regulation (EU) 2016/679 of the European Parliament: </a:t>
            </a:r>
            <a:r>
              <a:rPr lang="en-US" sz="2000" dirty="0">
                <a:solidFill>
                  <a:schemeClr val="dk1"/>
                </a:solidFill>
                <a:latin typeface="Calibri"/>
                <a:cs typeface="Calibri"/>
                <a:sym typeface="Calibri"/>
                <a:hlinkClick r:id="rId4">
                  <a:extLst>
                    <a:ext uri="{A12FA001-AC4F-418D-AE19-62706E023703}">
                      <ahyp:hlinkClr xmlns:ahyp="http://schemas.microsoft.com/office/drawing/2018/hyperlinkcolor" val="tx"/>
                    </a:ext>
                  </a:extLst>
                </a:hlinkClick>
              </a:rPr>
              <a:t>https://eur-lex.europa.eu/legal-content/EN/TXT/PDF/?uri=CELEX:32016R0679</a:t>
            </a:r>
            <a:endParaRPr lang="en-US" sz="2000" dirty="0">
              <a:solidFill>
                <a:schemeClr val="dk1"/>
              </a:solidFill>
              <a:latin typeface="Calibri"/>
              <a:cs typeface="Calibri"/>
              <a:sym typeface="Calibri"/>
            </a:endParaRPr>
          </a:p>
          <a:p>
            <a:pPr algn="just">
              <a:lnSpc>
                <a:spcPct val="120000"/>
              </a:lnSpc>
              <a:spcBef>
                <a:spcPts val="1000"/>
              </a:spcBef>
              <a:buClr>
                <a:schemeClr val="dk1"/>
              </a:buClr>
              <a:buSzPts val="2000"/>
            </a:pPr>
            <a:r>
              <a:rPr lang="it-IT" sz="2000" dirty="0">
                <a:solidFill>
                  <a:schemeClr val="dk1"/>
                </a:solidFill>
                <a:latin typeface="Calibri"/>
                <a:cs typeface="Calibri"/>
              </a:rPr>
              <a:t>BEUC </a:t>
            </a:r>
            <a:r>
              <a:rPr lang="it-IT" sz="2000" dirty="0" err="1">
                <a:solidFill>
                  <a:schemeClr val="dk1"/>
                </a:solidFill>
                <a:latin typeface="Calibri"/>
                <a:cs typeface="Calibri"/>
              </a:rPr>
              <a:t>discussion</a:t>
            </a:r>
            <a:r>
              <a:rPr lang="it-IT" sz="2000" dirty="0">
                <a:solidFill>
                  <a:schemeClr val="dk1"/>
                </a:solidFill>
                <a:latin typeface="Calibri"/>
                <a:cs typeface="Calibri"/>
              </a:rPr>
              <a:t> paper, “Data </a:t>
            </a:r>
            <a:r>
              <a:rPr lang="it-IT" sz="2000" dirty="0" err="1">
                <a:solidFill>
                  <a:schemeClr val="dk1"/>
                </a:solidFill>
                <a:latin typeface="Calibri"/>
                <a:cs typeface="Calibri"/>
              </a:rPr>
              <a:t>collection</a:t>
            </a:r>
            <a:r>
              <a:rPr lang="it-IT" sz="2000" dirty="0">
                <a:solidFill>
                  <a:schemeClr val="dk1"/>
                </a:solidFill>
                <a:latin typeface="Calibri"/>
                <a:cs typeface="Calibri"/>
              </a:rPr>
              <a:t>, targeting and profiling of consumers online”, 2009.</a:t>
            </a:r>
            <a:endParaRPr lang="en-US" sz="2000" dirty="0">
              <a:solidFill>
                <a:schemeClr val="dk1"/>
              </a:solidFill>
              <a:latin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1" name="Google Shape;301;p23"/>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302" name="Google Shape;302;p2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5366301" y="2164918"/>
            <a:ext cx="6026858" cy="226711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b="1" dirty="0"/>
              <a:t>3. Accesso a un pubblico più ampio. </a:t>
            </a:r>
            <a:r>
              <a:rPr lang="it-IT" dirty="0"/>
              <a:t>Attraverso gli strumenti digitali possiamo raggiungere un pubblico ampio e globale grazie a Internet presente in ogni Paese.</a:t>
            </a:r>
          </a:p>
          <a:p>
            <a:pPr algn="just">
              <a:lnSpc>
                <a:spcPct val="110000"/>
              </a:lnSpc>
            </a:pPr>
            <a:r>
              <a:rPr lang="it-IT" b="1" dirty="0"/>
              <a:t>4. Maggiore e facile disponibilità. </a:t>
            </a:r>
            <a:r>
              <a:rPr lang="it-IT" dirty="0"/>
              <a:t>Gli strumenti digitali sono generalmente gratuiti e, grazie a loro, ogni azienda ha la possibilità di raggiungere qualsiasi pubblico indipendentemente da quanto grande sia.</a:t>
            </a:r>
          </a:p>
          <a:p>
            <a:pPr algn="just">
              <a:lnSpc>
                <a:spcPct val="110000"/>
              </a:lnSpc>
            </a:pPr>
            <a:endParaRPr lang="it-IT" b="1"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 name="Immagine 9" descr="Immagine che contiene testo, persona, interni, scrivania&#10;&#10;Descrizione generata automaticamente">
            <a:extLst>
              <a:ext uri="{FF2B5EF4-FFF2-40B4-BE49-F238E27FC236}">
                <a16:creationId xmlns:a16="http://schemas.microsoft.com/office/drawing/2014/main" id="{F404C107-463B-4725-8477-9BF59A5E90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5245" y="1921712"/>
            <a:ext cx="4653845" cy="2753525"/>
          </a:xfrm>
          <a:prstGeom prst="rect">
            <a:avLst/>
          </a:prstGeom>
        </p:spPr>
      </p:pic>
      <p:sp>
        <p:nvSpPr>
          <p:cNvPr id="11" name="CasellaDiTesto 10">
            <a:extLst>
              <a:ext uri="{FF2B5EF4-FFF2-40B4-BE49-F238E27FC236}">
                <a16:creationId xmlns:a16="http://schemas.microsoft.com/office/drawing/2014/main" id="{AC4F3A3D-CF75-48E3-AB06-44816C7F74C2}"/>
              </a:ext>
            </a:extLst>
          </p:cNvPr>
          <p:cNvSpPr txBox="1"/>
          <p:nvPr/>
        </p:nvSpPr>
        <p:spPr>
          <a:xfrm>
            <a:off x="425245" y="8817199"/>
            <a:ext cx="1447800" cy="507831"/>
          </a:xfrm>
          <a:prstGeom prst="rect">
            <a:avLst/>
          </a:prstGeom>
          <a:noFill/>
        </p:spPr>
        <p:txBody>
          <a:bodyPr wrap="square" rtlCol="0">
            <a:spAutoFit/>
          </a:bodyPr>
          <a:lstStyle/>
          <a:p>
            <a:r>
              <a:rPr lang="it-IT" sz="900">
                <a:hlinkClick r:id="rId5" tooltip="https://www.wired.it/economia/lavoro/2015/06/03/immigrazione-lavoro-istruzione/"/>
              </a:rPr>
              <a:t>Questa foto</a:t>
            </a:r>
            <a:r>
              <a:rPr lang="it-IT" sz="900"/>
              <a:t> di Autore sconosciuto è concesso in licenza da </a:t>
            </a:r>
            <a:r>
              <a:rPr lang="it-IT" sz="900">
                <a:hlinkClick r:id="rId6" tooltip="https://creativecommons.org/licenses/by-nc-nd/3.0/"/>
              </a:rPr>
              <a:t>CC BY-NC-ND</a:t>
            </a:r>
            <a:endParaRPr lang="it-IT" sz="900"/>
          </a:p>
        </p:txBody>
      </p:sp>
    </p:spTree>
    <p:extLst>
      <p:ext uri="{BB962C8B-B14F-4D97-AF65-F5344CB8AC3E}">
        <p14:creationId xmlns:p14="http://schemas.microsoft.com/office/powerpoint/2010/main" val="2860172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308" name="Google Shape;308;p24"/>
          <p:cNvSpPr txBox="1"/>
          <p:nvPr/>
        </p:nvSpPr>
        <p:spPr>
          <a:xfrm>
            <a:off x="859801" y="1066614"/>
            <a:ext cx="10533358" cy="298934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1000"/>
              </a:spcBef>
              <a:spcAft>
                <a:spcPts val="0"/>
              </a:spcAft>
              <a:buClr>
                <a:schemeClr val="dk1"/>
              </a:buClr>
              <a:buSzPts val="2000"/>
              <a:buFont typeface="Arial"/>
              <a:buNone/>
            </a:pPr>
            <a:r>
              <a:rPr lang="en-US" sz="2000" i="1" dirty="0">
                <a:solidFill>
                  <a:schemeClr val="tx1"/>
                </a:solidFill>
                <a:latin typeface="Calibri"/>
                <a:ea typeface="Calibri"/>
                <a:cs typeface="Calibri"/>
                <a:sym typeface="Calibri"/>
              </a:rPr>
              <a:t>Websites and online articles</a:t>
            </a:r>
            <a:endParaRPr lang="en-US" sz="2000" dirty="0">
              <a:solidFill>
                <a:schemeClr val="tx1"/>
              </a:solidFill>
            </a:endParaRPr>
          </a:p>
          <a:p>
            <a:pPr algn="just">
              <a:lnSpc>
                <a:spcPct val="120000"/>
              </a:lnSpc>
              <a:spcBef>
                <a:spcPts val="1000"/>
              </a:spcBef>
              <a:buClr>
                <a:schemeClr val="dk1"/>
              </a:buClr>
              <a:buSzPts val="2000"/>
            </a:pPr>
            <a:r>
              <a:rPr lang="en-US" sz="2000" dirty="0">
                <a:solidFill>
                  <a:schemeClr val="tx1"/>
                </a:solidFill>
                <a:latin typeface="Calibri"/>
                <a:cs typeface="Calibri"/>
                <a:sym typeface="Calibri"/>
              </a:rPr>
              <a:t>European Commission, How can I access my personal data held by a company / </a:t>
            </a:r>
            <a:r>
              <a:rPr lang="en-US" sz="2000" dirty="0" err="1">
                <a:solidFill>
                  <a:schemeClr val="tx1"/>
                </a:solidFill>
                <a:latin typeface="Calibri"/>
                <a:cs typeface="Calibri"/>
                <a:sym typeface="Calibri"/>
              </a:rPr>
              <a:t>organisation</a:t>
            </a:r>
            <a:r>
              <a:rPr lang="en-US" sz="2000" dirty="0">
                <a:solidFill>
                  <a:schemeClr val="tx1"/>
                </a:solidFill>
                <a:latin typeface="Calibri"/>
                <a:cs typeface="Calibri"/>
                <a:sym typeface="Calibri"/>
              </a:rPr>
              <a:t>?: </a:t>
            </a:r>
            <a:r>
              <a:rPr lang="en-US" sz="2000" dirty="0">
                <a:solidFill>
                  <a:schemeClr val="tx1"/>
                </a:solidFill>
                <a:latin typeface="Calibri"/>
                <a:cs typeface="Calibri"/>
                <a:sym typeface="Calibri"/>
                <a:hlinkClick r:id="rId4">
                  <a:extLst>
                    <a:ext uri="{A12FA001-AC4F-418D-AE19-62706E023703}">
                      <ahyp:hlinkClr xmlns:ahyp="http://schemas.microsoft.com/office/drawing/2018/hyperlinkcolor" val="tx"/>
                    </a:ext>
                  </a:extLst>
                </a:hlinkClick>
              </a:rPr>
              <a:t>https://ec.europa.eu/info/law/law-topic/data-protection/reform/rights-citizens/my-rights/how-can-i-access-my-personal-data-held-company-organisation_en</a:t>
            </a:r>
            <a:endParaRPr lang="en-US" sz="2000" dirty="0">
              <a:solidFill>
                <a:schemeClr val="tx1"/>
              </a:solidFill>
              <a:latin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r>
              <a:rPr lang="en-US" sz="2000" dirty="0">
                <a:solidFill>
                  <a:schemeClr val="tx1"/>
                </a:solidFill>
                <a:latin typeface="Calibri"/>
                <a:cs typeface="Calibri"/>
                <a:sym typeface="Calibri"/>
              </a:rPr>
              <a:t>European Commission, What constitutes data processing?: </a:t>
            </a:r>
            <a:r>
              <a:rPr lang="en-US" sz="2000" dirty="0">
                <a:solidFill>
                  <a:schemeClr val="tx1"/>
                </a:solidFill>
                <a:latin typeface="Calibri"/>
                <a:cs typeface="Calibri"/>
                <a:sym typeface="Calibri"/>
                <a:hlinkClick r:id="rId5">
                  <a:extLst>
                    <a:ext uri="{A12FA001-AC4F-418D-AE19-62706E023703}">
                      <ahyp:hlinkClr xmlns:ahyp="http://schemas.microsoft.com/office/drawing/2018/hyperlinkcolor" val="tx"/>
                    </a:ext>
                  </a:extLst>
                </a:hlinkClick>
              </a:rPr>
              <a:t>https://ec.europa.eu/info/law/law-topic/data-protection/reform/what-constitutes-data-processing_enKeyHole</a:t>
            </a:r>
            <a:endParaRPr lang="en-US" sz="2000" dirty="0">
              <a:solidFill>
                <a:schemeClr val="tx1"/>
              </a:solidFill>
              <a:latin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r>
              <a:rPr lang="en-US" sz="2000" dirty="0">
                <a:solidFill>
                  <a:schemeClr val="tx1"/>
                </a:solidFill>
                <a:latin typeface="Calibri"/>
                <a:cs typeface="Calibri"/>
                <a:sym typeface="Calibri"/>
              </a:rPr>
              <a:t>European Commission, What is personal data?: </a:t>
            </a:r>
            <a:r>
              <a:rPr lang="en-US" sz="2000" dirty="0">
                <a:solidFill>
                  <a:schemeClr val="tx1"/>
                </a:solidFill>
                <a:latin typeface="Calibri"/>
                <a:cs typeface="Calibri"/>
                <a:sym typeface="Calibri"/>
                <a:hlinkClick r:id="rId6">
                  <a:extLst>
                    <a:ext uri="{A12FA001-AC4F-418D-AE19-62706E023703}">
                      <ahyp:hlinkClr xmlns:ahyp="http://schemas.microsoft.com/office/drawing/2018/hyperlinkcolor" val="tx"/>
                    </a:ext>
                  </a:extLst>
                </a:hlinkClick>
              </a:rPr>
              <a:t>https://ec.europa.eu/info/law/law-topic/data-protection/reform/what-personal-data_en</a:t>
            </a:r>
            <a:endParaRPr lang="en-US" sz="2000" dirty="0">
              <a:solidFill>
                <a:schemeClr val="tx1"/>
              </a:solidFill>
              <a:latin typeface="Calibri"/>
              <a:cs typeface="Calibri"/>
              <a:sym typeface="Calibri"/>
            </a:endParaRPr>
          </a:p>
          <a:p>
            <a:pPr algn="just">
              <a:lnSpc>
                <a:spcPct val="120000"/>
              </a:lnSpc>
              <a:spcBef>
                <a:spcPts val="1000"/>
              </a:spcBef>
              <a:buClr>
                <a:schemeClr val="dk1"/>
              </a:buClr>
              <a:buSzPts val="2000"/>
            </a:pPr>
            <a:r>
              <a:rPr lang="en-US" sz="2000" dirty="0" err="1">
                <a:solidFill>
                  <a:schemeClr val="tx1"/>
                </a:solidFill>
                <a:latin typeface="Calibri"/>
                <a:cs typeface="Calibri"/>
                <a:sym typeface="Calibri"/>
              </a:rPr>
              <a:t>FreeCodeCamp</a:t>
            </a:r>
            <a:r>
              <a:rPr lang="en-US" sz="2000" dirty="0">
                <a:solidFill>
                  <a:schemeClr val="tx1"/>
                </a:solidFill>
                <a:latin typeface="Calibri"/>
                <a:cs typeface="Calibri"/>
                <a:sym typeface="Calibri"/>
              </a:rPr>
              <a:t> </a:t>
            </a:r>
            <a:r>
              <a:rPr lang="en-US" sz="2000" dirty="0">
                <a:solidFill>
                  <a:schemeClr val="tx1"/>
                </a:solidFill>
                <a:latin typeface="Calibri"/>
                <a:cs typeface="Calibri"/>
              </a:rPr>
              <a:t>What Is Personal Data And Where Is it Stored?: </a:t>
            </a:r>
            <a:r>
              <a:rPr lang="en-US" sz="2000" dirty="0">
                <a:solidFill>
                  <a:schemeClr val="tx1"/>
                </a:solidFill>
                <a:latin typeface="Calibri"/>
                <a:cs typeface="Calibri"/>
                <a:hlinkClick r:id="rId7">
                  <a:extLst>
                    <a:ext uri="{A12FA001-AC4F-418D-AE19-62706E023703}">
                      <ahyp:hlinkClr xmlns:ahyp="http://schemas.microsoft.com/office/drawing/2018/hyperlinkcolor" val="tx"/>
                    </a:ext>
                  </a:extLst>
                </a:hlinkClick>
              </a:rPr>
              <a:t>https://www.freecodecamp.org/news/what-is-personal-data/</a:t>
            </a:r>
            <a:endParaRPr lang="en-US" sz="2000" dirty="0">
              <a:solidFill>
                <a:schemeClr val="tx1"/>
              </a:solidFill>
              <a:latin typeface="Calibri"/>
              <a:cs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9" name="Google Shape;309;p24"/>
          <p:cNvPicPr preferRelativeResize="0"/>
          <p:nvPr/>
        </p:nvPicPr>
        <p:blipFill rotWithShape="1">
          <a:blip r:embed="rId8">
            <a:alphaModFix/>
          </a:blip>
          <a:srcRect/>
          <a:stretch/>
        </p:blipFill>
        <p:spPr>
          <a:xfrm>
            <a:off x="10359436" y="0"/>
            <a:ext cx="1790891" cy="1790891"/>
          </a:xfrm>
          <a:prstGeom prst="rect">
            <a:avLst/>
          </a:prstGeom>
          <a:noFill/>
          <a:ln>
            <a:noFill/>
          </a:ln>
        </p:spPr>
      </p:pic>
      <p:sp>
        <p:nvSpPr>
          <p:cNvPr id="310" name="Google Shape;310;p2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308" name="Google Shape;308;p24"/>
          <p:cNvSpPr txBox="1"/>
          <p:nvPr/>
        </p:nvSpPr>
        <p:spPr>
          <a:xfrm>
            <a:off x="695469" y="1934330"/>
            <a:ext cx="10801062" cy="298934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1000"/>
              </a:spcBef>
              <a:spcAft>
                <a:spcPts val="0"/>
              </a:spcAft>
              <a:buClr>
                <a:schemeClr val="dk1"/>
              </a:buClr>
              <a:buSzPts val="2000"/>
              <a:buFont typeface="Arial"/>
              <a:buNone/>
            </a:pPr>
            <a:endParaRPr lang="en-US" sz="2000" i="1" dirty="0">
              <a:solidFill>
                <a:schemeClr val="dk1"/>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2000"/>
              <a:buFont typeface="Arial"/>
              <a:buNone/>
            </a:pPr>
            <a:r>
              <a:rPr lang="en-US" sz="2000" dirty="0">
                <a:solidFill>
                  <a:schemeClr val="tx1"/>
                </a:solidFill>
                <a:latin typeface="Calibri"/>
                <a:ea typeface="Calibri"/>
                <a:cs typeface="Calibri"/>
                <a:sym typeface="Calibri"/>
              </a:rPr>
              <a:t>GDPR.EU, Everything you need to know about the “Right to be forgotten”: </a:t>
            </a:r>
            <a:r>
              <a:rPr lang="en-US" sz="2000" u="sng"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https://gdpr.eu/right-to-be-forgotten/</a:t>
            </a:r>
            <a:endParaRPr lang="en-US" sz="2000" dirty="0">
              <a:solidFill>
                <a:schemeClr val="tx1"/>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2000"/>
              <a:buFont typeface="Arial"/>
              <a:buNone/>
            </a:pPr>
            <a:r>
              <a:rPr lang="en-US" sz="2000" dirty="0">
                <a:solidFill>
                  <a:schemeClr val="tx1"/>
                </a:solidFill>
                <a:latin typeface="Calibri"/>
                <a:ea typeface="Calibri"/>
                <a:cs typeface="Calibri"/>
                <a:sym typeface="Calibri"/>
              </a:rPr>
              <a:t>GDPR.EU, Everything you need to know about the “Right to be forgotten”: </a:t>
            </a:r>
            <a:r>
              <a:rPr lang="en-US" sz="2000" dirty="0">
                <a:solidFill>
                  <a:schemeClr val="tx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https://gdpr.eu/right-to-be-forgotten/#:~:text=An%20individual%20has%20the%20right,that%20individual%20withdraws%20their%20consent</a:t>
            </a:r>
            <a:r>
              <a:rPr lang="en-US" sz="2000" dirty="0">
                <a:solidFill>
                  <a:schemeClr val="tx1"/>
                </a:solidFill>
                <a:latin typeface="Calibri"/>
                <a:ea typeface="Calibri"/>
                <a:cs typeface="Calibri"/>
                <a:sym typeface="Calibri"/>
              </a:rPr>
              <a:t>.</a:t>
            </a:r>
            <a:endParaRPr sz="2000" dirty="0">
              <a:solidFill>
                <a:schemeClr val="tx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r>
              <a:rPr lang="it-IT" sz="2000" dirty="0" err="1">
                <a:solidFill>
                  <a:schemeClr val="tx1"/>
                </a:solidFill>
                <a:latin typeface="Calibri"/>
                <a:ea typeface="Calibri"/>
                <a:cs typeface="Calibri"/>
                <a:sym typeface="Calibri"/>
              </a:rPr>
              <a:t>Mamoto</a:t>
            </a:r>
            <a:r>
              <a:rPr lang="it-IT" sz="2000" dirty="0">
                <a:solidFill>
                  <a:schemeClr val="tx1"/>
                </a:solidFill>
                <a:latin typeface="Calibri"/>
                <a:ea typeface="Calibri"/>
                <a:cs typeface="Calibri"/>
                <a:sym typeface="Calibri"/>
              </a:rPr>
              <a:t>, </a:t>
            </a:r>
            <a:r>
              <a:rPr lang="en-US" sz="2000" dirty="0">
                <a:solidFill>
                  <a:schemeClr val="tx1"/>
                </a:solidFill>
                <a:latin typeface="Calibri"/>
                <a:ea typeface="Calibri"/>
                <a:cs typeface="Calibri"/>
                <a:sym typeface="Calibri"/>
              </a:rPr>
              <a:t>Why is Privacy important? (Data Privacy Day): </a:t>
            </a:r>
            <a:r>
              <a:rPr lang="en-US" sz="2000" dirty="0">
                <a:solidFill>
                  <a:schemeClr val="tx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https://matomo.org/blog/2014/01/data-privacy-day-january-28th/</a:t>
            </a:r>
            <a:endParaRPr lang="en-US" sz="2000" dirty="0">
              <a:solidFill>
                <a:schemeClr val="tx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lang="it-IT"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9" name="Google Shape;309;p24"/>
          <p:cNvPicPr preferRelativeResize="0"/>
          <p:nvPr/>
        </p:nvPicPr>
        <p:blipFill rotWithShape="1">
          <a:blip r:embed="rId7">
            <a:alphaModFix/>
          </a:blip>
          <a:srcRect/>
          <a:stretch/>
        </p:blipFill>
        <p:spPr>
          <a:xfrm>
            <a:off x="10359436" y="0"/>
            <a:ext cx="1790891" cy="1790891"/>
          </a:xfrm>
          <a:prstGeom prst="rect">
            <a:avLst/>
          </a:prstGeom>
          <a:noFill/>
          <a:ln>
            <a:noFill/>
          </a:ln>
        </p:spPr>
      </p:pic>
      <p:sp>
        <p:nvSpPr>
          <p:cNvPr id="310" name="Google Shape;310;p2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400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88638" y="259144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STRUMENTI DIGITALI</a:t>
            </a:r>
          </a:p>
          <a:p>
            <a:pPr marL="342900" indent="-342900" algn="l">
              <a:lnSpc>
                <a:spcPct val="110000"/>
              </a:lnSpc>
              <a:buFont typeface="Arial" panose="020B0604020202020204" pitchFamily="34" charset="0"/>
              <a:buChar char="•"/>
            </a:pPr>
            <a:r>
              <a:rPr lang="it-IT" sz="2000" dirty="0"/>
              <a:t>ZOOM</a:t>
            </a:r>
          </a:p>
          <a:p>
            <a:pPr marL="342900" indent="-342900" algn="l">
              <a:lnSpc>
                <a:spcPct val="110000"/>
              </a:lnSpc>
              <a:buFont typeface="Arial" panose="020B0604020202020204" pitchFamily="34" charset="0"/>
              <a:buChar char="•"/>
            </a:pPr>
            <a:r>
              <a:rPr lang="it-IT" sz="2000" dirty="0"/>
              <a:t>ASANA o TRELLO</a:t>
            </a:r>
          </a:p>
          <a:p>
            <a:pPr marL="342900" indent="-342900" algn="l">
              <a:lnSpc>
                <a:spcPct val="110000"/>
              </a:lnSpc>
              <a:buFont typeface="Arial" panose="020B0604020202020204" pitchFamily="34" charset="0"/>
              <a:buChar char="•"/>
            </a:pPr>
            <a:r>
              <a:rPr lang="it-IT" sz="2000" dirty="0"/>
              <a:t>SITI WEB o BLOG</a:t>
            </a:r>
          </a:p>
          <a:p>
            <a:pPr marL="342900" indent="-342900" algn="l">
              <a:lnSpc>
                <a:spcPct val="110000"/>
              </a:lnSpc>
              <a:buFont typeface="Arial" panose="020B0604020202020204" pitchFamily="34" charset="0"/>
              <a:buChar char="•"/>
            </a:pPr>
            <a:r>
              <a:rPr lang="it-IT" sz="2000" dirty="0"/>
              <a:t>MAILCHIMP</a:t>
            </a:r>
          </a:p>
          <a:p>
            <a:pPr marL="342900" indent="-342900" algn="l">
              <a:lnSpc>
                <a:spcPct val="110000"/>
              </a:lnSpc>
              <a:buFont typeface="Arial" panose="020B0604020202020204" pitchFamily="34" charset="0"/>
              <a:buChar char="•"/>
            </a:pPr>
            <a:r>
              <a:rPr lang="it-IT" sz="2000" dirty="0"/>
              <a:t>CANVA </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5" name="Titolo 1">
            <a:extLst>
              <a:ext uri="{FF2B5EF4-FFF2-40B4-BE49-F238E27FC236}">
                <a16:creationId xmlns:a16="http://schemas.microsoft.com/office/drawing/2014/main" id="{1A777A39-AC92-4899-8D13-DD54E001EE33}"/>
              </a:ext>
            </a:extLst>
          </p:cNvPr>
          <p:cNvSpPr txBox="1">
            <a:spLocks/>
          </p:cNvSpPr>
          <p:nvPr/>
        </p:nvSpPr>
        <p:spPr>
          <a:xfrm>
            <a:off x="1072391" y="167054"/>
            <a:ext cx="10038482" cy="2236869"/>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STRUMENTI DIGITALI E CANALI SOCIAL PER un BRANDING DI SUCCESSO</a:t>
            </a:r>
            <a:endParaRPr lang="it-IT" sz="4400" b="1" dirty="0">
              <a:solidFill>
                <a:srgbClr val="FF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4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222951"/>
            <a:ext cx="10533358" cy="34255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solidFill>
                  <a:srgbClr val="FF6600"/>
                </a:solidFill>
                <a:latin typeface="Arial" panose="020B0604020202020204" pitchFamily="34" charset="0"/>
                <a:cs typeface="Arial" panose="020B0604020202020204" pitchFamily="34" charset="0"/>
              </a:rPr>
              <a:t>ZOOM </a:t>
            </a:r>
          </a:p>
          <a:p>
            <a:pPr algn="just" fontAlgn="base">
              <a:lnSpc>
                <a:spcPct val="100000"/>
              </a:lnSpc>
            </a:pPr>
            <a:r>
              <a:rPr lang="it-IT" sz="2000" dirty="0">
                <a:latin typeface="Calibri corpo"/>
              </a:rPr>
              <a:t>Quando creiamo il nostro marchio personale, vorremmo essere in grado di </a:t>
            </a:r>
            <a:r>
              <a:rPr lang="it-IT" sz="2000" b="1" dirty="0">
                <a:latin typeface="Calibri corpo"/>
              </a:rPr>
              <a:t>connetterci facilmente con i membri del team, i clienti e i fan </a:t>
            </a:r>
            <a:r>
              <a:rPr lang="it-IT" sz="2000" dirty="0">
                <a:latin typeface="Calibri corpo"/>
              </a:rPr>
              <a:t>dal nostro personal computer. Zoom è uno strumento eccellente per questo. Questa piattaforma ci dà la possibilità di utilizzare video e audio e di condividere il nostro schermo. Zoom ha un'opzione gratuita che consente fino a 100 partecipanti e 40 minuti in totale per chiamata e diversi piani a pagamento che forniscono tempi di chiamata illimitati, più controlli, rapporti e persino alcune opzioni di </a:t>
            </a:r>
            <a:r>
              <a:rPr lang="it-IT" sz="2000" dirty="0" err="1">
                <a:latin typeface="Calibri corpo"/>
              </a:rPr>
              <a:t>branding</a:t>
            </a:r>
            <a:r>
              <a:rPr lang="it-IT" sz="2000" dirty="0">
                <a:latin typeface="Calibri corpo"/>
              </a:rPr>
              <a:t> personalizzate.</a:t>
            </a:r>
          </a:p>
          <a:p>
            <a:pPr algn="just" fontAlgn="base">
              <a:lnSpc>
                <a:spcPct val="100000"/>
              </a:lnSpc>
            </a:pPr>
            <a:r>
              <a:rPr lang="it-IT" sz="2000" b="1" dirty="0">
                <a:solidFill>
                  <a:srgbClr val="FF6600"/>
                </a:solidFill>
                <a:latin typeface="Arial" panose="020B0604020202020204" pitchFamily="34" charset="0"/>
                <a:cs typeface="Arial" panose="020B0604020202020204" pitchFamily="34" charset="0"/>
              </a:rPr>
              <a:t>ASANA o TRELLO</a:t>
            </a:r>
          </a:p>
          <a:p>
            <a:pPr algn="just" fontAlgn="base">
              <a:lnSpc>
                <a:spcPct val="100000"/>
              </a:lnSpc>
            </a:pPr>
            <a:r>
              <a:rPr lang="it-IT" sz="2000" dirty="0">
                <a:latin typeface="Calibri corpo"/>
              </a:rPr>
              <a:t>L'organizzazione è una delle chiavi per il successo del brand. Asana o </a:t>
            </a:r>
            <a:r>
              <a:rPr lang="it-IT" sz="2000" dirty="0" err="1">
                <a:latin typeface="Calibri corpo"/>
              </a:rPr>
              <a:t>Trello</a:t>
            </a:r>
            <a:r>
              <a:rPr lang="it-IT" sz="2000" dirty="0">
                <a:latin typeface="Calibri corpo"/>
              </a:rPr>
              <a:t> possono aiutarci a </a:t>
            </a:r>
            <a:r>
              <a:rPr lang="it-IT" sz="2000" b="1" dirty="0">
                <a:latin typeface="Calibri corpo"/>
              </a:rPr>
              <a:t>mantenere operativo il nostro brand e il nostro team. </a:t>
            </a:r>
            <a:r>
              <a:rPr lang="it-IT" sz="2000" dirty="0">
                <a:latin typeface="Calibri corpo"/>
              </a:rPr>
              <a:t>Possiamo usarlo per organizzare le nostre attività, assegnarle ai membri del team, impostare date di scadenza e collaborare, tutto in un unico posto. Anche se siamo una squadra di un solo elemento, questo strumento può aiutarci a visualizzare tutto ciò che dobbiamo fare e motivarci a farlo in tempo.</a:t>
            </a:r>
            <a:endParaRPr lang="en-US" sz="2000" b="0" i="0" dirty="0">
              <a:solidFill>
                <a:srgbClr val="262626"/>
              </a:solidFill>
              <a:effectLst/>
              <a:latin typeface="Calibri corpo"/>
            </a:endParaRPr>
          </a:p>
          <a:p>
            <a:pPr algn="just">
              <a:lnSpc>
                <a:spcPct val="100000"/>
              </a:lnSpc>
            </a:pPr>
            <a:endParaRPr lang="it-IT" sz="2000" dirty="0">
              <a:latin typeface="Calibri corpo"/>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1028" name="Picture 4" descr="Trello, logo Libero Icona - Icon-Icons.com">
            <a:extLst>
              <a:ext uri="{FF2B5EF4-FFF2-40B4-BE49-F238E27FC236}">
                <a16:creationId xmlns:a16="http://schemas.microsoft.com/office/drawing/2014/main" id="{94CA1E02-4E08-4A20-BA38-115670295E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7591" y="4033847"/>
            <a:ext cx="390028" cy="390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ana Logo - Storia e significato dell'emblema del marchio">
            <a:extLst>
              <a:ext uri="{FF2B5EF4-FFF2-40B4-BE49-F238E27FC236}">
                <a16:creationId xmlns:a16="http://schemas.microsoft.com/office/drawing/2014/main" id="{09B7D8E6-099C-498B-AF84-C7D286B518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9978" y="3642852"/>
            <a:ext cx="607302" cy="340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om Meeting Icon Png, Transparent Png - Zoom Meeting Icon Png, Png  Download , Transparent Png Image - PNGitem">
            <a:extLst>
              <a:ext uri="{FF2B5EF4-FFF2-40B4-BE49-F238E27FC236}">
                <a16:creationId xmlns:a16="http://schemas.microsoft.com/office/drawing/2014/main" id="{1AF7C796-F76E-43F0-AFF6-83CBB63EFA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446" y="1222951"/>
            <a:ext cx="672317" cy="55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9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344757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solidFill>
                  <a:srgbClr val="FF6600"/>
                </a:solidFill>
                <a:latin typeface="Arial" panose="020B0604020202020204" pitchFamily="34" charset="0"/>
                <a:cs typeface="Arial" panose="020B0604020202020204" pitchFamily="34" charset="0"/>
              </a:rPr>
              <a:t>WEBSITE o BLOG</a:t>
            </a:r>
          </a:p>
          <a:p>
            <a:pPr algn="just" fontAlgn="base">
              <a:lnSpc>
                <a:spcPct val="100000"/>
              </a:lnSpc>
            </a:pPr>
            <a:r>
              <a:rPr lang="it-IT" sz="2000" dirty="0"/>
              <a:t>Uno dei più potenti strumenti di comunicazione per il marketing su Internet è una pagina Web funzionale o un blog di a cui i fan possono accedere facilmente. </a:t>
            </a:r>
            <a:r>
              <a:rPr lang="it-IT" sz="2000" b="1" dirty="0"/>
              <a:t>Devono essere funzionali, informativi, utilizzare una navigazione semplice</a:t>
            </a:r>
            <a:r>
              <a:rPr lang="it-IT" sz="2000" dirty="0"/>
              <a:t> ed essere aggiornati sugli eventi delle squadre e altro ancora.</a:t>
            </a:r>
          </a:p>
          <a:p>
            <a:pPr algn="just" fontAlgn="base">
              <a:lnSpc>
                <a:spcPct val="100000"/>
              </a:lnSpc>
            </a:pPr>
            <a:endParaRPr lang="it-IT" sz="2000" dirty="0"/>
          </a:p>
          <a:p>
            <a:pPr algn="just" fontAlgn="base">
              <a:lnSpc>
                <a:spcPct val="100000"/>
              </a:lnSpc>
            </a:pPr>
            <a:endParaRPr lang="en-US" sz="2000" dirty="0"/>
          </a:p>
          <a:p>
            <a:pPr algn="just" fontAlgn="base">
              <a:lnSpc>
                <a:spcPct val="100000"/>
              </a:lnSpc>
            </a:pPr>
            <a:r>
              <a:rPr lang="it-IT" sz="2000" b="1" dirty="0">
                <a:solidFill>
                  <a:srgbClr val="FF6600"/>
                </a:solidFill>
                <a:latin typeface="Arial" panose="020B0604020202020204" pitchFamily="34" charset="0"/>
                <a:cs typeface="Arial" panose="020B0604020202020204" pitchFamily="34" charset="0"/>
              </a:rPr>
              <a:t>MAILCHIMP</a:t>
            </a:r>
          </a:p>
          <a:p>
            <a:pPr algn="just" fontAlgn="base">
              <a:lnSpc>
                <a:spcPct val="100000"/>
              </a:lnSpc>
            </a:pPr>
            <a:r>
              <a:rPr lang="it-IT" sz="2000" dirty="0"/>
              <a:t>L'email marketing è un ottimo modo per </a:t>
            </a:r>
            <a:r>
              <a:rPr lang="it-IT" sz="2000" b="1" dirty="0"/>
              <a:t>coinvolgere il nostro pubblico e potenziare il nostro marchio. </a:t>
            </a:r>
            <a:r>
              <a:rPr lang="it-IT" sz="2000" dirty="0" err="1"/>
              <a:t>Mailchimp</a:t>
            </a:r>
            <a:r>
              <a:rPr lang="it-IT" sz="2000" dirty="0"/>
              <a:t> rende tutto questo semplice, con centinaia di modelli tra cui scegliere, analisi per aiutarci a monitorare il nostro successo e segmentazione del pubblico per permetterci di adattare le nostre e-mail alle esigenze di ciascun pubblico.</a:t>
            </a: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2050" name="Picture 2" descr="Il segno della chiocciola @ è stato inventato in Veneto nel Medioevo - Il  Cuore Veneto">
            <a:extLst>
              <a:ext uri="{FF2B5EF4-FFF2-40B4-BE49-F238E27FC236}">
                <a16:creationId xmlns:a16="http://schemas.microsoft.com/office/drawing/2014/main" id="{12173654-522D-4E4D-8E18-74E837DBF3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103" y="1790891"/>
            <a:ext cx="593177" cy="593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ilchimp, logo Libero Icona - Icon-Icons.com">
            <a:extLst>
              <a:ext uri="{FF2B5EF4-FFF2-40B4-BE49-F238E27FC236}">
                <a16:creationId xmlns:a16="http://schemas.microsoft.com/office/drawing/2014/main" id="{98F8CE2A-C3B4-494A-9472-17FBD539EB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102" y="3675290"/>
            <a:ext cx="593178" cy="59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2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nva Logo - Storia e significato dell'emblema del marchio">
            <a:extLst>
              <a:ext uri="{FF2B5EF4-FFF2-40B4-BE49-F238E27FC236}">
                <a16:creationId xmlns:a16="http://schemas.microsoft.com/office/drawing/2014/main" id="{78488686-091D-45F9-93B4-8E02CDB0C0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196" y="2007539"/>
            <a:ext cx="809845" cy="45351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233322" y="2007539"/>
            <a:ext cx="10021559"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it-IT" sz="2000" b="1" dirty="0">
                <a:solidFill>
                  <a:srgbClr val="FF6600"/>
                </a:solidFill>
                <a:latin typeface="Arial" panose="020B0604020202020204" pitchFamily="34" charset="0"/>
                <a:cs typeface="Arial" panose="020B0604020202020204" pitchFamily="34" charset="0"/>
              </a:rPr>
              <a:t>CANVA</a:t>
            </a:r>
          </a:p>
          <a:p>
            <a:pPr algn="just" fontAlgn="base">
              <a:lnSpc>
                <a:spcPct val="100000"/>
              </a:lnSpc>
            </a:pPr>
            <a:r>
              <a:rPr lang="it-IT" sz="2000" dirty="0">
                <a:latin typeface="Calibri corpo"/>
              </a:rPr>
              <a:t>Se vogliamo esistere in uno spazio digitale, allora abbiamo bisogno di elementi visivi perché </a:t>
            </a:r>
            <a:r>
              <a:rPr lang="it-IT" sz="2000" b="1" dirty="0">
                <a:latin typeface="Calibri corpo"/>
              </a:rPr>
              <a:t>coinvolgono il nostro pubblico</a:t>
            </a:r>
            <a:r>
              <a:rPr lang="it-IT" sz="2000" dirty="0">
                <a:latin typeface="Calibri corpo"/>
              </a:rPr>
              <a:t>. E </a:t>
            </a:r>
            <a:r>
              <a:rPr lang="it-IT" sz="2000" dirty="0" err="1">
                <a:latin typeface="Calibri corpo"/>
              </a:rPr>
              <a:t>Canva</a:t>
            </a:r>
            <a:r>
              <a:rPr lang="it-IT" sz="2000" dirty="0">
                <a:latin typeface="Calibri corpo"/>
              </a:rPr>
              <a:t> è uno degli strumenti migliori per farlo.</a:t>
            </a:r>
          </a:p>
          <a:p>
            <a:pPr algn="just" fontAlgn="base">
              <a:lnSpc>
                <a:spcPct val="100000"/>
              </a:lnSpc>
            </a:pPr>
            <a:r>
              <a:rPr lang="it-IT" sz="2000" dirty="0" err="1">
                <a:latin typeface="Calibri corpo"/>
              </a:rPr>
              <a:t>Canva</a:t>
            </a:r>
            <a:r>
              <a:rPr lang="it-IT" sz="2000" dirty="0">
                <a:latin typeface="Calibri corpo"/>
              </a:rPr>
              <a:t> ha dimensioni predefinite per i social media e altri spazi digitali di cui hai bisogno, oltre a migliaia di modelli e immagini gratuite. Avrai tutti gli strumenti di cui hai bisogno per creare splendidi effetti visivi. E con una pratica versione gratuita, </a:t>
            </a:r>
            <a:r>
              <a:rPr lang="it-IT" sz="2000" dirty="0" err="1">
                <a:latin typeface="Calibri corpo"/>
              </a:rPr>
              <a:t>Canva</a:t>
            </a:r>
            <a:r>
              <a:rPr lang="it-IT" sz="2000" dirty="0">
                <a:latin typeface="Calibri corpo"/>
              </a:rPr>
              <a:t> è accessibile a tutti, indipendentemente dal budget.</a:t>
            </a:r>
            <a:endParaRPr lang="en-US"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9782875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5375</Words>
  <Application>Microsoft Office PowerPoint</Application>
  <PresentationFormat>Widescreen</PresentationFormat>
  <Paragraphs>300</Paragraphs>
  <Slides>51</Slides>
  <Notes>29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51</vt:i4>
      </vt:variant>
    </vt:vector>
  </HeadingPairs>
  <TitlesOfParts>
    <vt:vector size="59" baseType="lpstr">
      <vt:lpstr>Arial</vt:lpstr>
      <vt:lpstr>Calibri</vt:lpstr>
      <vt:lpstr>Calibri (corpo)</vt:lpstr>
      <vt:lpstr>Calibri corpo</vt:lpstr>
      <vt:lpstr>Calibri Light</vt:lpstr>
      <vt:lpstr>Open Sans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L'ORMA - president</dc:creator>
  <cp:lastModifiedBy>Giancarlo Masi</cp:lastModifiedBy>
  <cp:revision>51</cp:revision>
  <dcterms:created xsi:type="dcterms:W3CDTF">2021-07-02T07:40:17Z</dcterms:created>
  <dcterms:modified xsi:type="dcterms:W3CDTF">2022-10-11T16:52:12Z</dcterms:modified>
</cp:coreProperties>
</file>