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9" r:id="rId2"/>
    <p:sldId id="285" r:id="rId3"/>
    <p:sldId id="260" r:id="rId4"/>
    <p:sldId id="267" r:id="rId5"/>
    <p:sldId id="261" r:id="rId6"/>
    <p:sldId id="266" r:id="rId7"/>
    <p:sldId id="268" r:id="rId8"/>
    <p:sldId id="269" r:id="rId9"/>
    <p:sldId id="270" r:id="rId10"/>
    <p:sldId id="273" r:id="rId11"/>
    <p:sldId id="272" r:id="rId12"/>
    <p:sldId id="264" r:id="rId13"/>
    <p:sldId id="274" r:id="rId14"/>
    <p:sldId id="263" r:id="rId15"/>
    <p:sldId id="271" r:id="rId16"/>
    <p:sldId id="262" r:id="rId17"/>
    <p:sldId id="282" r:id="rId18"/>
    <p:sldId id="283" r:id="rId19"/>
    <p:sldId id="278" r:id="rId20"/>
    <p:sldId id="258" r:id="rId21"/>
    <p:sldId id="257" r:id="rId22"/>
    <p:sldId id="284" r:id="rId23"/>
    <p:sldId id="256" r:id="rId24"/>
    <p:sldId id="286" r:id="rId25"/>
    <p:sldId id="287" r:id="rId26"/>
    <p:sldId id="288" r:id="rId27"/>
    <p:sldId id="289" r:id="rId28"/>
    <p:sldId id="290" r:id="rId29"/>
    <p:sldId id="291" r:id="rId30"/>
    <p:sldId id="292" r:id="rId31"/>
    <p:sldId id="293" r:id="rId32"/>
    <p:sldId id="294" r:id="rId33"/>
    <p:sldId id="265" r:id="rId34"/>
    <p:sldId id="295" r:id="rId35"/>
    <p:sldId id="296" r:id="rId36"/>
    <p:sldId id="297" r:id="rId37"/>
    <p:sldId id="298" r:id="rId38"/>
    <p:sldId id="299" r:id="rId39"/>
    <p:sldId id="300" r:id="rId40"/>
    <p:sldId id="301" r:id="rId41"/>
    <p:sldId id="302" r:id="rId42"/>
    <p:sldId id="303" r:id="rId43"/>
    <p:sldId id="275" r:id="rId44"/>
    <p:sldId id="276" r:id="rId45"/>
    <p:sldId id="277" r:id="rId46"/>
    <p:sldId id="304" r:id="rId47"/>
    <p:sldId id="279" r:id="rId48"/>
    <p:sldId id="280" r:id="rId49"/>
    <p:sldId id="281" r:id="rId50"/>
    <p:sldId id="305" r:id="rId51"/>
    <p:sldId id="306" r:id="rId5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343"/>
    <a:srgbClr val="FF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95A1B-1042-43FC-85C7-1D22FD0621FE}" type="datetimeFigureOut">
              <a:rPr lang="en-US" smtClean="0"/>
              <a:t>5/10/2022</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BC921F-2725-49B2-96A6-E540E835D5DC}" type="slidenum">
              <a:rPr lang="en-US" smtClean="0"/>
              <a:t>‹N›</a:t>
            </a:fld>
            <a:endParaRPr lang="en-US"/>
          </a:p>
        </p:txBody>
      </p:sp>
    </p:spTree>
    <p:extLst>
      <p:ext uri="{BB962C8B-B14F-4D97-AF65-F5344CB8AC3E}">
        <p14:creationId xmlns:p14="http://schemas.microsoft.com/office/powerpoint/2010/main" val="2784565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f3d9c6b5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gf3d9c6b5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f3d9c6b5b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gf3d9c6b5b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f3d9c6b5b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f3d9c6b5b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7500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8060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022D43-3732-442D-8407-E5B649A7126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3C070E6-D575-441D-8DC5-9A1D58322D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8E18E78-C27A-4D74-A31A-DD6DA53158C8}"/>
              </a:ext>
            </a:extLst>
          </p:cNvPr>
          <p:cNvSpPr>
            <a:spLocks noGrp="1"/>
          </p:cNvSpPr>
          <p:nvPr>
            <p:ph type="dt" sz="half" idx="10"/>
          </p:nvPr>
        </p:nvSpPr>
        <p:spPr/>
        <p:txBody>
          <a:bodyPr/>
          <a:lstStyle/>
          <a:p>
            <a:fld id="{DE4D5FC8-EB5F-4C2B-A698-43759229844D}" type="datetimeFigureOut">
              <a:rPr lang="it-IT" smtClean="0"/>
              <a:t>10/05/2022</a:t>
            </a:fld>
            <a:endParaRPr lang="it-IT"/>
          </a:p>
        </p:txBody>
      </p:sp>
      <p:sp>
        <p:nvSpPr>
          <p:cNvPr id="5" name="Segnaposto piè di pagina 4">
            <a:extLst>
              <a:ext uri="{FF2B5EF4-FFF2-40B4-BE49-F238E27FC236}">
                <a16:creationId xmlns:a16="http://schemas.microsoft.com/office/drawing/2014/main" id="{28CA433D-180B-4EF9-87D9-5254B54D80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3E846D2-6B04-4688-A00E-3274A328AFA3}"/>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411008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655D2E-2063-43E0-8AA0-EC9CEBC5077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8051716-0DEE-48CD-A4FE-10E3C9E3274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7686F83-A155-4A82-A992-2C2C05EEA2FC}"/>
              </a:ext>
            </a:extLst>
          </p:cNvPr>
          <p:cNvSpPr>
            <a:spLocks noGrp="1"/>
          </p:cNvSpPr>
          <p:nvPr>
            <p:ph type="dt" sz="half" idx="10"/>
          </p:nvPr>
        </p:nvSpPr>
        <p:spPr/>
        <p:txBody>
          <a:bodyPr/>
          <a:lstStyle/>
          <a:p>
            <a:fld id="{DE4D5FC8-EB5F-4C2B-A698-43759229844D}" type="datetimeFigureOut">
              <a:rPr lang="it-IT" smtClean="0"/>
              <a:t>10/05/2022</a:t>
            </a:fld>
            <a:endParaRPr lang="it-IT"/>
          </a:p>
        </p:txBody>
      </p:sp>
      <p:sp>
        <p:nvSpPr>
          <p:cNvPr id="5" name="Segnaposto piè di pagina 4">
            <a:extLst>
              <a:ext uri="{FF2B5EF4-FFF2-40B4-BE49-F238E27FC236}">
                <a16:creationId xmlns:a16="http://schemas.microsoft.com/office/drawing/2014/main" id="{EFD58A01-88A7-4C1B-9A6F-B4B42EAF961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3074603-F71D-4817-A576-F83DA7E6EB62}"/>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708609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8BD0D81-5363-4654-A9A4-4FCFD1A614C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70CC130-82B0-4F40-A74E-8422938BD04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7E7A25A-B9F5-491D-B766-6A791078BEE0}"/>
              </a:ext>
            </a:extLst>
          </p:cNvPr>
          <p:cNvSpPr>
            <a:spLocks noGrp="1"/>
          </p:cNvSpPr>
          <p:nvPr>
            <p:ph type="dt" sz="half" idx="10"/>
          </p:nvPr>
        </p:nvSpPr>
        <p:spPr/>
        <p:txBody>
          <a:bodyPr/>
          <a:lstStyle/>
          <a:p>
            <a:fld id="{DE4D5FC8-EB5F-4C2B-A698-43759229844D}" type="datetimeFigureOut">
              <a:rPr lang="it-IT" smtClean="0"/>
              <a:t>10/05/2022</a:t>
            </a:fld>
            <a:endParaRPr lang="it-IT"/>
          </a:p>
        </p:txBody>
      </p:sp>
      <p:sp>
        <p:nvSpPr>
          <p:cNvPr id="5" name="Segnaposto piè di pagina 4">
            <a:extLst>
              <a:ext uri="{FF2B5EF4-FFF2-40B4-BE49-F238E27FC236}">
                <a16:creationId xmlns:a16="http://schemas.microsoft.com/office/drawing/2014/main" id="{2FB55EF5-D8C4-4029-BBD6-41A39D2CA1A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E3B754C-BADF-4A85-95F6-27F06FD4DE51}"/>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3452776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48FF09-C6D4-48E4-82EB-F2B3FAA6BFC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3324F21-0C5C-45F7-B717-AA042CC436F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C6BA96A-E2E1-4218-AE09-90F7EB30885E}"/>
              </a:ext>
            </a:extLst>
          </p:cNvPr>
          <p:cNvSpPr>
            <a:spLocks noGrp="1"/>
          </p:cNvSpPr>
          <p:nvPr>
            <p:ph type="dt" sz="half" idx="10"/>
          </p:nvPr>
        </p:nvSpPr>
        <p:spPr/>
        <p:txBody>
          <a:bodyPr/>
          <a:lstStyle/>
          <a:p>
            <a:fld id="{DE4D5FC8-EB5F-4C2B-A698-43759229844D}" type="datetimeFigureOut">
              <a:rPr lang="it-IT" smtClean="0"/>
              <a:t>10/05/2022</a:t>
            </a:fld>
            <a:endParaRPr lang="it-IT"/>
          </a:p>
        </p:txBody>
      </p:sp>
      <p:sp>
        <p:nvSpPr>
          <p:cNvPr id="5" name="Segnaposto piè di pagina 4">
            <a:extLst>
              <a:ext uri="{FF2B5EF4-FFF2-40B4-BE49-F238E27FC236}">
                <a16:creationId xmlns:a16="http://schemas.microsoft.com/office/drawing/2014/main" id="{C178229A-E6A4-4DAC-B4E8-EC35DCE31B9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1D4F011-B5E0-4AD4-B6B9-FBD32D25AA74}"/>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365588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D51115-0E30-4E73-9E58-A8711EF9DCA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F2A0BF8-050F-41F5-AEC8-D0BB94FF12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785096F-625D-4B3E-81E1-BA0925145CF2}"/>
              </a:ext>
            </a:extLst>
          </p:cNvPr>
          <p:cNvSpPr>
            <a:spLocks noGrp="1"/>
          </p:cNvSpPr>
          <p:nvPr>
            <p:ph type="dt" sz="half" idx="10"/>
          </p:nvPr>
        </p:nvSpPr>
        <p:spPr/>
        <p:txBody>
          <a:bodyPr/>
          <a:lstStyle/>
          <a:p>
            <a:fld id="{DE4D5FC8-EB5F-4C2B-A698-43759229844D}" type="datetimeFigureOut">
              <a:rPr lang="it-IT" smtClean="0"/>
              <a:t>10/05/2022</a:t>
            </a:fld>
            <a:endParaRPr lang="it-IT"/>
          </a:p>
        </p:txBody>
      </p:sp>
      <p:sp>
        <p:nvSpPr>
          <p:cNvPr id="5" name="Segnaposto piè di pagina 4">
            <a:extLst>
              <a:ext uri="{FF2B5EF4-FFF2-40B4-BE49-F238E27FC236}">
                <a16:creationId xmlns:a16="http://schemas.microsoft.com/office/drawing/2014/main" id="{822BBC08-BE94-43B0-A31F-1069D002863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63D8CC2-66BD-4BFD-9373-DD2241B46EE4}"/>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749040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255248-3D8E-4B86-80F5-356126DCA92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EAFC0A3-A6CA-4367-A717-AFB490DCBAE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5667CEA-359A-4A83-BF28-DC5C98411821}"/>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AE9E0F1-9FA3-4569-BD6B-621533EC9A4C}"/>
              </a:ext>
            </a:extLst>
          </p:cNvPr>
          <p:cNvSpPr>
            <a:spLocks noGrp="1"/>
          </p:cNvSpPr>
          <p:nvPr>
            <p:ph type="dt" sz="half" idx="10"/>
          </p:nvPr>
        </p:nvSpPr>
        <p:spPr/>
        <p:txBody>
          <a:bodyPr/>
          <a:lstStyle/>
          <a:p>
            <a:fld id="{DE4D5FC8-EB5F-4C2B-A698-43759229844D}" type="datetimeFigureOut">
              <a:rPr lang="it-IT" smtClean="0"/>
              <a:t>10/05/2022</a:t>
            </a:fld>
            <a:endParaRPr lang="it-IT"/>
          </a:p>
        </p:txBody>
      </p:sp>
      <p:sp>
        <p:nvSpPr>
          <p:cNvPr id="6" name="Segnaposto piè di pagina 5">
            <a:extLst>
              <a:ext uri="{FF2B5EF4-FFF2-40B4-BE49-F238E27FC236}">
                <a16:creationId xmlns:a16="http://schemas.microsoft.com/office/drawing/2014/main" id="{F5E27C14-2CB9-44FA-84BE-74AD74B8C48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1E792DC-121C-47A2-A937-B071AA5C43D0}"/>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3426233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578710-0A59-4DF1-98CF-AB80814D048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E0F55A4-2AFA-4035-9A19-8DD7B7ACA1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9912B13-5DE3-4BFB-965D-48E8B69CAD7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11BA0BE-A12D-46A2-9FB6-3F77D6279C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CF5D574-6EE6-40BA-9E44-5C17FBACC4C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169DA5E-F0FF-4450-BDD2-71DA53AD5B6C}"/>
              </a:ext>
            </a:extLst>
          </p:cNvPr>
          <p:cNvSpPr>
            <a:spLocks noGrp="1"/>
          </p:cNvSpPr>
          <p:nvPr>
            <p:ph type="dt" sz="half" idx="10"/>
          </p:nvPr>
        </p:nvSpPr>
        <p:spPr/>
        <p:txBody>
          <a:bodyPr/>
          <a:lstStyle/>
          <a:p>
            <a:fld id="{DE4D5FC8-EB5F-4C2B-A698-43759229844D}" type="datetimeFigureOut">
              <a:rPr lang="it-IT" smtClean="0"/>
              <a:t>10/05/2022</a:t>
            </a:fld>
            <a:endParaRPr lang="it-IT"/>
          </a:p>
        </p:txBody>
      </p:sp>
      <p:sp>
        <p:nvSpPr>
          <p:cNvPr id="8" name="Segnaposto piè di pagina 7">
            <a:extLst>
              <a:ext uri="{FF2B5EF4-FFF2-40B4-BE49-F238E27FC236}">
                <a16:creationId xmlns:a16="http://schemas.microsoft.com/office/drawing/2014/main" id="{3D1A8A71-4D60-4445-8A1A-3EEB0F685C8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816632F-73DE-4479-A237-CBAAC8B613CE}"/>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2642260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E86DCA-BDC1-4302-9036-71BA0E94EF7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62CC47B-CD2B-4B3A-AEA1-348AFC8959C0}"/>
              </a:ext>
            </a:extLst>
          </p:cNvPr>
          <p:cNvSpPr>
            <a:spLocks noGrp="1"/>
          </p:cNvSpPr>
          <p:nvPr>
            <p:ph type="dt" sz="half" idx="10"/>
          </p:nvPr>
        </p:nvSpPr>
        <p:spPr/>
        <p:txBody>
          <a:bodyPr/>
          <a:lstStyle/>
          <a:p>
            <a:fld id="{DE4D5FC8-EB5F-4C2B-A698-43759229844D}" type="datetimeFigureOut">
              <a:rPr lang="it-IT" smtClean="0"/>
              <a:t>10/05/2022</a:t>
            </a:fld>
            <a:endParaRPr lang="it-IT"/>
          </a:p>
        </p:txBody>
      </p:sp>
      <p:sp>
        <p:nvSpPr>
          <p:cNvPr id="4" name="Segnaposto piè di pagina 3">
            <a:extLst>
              <a:ext uri="{FF2B5EF4-FFF2-40B4-BE49-F238E27FC236}">
                <a16:creationId xmlns:a16="http://schemas.microsoft.com/office/drawing/2014/main" id="{13DE5D86-D803-40C0-BC64-BB1FB0B77D2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430DF70-E7CD-4954-AFFE-666915C2090D}"/>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328343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54A56D5-0CF4-4D33-B5C2-875FDCE51C1D}"/>
              </a:ext>
            </a:extLst>
          </p:cNvPr>
          <p:cNvSpPr>
            <a:spLocks noGrp="1"/>
          </p:cNvSpPr>
          <p:nvPr>
            <p:ph type="dt" sz="half" idx="10"/>
          </p:nvPr>
        </p:nvSpPr>
        <p:spPr/>
        <p:txBody>
          <a:bodyPr/>
          <a:lstStyle/>
          <a:p>
            <a:fld id="{DE4D5FC8-EB5F-4C2B-A698-43759229844D}" type="datetimeFigureOut">
              <a:rPr lang="it-IT" smtClean="0"/>
              <a:t>10/05/2022</a:t>
            </a:fld>
            <a:endParaRPr lang="it-IT"/>
          </a:p>
        </p:txBody>
      </p:sp>
      <p:sp>
        <p:nvSpPr>
          <p:cNvPr id="3" name="Segnaposto piè di pagina 2">
            <a:extLst>
              <a:ext uri="{FF2B5EF4-FFF2-40B4-BE49-F238E27FC236}">
                <a16:creationId xmlns:a16="http://schemas.microsoft.com/office/drawing/2014/main" id="{E3C19F68-E749-46BC-A208-FC91CDB4BD2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46E7413-C54E-4206-A2C9-588651BCBFFD}"/>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3728300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68FBA5-7522-4A20-9C98-520E5CE6A47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BC789BD-49CE-45FF-A715-00B0D8D749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7EB5D2A-0B6B-4C47-9625-ADF50FC32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0008F4A-36F3-4258-9615-D5CEC93055AD}"/>
              </a:ext>
            </a:extLst>
          </p:cNvPr>
          <p:cNvSpPr>
            <a:spLocks noGrp="1"/>
          </p:cNvSpPr>
          <p:nvPr>
            <p:ph type="dt" sz="half" idx="10"/>
          </p:nvPr>
        </p:nvSpPr>
        <p:spPr/>
        <p:txBody>
          <a:bodyPr/>
          <a:lstStyle/>
          <a:p>
            <a:fld id="{DE4D5FC8-EB5F-4C2B-A698-43759229844D}" type="datetimeFigureOut">
              <a:rPr lang="it-IT" smtClean="0"/>
              <a:t>10/05/2022</a:t>
            </a:fld>
            <a:endParaRPr lang="it-IT"/>
          </a:p>
        </p:txBody>
      </p:sp>
      <p:sp>
        <p:nvSpPr>
          <p:cNvPr id="6" name="Segnaposto piè di pagina 5">
            <a:extLst>
              <a:ext uri="{FF2B5EF4-FFF2-40B4-BE49-F238E27FC236}">
                <a16:creationId xmlns:a16="http://schemas.microsoft.com/office/drawing/2014/main" id="{2E929648-EC9D-4131-A8B1-F20F76D02BA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00D14E9-691E-4AAD-A03A-57D785E488A6}"/>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2742293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C851B4-5921-4469-94B6-48A9211790B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BEC7043-70E6-4EE9-ABB9-D43A0C366E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5E858B7-A9DE-4155-8D31-6A11828F0A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B7DAB4B-5BC6-47D4-A0B5-1125FD627CDD}"/>
              </a:ext>
            </a:extLst>
          </p:cNvPr>
          <p:cNvSpPr>
            <a:spLocks noGrp="1"/>
          </p:cNvSpPr>
          <p:nvPr>
            <p:ph type="dt" sz="half" idx="10"/>
          </p:nvPr>
        </p:nvSpPr>
        <p:spPr/>
        <p:txBody>
          <a:bodyPr/>
          <a:lstStyle/>
          <a:p>
            <a:fld id="{DE4D5FC8-EB5F-4C2B-A698-43759229844D}" type="datetimeFigureOut">
              <a:rPr lang="it-IT" smtClean="0"/>
              <a:t>10/05/2022</a:t>
            </a:fld>
            <a:endParaRPr lang="it-IT"/>
          </a:p>
        </p:txBody>
      </p:sp>
      <p:sp>
        <p:nvSpPr>
          <p:cNvPr id="6" name="Segnaposto piè di pagina 5">
            <a:extLst>
              <a:ext uri="{FF2B5EF4-FFF2-40B4-BE49-F238E27FC236}">
                <a16:creationId xmlns:a16="http://schemas.microsoft.com/office/drawing/2014/main" id="{B38A2E2D-B0B8-42A1-8577-79656437483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D3E0038-5187-46BE-BB16-EBB9FCDD12BD}"/>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3543661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0C09EBF-5948-4CD7-99A6-B78D3E639E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E87B427-60B8-4E25-94F7-6B8D64DE4B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5824629-67E7-4322-86B1-3E6F4A518D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D5FC8-EB5F-4C2B-A698-43759229844D}" type="datetimeFigureOut">
              <a:rPr lang="it-IT" smtClean="0"/>
              <a:t>10/05/2022</a:t>
            </a:fld>
            <a:endParaRPr lang="it-IT"/>
          </a:p>
        </p:txBody>
      </p:sp>
      <p:sp>
        <p:nvSpPr>
          <p:cNvPr id="5" name="Segnaposto piè di pagina 4">
            <a:extLst>
              <a:ext uri="{FF2B5EF4-FFF2-40B4-BE49-F238E27FC236}">
                <a16:creationId xmlns:a16="http://schemas.microsoft.com/office/drawing/2014/main" id="{F9E4F86E-44C9-479A-A8BB-1C47164335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0BD763B-845F-4B9F-9A1C-8CB59E6E10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30924-04B9-4059-BC48-57A69E035BD8}" type="slidenum">
              <a:rPr lang="it-IT" smtClean="0"/>
              <a:t>‹N›</a:t>
            </a:fld>
            <a:endParaRPr lang="it-IT"/>
          </a:p>
        </p:txBody>
      </p:sp>
    </p:spTree>
    <p:extLst>
      <p:ext uri="{BB962C8B-B14F-4D97-AF65-F5344CB8AC3E}">
        <p14:creationId xmlns:p14="http://schemas.microsoft.com/office/powerpoint/2010/main" val="1965408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hyperlink" Target="https://failfection.com/centralized-social-media-must-fail/" TargetMode="Externa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pswings.com/blog/effective-tips-building-brand-social-media-strategy/" TargetMode="Externa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hyperlink" Target="https://sproutsocial.com/insights/social-media-branding/" TargetMode="External"/><Relationship Id="rId4" Type="http://schemas.openxmlformats.org/officeDocument/2006/relationships/hyperlink" Target="https://keyhole.co/blog/15-social-media-branding-strategi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gadgetsin.com/tourbox-photo-and-video-editing-console-for-photoshop-lightroom-premiere-and-more.htm" TargetMode="External"/><Relationship Id="rId5" Type="http://schemas.openxmlformats.org/officeDocument/2006/relationships/image" Target="../media/image24.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hyperlink" Target="https://ec.europa.eu/info/law/law-topic/data-protection/reform/what-does-general-data-protection-regulation-gdpr-govern_en#_ftn1"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2.jp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2.jp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2.jp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2.jp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2.jp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hyperlink" Target="https://eur-lex.europa.eu/legal-content/EN/TXT/PDF/?uri=CELEX:32016R067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hyperlink" Target="https://creativecommons.org/licenses/by-nc-nd/3.0/" TargetMode="External"/><Relationship Id="rId5" Type="http://schemas.openxmlformats.org/officeDocument/2006/relationships/hyperlink" Target="https://www.wired.it/economia/lavoro/2015/06/03/immigrazione-lavoro-istruzione/" TargetMode="Externa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3.jpeg"/><Relationship Id="rId7" Type="http://schemas.openxmlformats.org/officeDocument/2006/relationships/hyperlink" Target="https://www.freecodecamp.org/news/what-is-personal-data/"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ec.europa.eu/info/law/law-topic/data-protection/reform/what-personal-data_en" TargetMode="External"/><Relationship Id="rId5" Type="http://schemas.openxmlformats.org/officeDocument/2006/relationships/hyperlink" Target="https://ec.europa.eu/info/law/law-topic/data-protection/reform/what-constitutes-data-processing_enKeyHole" TargetMode="External"/><Relationship Id="rId4" Type="http://schemas.openxmlformats.org/officeDocument/2006/relationships/hyperlink" Target="https://ec.europa.eu/info/law/law-topic/data-protection/reform/rights-citizens/my-rights/how-can-i-access-my-personal-data-held-company-organisation_en"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matomo.org/blog/2014/01/data-privacy-day-january-28th/" TargetMode="External"/><Relationship Id="rId5" Type="http://schemas.openxmlformats.org/officeDocument/2006/relationships/hyperlink" Target="https://gdpr.eu/right-to-be-forgotten/#:~:text=An%20individual%20has%20the%20right,that%20individual%20withdraws%20their%20consent" TargetMode="External"/><Relationship Id="rId4" Type="http://schemas.openxmlformats.org/officeDocument/2006/relationships/hyperlink" Target="https://gdpr.eu/right-to-be-forgott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lemento grafico 2" descr="Connessioni con riempimento a tinta unita">
            <a:extLst>
              <a:ext uri="{FF2B5EF4-FFF2-40B4-BE49-F238E27FC236}">
                <a16:creationId xmlns:a16="http://schemas.microsoft.com/office/drawing/2014/main" id="{41868EE6-ED22-4A0D-AE50-817D993F4F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81654" y="1944630"/>
            <a:ext cx="4156617" cy="4156617"/>
          </a:xfrm>
          <a:prstGeom prst="rect">
            <a:avLst/>
          </a:prstGeom>
        </p:spPr>
      </p:pic>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76990" y="1545657"/>
            <a:ext cx="10533357" cy="1369074"/>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it-IT" sz="4400" b="1" dirty="0">
                <a:solidFill>
                  <a:srgbClr val="FF6600"/>
                </a:solidFill>
                <a:latin typeface="Arial" panose="020B0604020202020204" pitchFamily="34" charset="0"/>
                <a:cs typeface="Arial" panose="020B0604020202020204" pitchFamily="34" charset="0"/>
              </a:rPr>
              <a:t>Digital Skills for Marketing Managers </a:t>
            </a:r>
            <a:endParaRPr lang="it-IT" sz="4400" b="1" dirty="0">
              <a:solidFill>
                <a:srgbClr val="FF4343"/>
              </a:solidFill>
              <a:latin typeface="Arial" panose="020B0604020202020204" pitchFamily="34" charset="0"/>
              <a:cs typeface="Arial" panose="020B0604020202020204" pitchFamily="34"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76989" y="3068470"/>
            <a:ext cx="10533358" cy="34475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it-IT" sz="2800" b="1" dirty="0">
                <a:solidFill>
                  <a:srgbClr val="FF4343"/>
                </a:solidFill>
                <a:latin typeface="Arial" panose="020B0604020202020204" pitchFamily="34" charset="0"/>
                <a:cs typeface="Arial" panose="020B0604020202020204" pitchFamily="34" charset="0"/>
              </a:rPr>
              <a:t>Module 3</a:t>
            </a: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3293958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9436" y="0"/>
            <a:ext cx="1790891" cy="1790891"/>
          </a:xfrm>
          <a:prstGeom prst="rect">
            <a:avLst/>
          </a:prstGeom>
        </p:spPr>
      </p:pic>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4421925" y="937794"/>
            <a:ext cx="7480023" cy="3447578"/>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it-IT" sz="11200" b="1" dirty="0">
                <a:solidFill>
                  <a:srgbClr val="FF4343"/>
                </a:solidFill>
                <a:latin typeface="Arial" panose="020B0604020202020204" pitchFamily="34" charset="0"/>
                <a:cs typeface="Arial" panose="020B0604020202020204" pitchFamily="34" charset="0"/>
              </a:rPr>
              <a:t>SOCIAL MEDIA PLATFORMS</a:t>
            </a:r>
          </a:p>
          <a:p>
            <a:pPr algn="just">
              <a:lnSpc>
                <a:spcPct val="110000"/>
              </a:lnSpc>
            </a:pPr>
            <a:r>
              <a:rPr lang="en-US" sz="8000" dirty="0"/>
              <a:t>Social networks on the internet are an area where people who share common connections can interact with each other. Some of the leaders here are:</a:t>
            </a:r>
          </a:p>
          <a:p>
            <a:pPr marL="342900" indent="-342900" algn="just">
              <a:lnSpc>
                <a:spcPct val="110000"/>
              </a:lnSpc>
              <a:buFont typeface="Arial" panose="020B0604020202020204" pitchFamily="34" charset="0"/>
              <a:buChar char="•"/>
            </a:pPr>
            <a:r>
              <a:rPr lang="en-US" sz="8000" dirty="0"/>
              <a:t>FACEBOOK</a:t>
            </a:r>
          </a:p>
          <a:p>
            <a:pPr marL="342900" indent="-342900" algn="just">
              <a:lnSpc>
                <a:spcPct val="110000"/>
              </a:lnSpc>
              <a:buFont typeface="Arial" panose="020B0604020202020204" pitchFamily="34" charset="0"/>
              <a:buChar char="•"/>
            </a:pPr>
            <a:r>
              <a:rPr lang="en-US" sz="8000" dirty="0"/>
              <a:t>INSTAGRAM</a:t>
            </a:r>
          </a:p>
          <a:p>
            <a:pPr marL="342900" indent="-342900" algn="just">
              <a:lnSpc>
                <a:spcPct val="110000"/>
              </a:lnSpc>
              <a:buFont typeface="Arial" panose="020B0604020202020204" pitchFamily="34" charset="0"/>
              <a:buChar char="•"/>
            </a:pPr>
            <a:r>
              <a:rPr lang="en-US" sz="8000" dirty="0"/>
              <a:t>TWITTER</a:t>
            </a:r>
          </a:p>
          <a:p>
            <a:pPr marL="342900" indent="-342900" algn="just">
              <a:lnSpc>
                <a:spcPct val="110000"/>
              </a:lnSpc>
              <a:buFont typeface="Arial" panose="020B0604020202020204" pitchFamily="34" charset="0"/>
              <a:buChar char="•"/>
            </a:pPr>
            <a:r>
              <a:rPr lang="en-US" sz="8000" dirty="0"/>
              <a:t>TELEGRAM</a:t>
            </a:r>
          </a:p>
          <a:p>
            <a:pPr marL="342900" indent="-342900" algn="just">
              <a:lnSpc>
                <a:spcPct val="110000"/>
              </a:lnSpc>
              <a:buFont typeface="Arial" panose="020B0604020202020204" pitchFamily="34" charset="0"/>
              <a:buChar char="•"/>
            </a:pPr>
            <a:r>
              <a:rPr lang="en-US" sz="8000" dirty="0"/>
              <a:t>Many others…</a:t>
            </a:r>
          </a:p>
          <a:p>
            <a:pPr algn="just">
              <a:lnSpc>
                <a:spcPct val="110000"/>
              </a:lnSpc>
            </a:pPr>
            <a:r>
              <a:rPr lang="en-US" sz="8000" dirty="0"/>
              <a:t>Together occupy for 90% of the total internet activity. Social network visitors are just one way of measuring the impact of social networks. The reviews of the pages, the time spent on them, the attention, as well as the frequency of the visits. Today, </a:t>
            </a:r>
            <a:r>
              <a:rPr lang="en-US" sz="8000" b="1" dirty="0"/>
              <a:t>social networks are turning into huge, rich businesses.</a:t>
            </a:r>
          </a:p>
        </p:txBody>
      </p:sp>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9" name="Immagine 8">
            <a:extLst>
              <a:ext uri="{FF2B5EF4-FFF2-40B4-BE49-F238E27FC236}">
                <a16:creationId xmlns:a16="http://schemas.microsoft.com/office/drawing/2014/main" id="{FBE623B5-D44A-4DB1-BD5F-68A18373C23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88223" y="2145952"/>
            <a:ext cx="3785323" cy="2746414"/>
          </a:xfrm>
          <a:prstGeom prst="rect">
            <a:avLst/>
          </a:prstGeom>
        </p:spPr>
      </p:pic>
    </p:spTree>
    <p:extLst>
      <p:ext uri="{BB962C8B-B14F-4D97-AF65-F5344CB8AC3E}">
        <p14:creationId xmlns:p14="http://schemas.microsoft.com/office/powerpoint/2010/main" val="3930093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106128" y="2253830"/>
            <a:ext cx="10148753" cy="34475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it-IT" sz="2800" b="1" dirty="0">
                <a:solidFill>
                  <a:srgbClr val="FF6600"/>
                </a:solidFill>
                <a:latin typeface="Arial" panose="020B0604020202020204" pitchFamily="34" charset="0"/>
                <a:cs typeface="Arial" panose="020B0604020202020204" pitchFamily="34" charset="0"/>
              </a:rPr>
              <a:t>BRANDING ADVICES</a:t>
            </a:r>
          </a:p>
          <a:p>
            <a:pPr marL="457200" indent="-457200" algn="just" fontAlgn="base">
              <a:buAutoNum type="arabicPeriod"/>
            </a:pPr>
            <a:r>
              <a:rPr lang="it-IT" sz="2000" b="1" dirty="0"/>
              <a:t>Create </a:t>
            </a:r>
            <a:r>
              <a:rPr lang="it-IT" sz="2000" b="1" dirty="0" err="1"/>
              <a:t>consistent</a:t>
            </a:r>
            <a:r>
              <a:rPr lang="it-IT" sz="2000" b="1" dirty="0"/>
              <a:t> messaging</a:t>
            </a:r>
            <a:r>
              <a:rPr lang="it-IT" sz="2000" dirty="0"/>
              <a:t>: </a:t>
            </a:r>
            <a:r>
              <a:rPr lang="en-US" sz="2000" dirty="0"/>
              <a:t>the core of brand building on social media largely involves creating themes — or messages — and regularly demonstrating them through text and visuals. What we do want to make sure is that we have a consistent </a:t>
            </a:r>
            <a:r>
              <a:rPr lang="en-US" sz="2000" b="1" dirty="0"/>
              <a:t>logo, color palette, bio, boilerplate and handle</a:t>
            </a:r>
            <a:r>
              <a:rPr lang="en-US" sz="2000" dirty="0"/>
              <a:t>. Let’s see an example!</a:t>
            </a:r>
          </a:p>
          <a:p>
            <a:pPr algn="just"/>
            <a:endParaRPr lang="en-US" b="0" i="0" dirty="0">
              <a:solidFill>
                <a:srgbClr val="262626"/>
              </a:solidFill>
              <a:effectLst/>
              <a:latin typeface="Open Sans" panose="020B0606030504020204" pitchFamily="34" charset="0"/>
            </a:endParaRPr>
          </a:p>
          <a:p>
            <a:pPr algn="just">
              <a:lnSpc>
                <a:spcPct val="110000"/>
              </a:lnSpc>
            </a:pPr>
            <a:endParaRPr lang="it-IT" dirty="0">
              <a:latin typeface="Arial" panose="020B0604020202020204" pitchFamily="34" charset="0"/>
              <a:cs typeface="Arial" panose="020B0604020202020204" pitchFamily="34" charset="0"/>
            </a:endParaRPr>
          </a:p>
        </p:txBody>
      </p:sp>
      <p:pic>
        <p:nvPicPr>
          <p:cNvPr id="3" name="Elemento grafico 2" descr="Freccia: leggera curva contorno">
            <a:extLst>
              <a:ext uri="{FF2B5EF4-FFF2-40B4-BE49-F238E27FC236}">
                <a16:creationId xmlns:a16="http://schemas.microsoft.com/office/drawing/2014/main" id="{4D21D00F-9599-49B2-B842-669413A079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28672" y="3659694"/>
            <a:ext cx="914400" cy="914400"/>
          </a:xfrm>
          <a:prstGeom prst="rect">
            <a:avLst/>
          </a:prstGeom>
        </p:spPr>
      </p:pic>
    </p:spTree>
    <p:extLst>
      <p:ext uri="{BB962C8B-B14F-4D97-AF65-F5344CB8AC3E}">
        <p14:creationId xmlns:p14="http://schemas.microsoft.com/office/powerpoint/2010/main" val="2280873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829321" y="1619532"/>
            <a:ext cx="10533358" cy="34475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endParaRPr lang="it-IT" sz="6200" dirty="0"/>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10" name="Picture 2" descr="burtsbees twitter">
            <a:extLst>
              <a:ext uri="{FF2B5EF4-FFF2-40B4-BE49-F238E27FC236}">
                <a16:creationId xmlns:a16="http://schemas.microsoft.com/office/drawing/2014/main" id="{A3F72036-BB93-428A-8848-74F3D5CD90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3730" y="1319050"/>
            <a:ext cx="284797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burtsbees facebook">
            <a:extLst>
              <a:ext uri="{FF2B5EF4-FFF2-40B4-BE49-F238E27FC236}">
                <a16:creationId xmlns:a16="http://schemas.microsoft.com/office/drawing/2014/main" id="{D69FF955-41BA-4040-A36A-AA3E9EEAFA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1662" y="1619532"/>
            <a:ext cx="4454338" cy="1905922"/>
          </a:xfrm>
          <a:prstGeom prst="rect">
            <a:avLst/>
          </a:prstGeom>
          <a:noFill/>
          <a:extLst>
            <a:ext uri="{909E8E84-426E-40DD-AFC4-6F175D3DCCD1}">
              <a14:hiddenFill xmlns:a14="http://schemas.microsoft.com/office/drawing/2010/main">
                <a:solidFill>
                  <a:srgbClr val="FFFFFF"/>
                </a:solidFill>
              </a14:hiddenFill>
            </a:ext>
          </a:extLst>
        </p:spPr>
      </p:pic>
      <p:sp>
        <p:nvSpPr>
          <p:cNvPr id="11" name="Segnaposto contenuto 2">
            <a:extLst>
              <a:ext uri="{FF2B5EF4-FFF2-40B4-BE49-F238E27FC236}">
                <a16:creationId xmlns:a16="http://schemas.microsoft.com/office/drawing/2014/main" id="{225AD285-41D0-4047-A2A2-B9B9858C0F17}"/>
              </a:ext>
            </a:extLst>
          </p:cNvPr>
          <p:cNvSpPr txBox="1">
            <a:spLocks/>
          </p:cNvSpPr>
          <p:nvPr/>
        </p:nvSpPr>
        <p:spPr>
          <a:xfrm>
            <a:off x="859801" y="3888531"/>
            <a:ext cx="10533358" cy="17908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fontAlgn="base"/>
            <a:r>
              <a:rPr lang="en-US" sz="2000" dirty="0"/>
              <a:t>In the above example, Burt’s Bees uses the same logo for both Facebook and Twitter. Their banners are also the same. It isn’t always necessary for the two banners to be the same on every network, but this approach succeeds because even the colors in the banners reflect those in the logo.</a:t>
            </a:r>
            <a:endParaRPr lang="en-US" sz="2000" b="0" i="0" dirty="0">
              <a:solidFill>
                <a:srgbClr val="262626"/>
              </a:solidFill>
              <a:effectLst/>
              <a:latin typeface="Open Sans" panose="020B0606030504020204" pitchFamily="34" charset="0"/>
            </a:endParaRPr>
          </a:p>
          <a:p>
            <a:pPr algn="just">
              <a:lnSpc>
                <a:spcPct val="110000"/>
              </a:lnSpc>
            </a:pPr>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8771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829321" y="1619532"/>
            <a:ext cx="10533358" cy="34475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endParaRPr lang="it-IT" sz="6200" dirty="0"/>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
        <p:nvSpPr>
          <p:cNvPr id="11" name="Segnaposto contenuto 2">
            <a:extLst>
              <a:ext uri="{FF2B5EF4-FFF2-40B4-BE49-F238E27FC236}">
                <a16:creationId xmlns:a16="http://schemas.microsoft.com/office/drawing/2014/main" id="{225AD285-41D0-4047-A2A2-B9B9858C0F17}"/>
              </a:ext>
            </a:extLst>
          </p:cNvPr>
          <p:cNvSpPr txBox="1">
            <a:spLocks/>
          </p:cNvSpPr>
          <p:nvPr/>
        </p:nvSpPr>
        <p:spPr>
          <a:xfrm>
            <a:off x="1636843" y="1657112"/>
            <a:ext cx="8918309" cy="17908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fontAlgn="base"/>
            <a:r>
              <a:rPr lang="en-US" sz="2000" b="1" i="1" dirty="0">
                <a:solidFill>
                  <a:srgbClr val="FF6600"/>
                </a:solidFill>
              </a:rPr>
              <a:t>TIPS</a:t>
            </a:r>
          </a:p>
          <a:p>
            <a:pPr marL="342900" indent="-342900" algn="just" fontAlgn="base">
              <a:buFont typeface="Wingdings" panose="05000000000000000000" pitchFamily="2" charset="2"/>
              <a:buChar char="ü"/>
            </a:pPr>
            <a:r>
              <a:rPr lang="en-US" sz="2000" dirty="0"/>
              <a:t>Perform a social media audit across all of your accounts;</a:t>
            </a:r>
          </a:p>
          <a:p>
            <a:pPr marL="342900" indent="-342900" algn="just" fontAlgn="base">
              <a:buFont typeface="Wingdings" panose="05000000000000000000" pitchFamily="2" charset="2"/>
              <a:buChar char="ü"/>
            </a:pPr>
            <a:r>
              <a:rPr lang="en-US" sz="2000" dirty="0"/>
              <a:t>Ensure logos, banners, bios, posting cadences and handles are consistent with your brand guidelines, and audit regularly.</a:t>
            </a:r>
            <a:endParaRPr lang="it-IT" sz="2000" dirty="0">
              <a:latin typeface="Arial" panose="020B0604020202020204" pitchFamily="34" charset="0"/>
              <a:cs typeface="Arial" panose="020B0604020202020204" pitchFamily="34" charset="0"/>
            </a:endParaRPr>
          </a:p>
        </p:txBody>
      </p:sp>
      <p:pic>
        <p:nvPicPr>
          <p:cNvPr id="3" name="Elemento grafico 2" descr="Pubblico di riferimento con riempimento a tinta unita">
            <a:extLst>
              <a:ext uri="{FF2B5EF4-FFF2-40B4-BE49-F238E27FC236}">
                <a16:creationId xmlns:a16="http://schemas.microsoft.com/office/drawing/2014/main" id="{D456342E-DB46-43B9-BCD1-D189C4AF7A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38134" y="3921631"/>
            <a:ext cx="1715729" cy="1715729"/>
          </a:xfrm>
          <a:prstGeom prst="rect">
            <a:avLst/>
          </a:prstGeom>
        </p:spPr>
      </p:pic>
    </p:spTree>
    <p:extLst>
      <p:ext uri="{BB962C8B-B14F-4D97-AF65-F5344CB8AC3E}">
        <p14:creationId xmlns:p14="http://schemas.microsoft.com/office/powerpoint/2010/main" val="2184626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859801" y="895445"/>
            <a:ext cx="10533358" cy="3447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it-IT" sz="2000" b="1" dirty="0">
                <a:latin typeface="Calibri (corpo)"/>
                <a:cs typeface="Arial" panose="020B0604020202020204" pitchFamily="34" charset="0"/>
              </a:rPr>
              <a:t> </a:t>
            </a:r>
          </a:p>
          <a:p>
            <a:pPr algn="just">
              <a:lnSpc>
                <a:spcPct val="110000"/>
              </a:lnSpc>
            </a:pPr>
            <a:r>
              <a:rPr lang="en-US" sz="2000" b="1" dirty="0"/>
              <a:t>2. Extension of visual branding</a:t>
            </a:r>
            <a:r>
              <a:rPr lang="en-US" sz="2000" dirty="0"/>
              <a:t>: now that we have a consistent visual brand across network accounts, it’s time to ensure we have the same colors and fonts reflected in our images, graphics and videos. When someone visits your Instagram page, is the filter or pop of color immediately apparent to them? When a video is published, are the overlay text fonts similar to those that you use for your blog post’s featured image? Over time, </a:t>
            </a:r>
            <a:r>
              <a:rPr lang="en-US" sz="2000" b="1" dirty="0"/>
              <a:t>our followers will see the consistency in posts and begin to recognize when a post is from us without seeing our brand’s logo or social media handle</a:t>
            </a:r>
            <a:r>
              <a:rPr lang="en-US" sz="2000" dirty="0"/>
              <a:t>. </a:t>
            </a:r>
          </a:p>
          <a:p>
            <a:pPr algn="just">
              <a:lnSpc>
                <a:spcPct val="110000"/>
              </a:lnSpc>
            </a:pPr>
            <a:r>
              <a:rPr lang="it-IT" sz="2000" b="1" i="1" dirty="0">
                <a:solidFill>
                  <a:srgbClr val="FF6600"/>
                </a:solidFill>
              </a:rPr>
              <a:t>TIPS</a:t>
            </a:r>
          </a:p>
          <a:p>
            <a:pPr marL="342900" indent="-342900" algn="just">
              <a:lnSpc>
                <a:spcPct val="110000"/>
              </a:lnSpc>
              <a:buFont typeface="Wingdings" panose="05000000000000000000" pitchFamily="2" charset="2"/>
              <a:buChar char="ü"/>
            </a:pPr>
            <a:r>
              <a:rPr lang="en-US" sz="2000" dirty="0"/>
              <a:t>Create graphic templates for the same type of announcement (e.g. new product announcement has a similar font, color and design);</a:t>
            </a:r>
          </a:p>
          <a:p>
            <a:pPr marL="342900" indent="-342900" algn="just">
              <a:lnSpc>
                <a:spcPct val="110000"/>
              </a:lnSpc>
              <a:buFont typeface="Wingdings" panose="05000000000000000000" pitchFamily="2" charset="2"/>
              <a:buChar char="ü"/>
            </a:pPr>
            <a:r>
              <a:rPr lang="en-US" sz="2000" dirty="0"/>
              <a:t>Create photos and videos that keep your brand’s aesthetic and color choices in mind. The posts should flow seamlessly into each other.</a:t>
            </a:r>
          </a:p>
          <a:p>
            <a:pPr algn="just">
              <a:lnSpc>
                <a:spcPct val="110000"/>
              </a:lnSpc>
            </a:pPr>
            <a:endParaRPr lang="en-US" sz="2000" dirty="0"/>
          </a:p>
        </p:txBody>
      </p:sp>
    </p:spTree>
    <p:extLst>
      <p:ext uri="{BB962C8B-B14F-4D97-AF65-F5344CB8AC3E}">
        <p14:creationId xmlns:p14="http://schemas.microsoft.com/office/powerpoint/2010/main" val="1599484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859801" y="1797227"/>
            <a:ext cx="10533358" cy="344757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it-IT" sz="2000" b="1" dirty="0"/>
              <a:t>3. </a:t>
            </a:r>
            <a:r>
              <a:rPr lang="en-US" sz="2000" b="1" dirty="0"/>
              <a:t>Identification of marketing personas</a:t>
            </a:r>
            <a:r>
              <a:rPr lang="en-US" sz="2000" dirty="0"/>
              <a:t>: our </a:t>
            </a:r>
            <a:r>
              <a:rPr lang="en-US" sz="2000" b="1" dirty="0"/>
              <a:t>marketing personas are going to vary between the networks</a:t>
            </a:r>
            <a:r>
              <a:rPr lang="en-US" sz="2000" dirty="0"/>
              <a:t>. For example, audiences on TikTok are younger than audiences on Facebook. This means that our social contents won’t resonate the same way. To this end, it’s best to </a:t>
            </a:r>
            <a:r>
              <a:rPr lang="en-US" sz="2000" b="1" dirty="0"/>
              <a:t>create multiple personas</a:t>
            </a:r>
            <a:r>
              <a:rPr lang="en-US" sz="2000" dirty="0"/>
              <a:t>.</a:t>
            </a:r>
          </a:p>
          <a:p>
            <a:pPr algn="just">
              <a:lnSpc>
                <a:spcPct val="110000"/>
              </a:lnSpc>
            </a:pPr>
            <a:r>
              <a:rPr lang="en-US" sz="2000" b="1" i="1" dirty="0">
                <a:solidFill>
                  <a:srgbClr val="FF6600"/>
                </a:solidFill>
              </a:rPr>
              <a:t>TIPS</a:t>
            </a:r>
          </a:p>
          <a:p>
            <a:pPr marL="342900" indent="-342900" algn="just">
              <a:lnSpc>
                <a:spcPct val="110000"/>
              </a:lnSpc>
              <a:buFont typeface="Wingdings" panose="05000000000000000000" pitchFamily="2" charset="2"/>
              <a:buChar char="ü"/>
            </a:pPr>
            <a:r>
              <a:rPr lang="en-US" sz="2000" dirty="0"/>
              <a:t>Create multiple marketing personas and assign the social media networks that match;</a:t>
            </a:r>
          </a:p>
          <a:p>
            <a:pPr marL="342900" indent="-342900" algn="just">
              <a:lnSpc>
                <a:spcPct val="110000"/>
              </a:lnSpc>
              <a:buFont typeface="Wingdings" panose="05000000000000000000" pitchFamily="2" charset="2"/>
              <a:buChar char="ü"/>
            </a:pPr>
            <a:r>
              <a:rPr lang="en-US" sz="2000" dirty="0"/>
              <a:t>Examine your networks’ different demographics or set up listening queries if you need to get to know your audience;</a:t>
            </a:r>
          </a:p>
          <a:p>
            <a:pPr marL="342900" indent="-342900" algn="just">
              <a:lnSpc>
                <a:spcPct val="110000"/>
              </a:lnSpc>
              <a:buFont typeface="Wingdings" panose="05000000000000000000" pitchFamily="2" charset="2"/>
              <a:buChar char="ü"/>
            </a:pPr>
            <a:r>
              <a:rPr lang="en-US" sz="2000" dirty="0"/>
              <a:t>Create content to match the personas.</a:t>
            </a: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3218835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859801" y="1449482"/>
            <a:ext cx="10533358" cy="3447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pPr>
            <a:r>
              <a:rPr lang="it-IT" sz="2000" b="1" dirty="0"/>
              <a:t>4. </a:t>
            </a:r>
            <a:r>
              <a:rPr lang="en-US" sz="2000" b="1" dirty="0"/>
              <a:t>Definition of our brand voice and tone</a:t>
            </a:r>
            <a:r>
              <a:rPr lang="en-US" sz="2000" dirty="0"/>
              <a:t>: after visuals, captions and related copy are the next important piece of branding our social media posts. Each company or sport team tend to have a </a:t>
            </a:r>
            <a:r>
              <a:rPr lang="en-US" sz="2000" b="1" dirty="0"/>
              <a:t>personality</a:t>
            </a:r>
            <a:r>
              <a:rPr lang="en-US" sz="2000" dirty="0"/>
              <a:t>, a </a:t>
            </a:r>
            <a:r>
              <a:rPr lang="en-US" sz="2000" b="1" dirty="0"/>
              <a:t>brand voice </a:t>
            </a:r>
            <a:r>
              <a:rPr lang="en-US" sz="2000" dirty="0"/>
              <a:t>for its marketing focuses. Extending them to social media is highly recommended because they create connections and immediate recognition of our team or company.</a:t>
            </a:r>
          </a:p>
          <a:p>
            <a:pPr algn="just">
              <a:lnSpc>
                <a:spcPct val="120000"/>
              </a:lnSpc>
            </a:pPr>
            <a:r>
              <a:rPr lang="en-US" sz="2000" b="1" i="1" dirty="0">
                <a:solidFill>
                  <a:srgbClr val="FF6600"/>
                </a:solidFill>
              </a:rPr>
              <a:t>TIP</a:t>
            </a:r>
          </a:p>
          <a:p>
            <a:pPr marL="457200" indent="-457200" algn="just">
              <a:lnSpc>
                <a:spcPct val="120000"/>
              </a:lnSpc>
              <a:buFont typeface="Wingdings" panose="05000000000000000000" pitchFamily="2" charset="2"/>
              <a:buChar char="ü"/>
            </a:pPr>
            <a:r>
              <a:rPr lang="en-US" sz="2000" dirty="0"/>
              <a:t>A voice and tone guide should include details like brand persona, company catchphrases, personality traits and vocabulary. The smallest details, like whether you use the term “fans” or “customers” will help you keep your writing consistent. If you have multiple people managing your accounts, having a guide to reference keeps your team aligned so it doesn’t seem like your company is writing from disparate perspectives</a:t>
            </a:r>
            <a:r>
              <a:rPr lang="en-US" sz="2000" b="1" dirty="0">
                <a:latin typeface="Arial" panose="020B0604020202020204" pitchFamily="34" charset="0"/>
                <a:cs typeface="Arial" panose="020B0604020202020204" pitchFamily="34" charset="0"/>
              </a:rPr>
              <a:t>.</a:t>
            </a:r>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9374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928333" y="1549070"/>
            <a:ext cx="10533358" cy="3447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it-IT" sz="2000" b="1" dirty="0"/>
              <a:t>5. </a:t>
            </a:r>
            <a:r>
              <a:rPr lang="it-IT" sz="2000" b="1" dirty="0" err="1"/>
              <a:t>Contents</a:t>
            </a:r>
            <a:r>
              <a:rPr lang="it-IT" sz="2000" b="1" dirty="0"/>
              <a:t> </a:t>
            </a:r>
            <a:r>
              <a:rPr lang="it-IT" sz="2000" b="1" dirty="0" err="1"/>
              <a:t>organization</a:t>
            </a:r>
            <a:r>
              <a:rPr lang="it-IT" sz="2000" b="1" dirty="0"/>
              <a:t> and sharing</a:t>
            </a:r>
            <a:r>
              <a:rPr lang="it-IT" sz="2000" dirty="0"/>
              <a:t>: </a:t>
            </a:r>
            <a:r>
              <a:rPr lang="en-US" sz="2000" dirty="0"/>
              <a:t>since social media branding </a:t>
            </a:r>
            <a:r>
              <a:rPr lang="en-US" sz="2000" dirty="0" err="1"/>
              <a:t>centres</a:t>
            </a:r>
            <a:r>
              <a:rPr lang="en-US" sz="2000" dirty="0"/>
              <a:t> on influencing our audience to easily recognize and remember us, irregular posting damages our efforts by keeping us off user newsfeeds. </a:t>
            </a:r>
            <a:r>
              <a:rPr lang="en-US" sz="2000" b="1" dirty="0"/>
              <a:t>Posting frequency depends on audience activity and how audience members engage</a:t>
            </a:r>
            <a:r>
              <a:rPr lang="en-US" sz="2000" dirty="0"/>
              <a:t>.</a:t>
            </a:r>
          </a:p>
          <a:p>
            <a:pPr algn="just">
              <a:lnSpc>
                <a:spcPct val="100000"/>
              </a:lnSpc>
            </a:pPr>
            <a:r>
              <a:rPr lang="en-US" sz="2000" b="1" i="1" dirty="0">
                <a:solidFill>
                  <a:srgbClr val="FF6600"/>
                </a:solidFill>
              </a:rPr>
              <a:t>TIPS</a:t>
            </a:r>
          </a:p>
          <a:p>
            <a:pPr marL="342900" indent="-342900" algn="just">
              <a:lnSpc>
                <a:spcPct val="100000"/>
              </a:lnSpc>
              <a:buFont typeface="Wingdings" panose="05000000000000000000" pitchFamily="2" charset="2"/>
              <a:buChar char="ü"/>
            </a:pPr>
            <a:r>
              <a:rPr lang="en-US" sz="2000" dirty="0"/>
              <a:t>Set your social media goals: how many posts published, how many people reached, how frequently to share, what kind of contents (videos, photos, articles, news </a:t>
            </a:r>
            <a:r>
              <a:rPr lang="en-US" sz="2000" dirty="0" err="1"/>
              <a:t>etcetc</a:t>
            </a:r>
            <a:r>
              <a:rPr lang="en-US" sz="2000" dirty="0"/>
              <a:t>) to publish…</a:t>
            </a:r>
          </a:p>
          <a:p>
            <a:pPr marL="342900" indent="-342900" algn="just">
              <a:lnSpc>
                <a:spcPct val="100000"/>
              </a:lnSpc>
              <a:buFont typeface="Wingdings" panose="05000000000000000000" pitchFamily="2" charset="2"/>
              <a:buChar char="ü"/>
            </a:pPr>
            <a:r>
              <a:rPr lang="it-IT" sz="2000" dirty="0"/>
              <a:t>Create an </a:t>
            </a:r>
            <a:r>
              <a:rPr lang="it-IT" sz="2000" dirty="0" err="1"/>
              <a:t>editorial</a:t>
            </a:r>
            <a:r>
              <a:rPr lang="it-IT" sz="2000" dirty="0"/>
              <a:t> plan and a </a:t>
            </a:r>
            <a:r>
              <a:rPr lang="it-IT" sz="2000" dirty="0" err="1"/>
              <a:t>calendar</a:t>
            </a:r>
            <a:r>
              <a:rPr lang="it-IT" sz="2000" dirty="0"/>
              <a:t> to </a:t>
            </a:r>
            <a:r>
              <a:rPr lang="it-IT" sz="2000" dirty="0" err="1"/>
              <a:t>organize</a:t>
            </a:r>
            <a:r>
              <a:rPr lang="it-IT" sz="2000" dirty="0"/>
              <a:t> the </a:t>
            </a:r>
            <a:r>
              <a:rPr lang="it-IT" sz="2000" dirty="0" err="1"/>
              <a:t>publication</a:t>
            </a:r>
            <a:r>
              <a:rPr lang="it-IT" sz="2000" dirty="0"/>
              <a:t> of </a:t>
            </a:r>
            <a:r>
              <a:rPr lang="it-IT" sz="2000" dirty="0" err="1"/>
              <a:t>your</a:t>
            </a:r>
            <a:r>
              <a:rPr lang="it-IT" sz="2000" dirty="0"/>
              <a:t> </a:t>
            </a:r>
            <a:r>
              <a:rPr lang="it-IT" sz="2000" dirty="0" err="1"/>
              <a:t>contents</a:t>
            </a:r>
            <a:r>
              <a:rPr lang="it-IT" sz="2000" dirty="0"/>
              <a:t> and follow </a:t>
            </a:r>
            <a:r>
              <a:rPr lang="it-IT" sz="2000" dirty="0" err="1"/>
              <a:t>it</a:t>
            </a:r>
            <a:r>
              <a:rPr lang="it-IT" sz="2000" dirty="0"/>
              <a:t>. </a:t>
            </a:r>
            <a:r>
              <a:rPr lang="en-US" sz="2000" dirty="0"/>
              <a:t>You can use social media management apps that help you organize the upcoming social media posts in Google calendar, spreadsheets, and interactive dashboards.</a:t>
            </a:r>
            <a:endParaRPr lang="it-IT" sz="2000" dirty="0"/>
          </a:p>
          <a:p>
            <a:pPr marL="342900" indent="-342900" algn="just">
              <a:lnSpc>
                <a:spcPct val="100000"/>
              </a:lnSpc>
              <a:buFont typeface="Wingdings" panose="05000000000000000000" pitchFamily="2" charset="2"/>
              <a:buChar char="ü"/>
            </a:pPr>
            <a:r>
              <a:rPr lang="it-IT" sz="2000" dirty="0"/>
              <a:t>Check the interactions (likes, </a:t>
            </a:r>
            <a:r>
              <a:rPr lang="it-IT" sz="2000" dirty="0" err="1"/>
              <a:t>comments</a:t>
            </a:r>
            <a:r>
              <a:rPr lang="it-IT" sz="2000" dirty="0"/>
              <a:t>…) and the </a:t>
            </a:r>
            <a:r>
              <a:rPr lang="it-IT" sz="2000" dirty="0" err="1"/>
              <a:t>analytics</a:t>
            </a:r>
            <a:r>
              <a:rPr lang="it-IT" sz="2000" dirty="0"/>
              <a:t> under </a:t>
            </a:r>
            <a:r>
              <a:rPr lang="it-IT" sz="2000" dirty="0" err="1"/>
              <a:t>your</a:t>
            </a:r>
            <a:r>
              <a:rPr lang="it-IT" sz="2000" dirty="0"/>
              <a:t> posts and, </a:t>
            </a:r>
            <a:r>
              <a:rPr lang="it-IT" sz="2000" dirty="0" err="1"/>
              <a:t>if</a:t>
            </a:r>
            <a:r>
              <a:rPr lang="it-IT" sz="2000" dirty="0"/>
              <a:t> </a:t>
            </a:r>
            <a:r>
              <a:rPr lang="it-IT" sz="2000" dirty="0" err="1"/>
              <a:t>necessary</a:t>
            </a:r>
            <a:r>
              <a:rPr lang="it-IT" sz="2000" dirty="0"/>
              <a:t>, </a:t>
            </a:r>
            <a:r>
              <a:rPr lang="it-IT" sz="2000" dirty="0" err="1"/>
              <a:t>correct</a:t>
            </a:r>
            <a:r>
              <a:rPr lang="it-IT" sz="2000" dirty="0"/>
              <a:t> </a:t>
            </a:r>
            <a:r>
              <a:rPr lang="it-IT" sz="2000" dirty="0" err="1"/>
              <a:t>your</a:t>
            </a:r>
            <a:r>
              <a:rPr lang="it-IT" sz="2000" dirty="0"/>
              <a:t> </a:t>
            </a:r>
            <a:r>
              <a:rPr lang="it-IT" sz="2000" dirty="0" err="1"/>
              <a:t>publication</a:t>
            </a:r>
            <a:r>
              <a:rPr lang="it-IT" sz="2000" dirty="0"/>
              <a:t> strategy to </a:t>
            </a:r>
            <a:r>
              <a:rPr lang="it-IT" sz="2000" dirty="0" err="1"/>
              <a:t>increase</a:t>
            </a:r>
            <a:r>
              <a:rPr lang="it-IT" sz="2000" dirty="0"/>
              <a:t> the engagement.</a:t>
            </a:r>
          </a:p>
        </p:txBody>
      </p:sp>
    </p:spTree>
    <p:extLst>
      <p:ext uri="{BB962C8B-B14F-4D97-AF65-F5344CB8AC3E}">
        <p14:creationId xmlns:p14="http://schemas.microsoft.com/office/powerpoint/2010/main" val="2022529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348004" y="1057788"/>
            <a:ext cx="9757532" cy="3447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n-US" sz="2000" b="1" i="1" dirty="0">
                <a:solidFill>
                  <a:srgbClr val="FF6600"/>
                </a:solidFill>
              </a:rPr>
              <a:t>OTHER TIPS</a:t>
            </a:r>
          </a:p>
          <a:p>
            <a:pPr marL="342900" indent="-342900" algn="just">
              <a:lnSpc>
                <a:spcPct val="100000"/>
              </a:lnSpc>
              <a:buFont typeface="Wingdings" panose="05000000000000000000" pitchFamily="2" charset="2"/>
              <a:buChar char="ü"/>
            </a:pPr>
            <a:r>
              <a:rPr lang="en-US" sz="2000" dirty="0"/>
              <a:t> </a:t>
            </a:r>
            <a:r>
              <a:rPr lang="en-US" sz="2000" b="1" dirty="0"/>
              <a:t>Connect with local or national influencers</a:t>
            </a:r>
            <a:r>
              <a:rPr lang="en-US" sz="2000" dirty="0"/>
              <a:t>: the first step in executing an influencer marketing campaign is identifying suitable influencers, namely influencers with real followers’ engagement. The next step is building a relationship with an influencer who matches your criteria. You can start by following target influencers on their main social channels, interacting with their updates and sharing their content. Once you’ve built some rapport, you can, for example, invite the influencers to your sport meetings.</a:t>
            </a:r>
          </a:p>
          <a:p>
            <a:pPr marL="342900" indent="-342900" algn="just">
              <a:lnSpc>
                <a:spcPct val="100000"/>
              </a:lnSpc>
              <a:buFont typeface="Wingdings" panose="05000000000000000000" pitchFamily="2" charset="2"/>
              <a:buChar char="ü"/>
            </a:pPr>
            <a:r>
              <a:rPr lang="en-US" sz="2000" b="1" dirty="0"/>
              <a:t>Create giveaways</a:t>
            </a:r>
            <a:r>
              <a:rPr lang="en-US" sz="2000" dirty="0"/>
              <a:t>: for example, you can give away a t-shirt of your football team, inviting people online to share and like the posts of your Instagram accounts. This will ensure you visibility, interactions and brand recognition.</a:t>
            </a:r>
          </a:p>
          <a:p>
            <a:pPr marL="342900" indent="-342900" algn="just">
              <a:lnSpc>
                <a:spcPct val="100000"/>
              </a:lnSpc>
              <a:buFont typeface="Wingdings" panose="05000000000000000000" pitchFamily="2" charset="2"/>
              <a:buChar char="ü"/>
            </a:pPr>
            <a:r>
              <a:rPr lang="en-US" sz="2000" b="1" dirty="0"/>
              <a:t>Join online communities or groups</a:t>
            </a:r>
            <a:r>
              <a:rPr lang="en-US" sz="2000" dirty="0"/>
              <a:t>: groups and virtual communities let you directly engage members of your target market to create buzz around your brand’s ideas, opinions and content. You can share posts and stimulate debates under them, giving more visibility to your team.</a:t>
            </a:r>
          </a:p>
          <a:p>
            <a:pPr marL="342900" indent="-342900" algn="just">
              <a:lnSpc>
                <a:spcPct val="100000"/>
              </a:lnSpc>
              <a:buFont typeface="Wingdings" panose="05000000000000000000" pitchFamily="2" charset="2"/>
              <a:buChar char="ü"/>
            </a:pPr>
            <a:endParaRPr lang="it-IT" sz="2000" dirty="0"/>
          </a:p>
        </p:txBody>
      </p:sp>
    </p:spTree>
    <p:extLst>
      <p:ext uri="{BB962C8B-B14F-4D97-AF65-F5344CB8AC3E}">
        <p14:creationId xmlns:p14="http://schemas.microsoft.com/office/powerpoint/2010/main" val="2295788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9" name="Segnaposto contenuto 2">
            <a:extLst>
              <a:ext uri="{FF2B5EF4-FFF2-40B4-BE49-F238E27FC236}">
                <a16:creationId xmlns:a16="http://schemas.microsoft.com/office/drawing/2014/main" id="{A3659D40-8DBD-41ED-B522-C847B773E982}"/>
              </a:ext>
            </a:extLst>
          </p:cNvPr>
          <p:cNvSpPr txBox="1">
            <a:spLocks/>
          </p:cNvSpPr>
          <p:nvPr/>
        </p:nvSpPr>
        <p:spPr>
          <a:xfrm>
            <a:off x="6244415" y="2889848"/>
            <a:ext cx="5010466" cy="3447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00000"/>
              </a:lnSpc>
              <a:buFont typeface="Wingdings" panose="05000000000000000000" pitchFamily="2" charset="2"/>
              <a:buChar char="ü"/>
            </a:pPr>
            <a:r>
              <a:rPr lang="en-US" sz="2000" b="1" dirty="0"/>
              <a:t>Share your posts in specific moments</a:t>
            </a:r>
            <a:r>
              <a:rPr lang="en-US" sz="2000" dirty="0"/>
              <a:t>: some studies illustrated which are the best moments in which sharing contents on social media. We suggest you to follow these indications.</a:t>
            </a:r>
          </a:p>
          <a:p>
            <a:pPr marL="342900" indent="-342900" algn="just">
              <a:lnSpc>
                <a:spcPct val="100000"/>
              </a:lnSpc>
              <a:buFont typeface="Wingdings" panose="05000000000000000000" pitchFamily="2" charset="2"/>
              <a:buChar char="ü"/>
            </a:pPr>
            <a:endParaRPr lang="it-IT" sz="2000" dirty="0"/>
          </a:p>
        </p:txBody>
      </p:sp>
      <p:pic>
        <p:nvPicPr>
          <p:cNvPr id="5" name="Immagine 4" descr="Source: BlogToSocial">
            <a:extLst>
              <a:ext uri="{FF2B5EF4-FFF2-40B4-BE49-F238E27FC236}">
                <a16:creationId xmlns:a16="http://schemas.microsoft.com/office/drawing/2014/main" id="{816608B6-8C0C-44C3-89EA-E9346618AD5F}"/>
              </a:ext>
            </a:extLst>
          </p:cNvPr>
          <p:cNvPicPr>
            <a:picLocks noChangeAspect="1"/>
          </p:cNvPicPr>
          <p:nvPr/>
        </p:nvPicPr>
        <p:blipFill>
          <a:blip r:embed="rId4"/>
          <a:stretch>
            <a:fillRect/>
          </a:stretch>
        </p:blipFill>
        <p:spPr>
          <a:xfrm>
            <a:off x="798841" y="253497"/>
            <a:ext cx="5196578" cy="6083929"/>
          </a:xfrm>
          <a:prstGeom prst="rect">
            <a:avLst/>
          </a:prstGeom>
        </p:spPr>
      </p:pic>
      <p:sp>
        <p:nvSpPr>
          <p:cNvPr id="10" name="Segnaposto contenuto 2">
            <a:extLst>
              <a:ext uri="{FF2B5EF4-FFF2-40B4-BE49-F238E27FC236}">
                <a16:creationId xmlns:a16="http://schemas.microsoft.com/office/drawing/2014/main" id="{53F762AD-FED7-4889-BEAA-EEB372A1B8B1}"/>
              </a:ext>
            </a:extLst>
          </p:cNvPr>
          <p:cNvSpPr txBox="1">
            <a:spLocks/>
          </p:cNvSpPr>
          <p:nvPr/>
        </p:nvSpPr>
        <p:spPr>
          <a:xfrm>
            <a:off x="2997875" y="6164348"/>
            <a:ext cx="2406345" cy="9151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n-US" sz="1000" dirty="0"/>
              <a:t>Source: Blog2Social</a:t>
            </a:r>
            <a:endParaRPr lang="it-IT" sz="1000" dirty="0"/>
          </a:p>
        </p:txBody>
      </p:sp>
    </p:spTree>
    <p:extLst>
      <p:ext uri="{BB962C8B-B14F-4D97-AF65-F5344CB8AC3E}">
        <p14:creationId xmlns:p14="http://schemas.microsoft.com/office/powerpoint/2010/main" val="4095936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lemento grafico 2" descr="Connessioni con riempimento a tinta unita">
            <a:extLst>
              <a:ext uri="{FF2B5EF4-FFF2-40B4-BE49-F238E27FC236}">
                <a16:creationId xmlns:a16="http://schemas.microsoft.com/office/drawing/2014/main" id="{41868EE6-ED22-4A0D-AE50-817D993F4F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81654" y="1944630"/>
            <a:ext cx="4156617" cy="4156617"/>
          </a:xfrm>
          <a:prstGeom prst="rect">
            <a:avLst/>
          </a:prstGeom>
        </p:spPr>
      </p:pic>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76990" y="1545657"/>
            <a:ext cx="10533357" cy="1369074"/>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it-IT" sz="4400" b="1" dirty="0">
                <a:solidFill>
                  <a:srgbClr val="FF6600"/>
                </a:solidFill>
                <a:latin typeface="Arial" panose="020B0604020202020204" pitchFamily="34" charset="0"/>
                <a:cs typeface="Arial" panose="020B0604020202020204" pitchFamily="34" charset="0"/>
              </a:rPr>
              <a:t>DIGITAL TOOLS AND MOST IMPORTANT SOCIAL MEDIA PLATFORMS  </a:t>
            </a:r>
            <a:r>
              <a:rPr lang="it-IT" sz="4400" b="1" dirty="0">
                <a:solidFill>
                  <a:srgbClr val="FF4343"/>
                </a:solidFill>
                <a:latin typeface="Arial" panose="020B0604020202020204" pitchFamily="34" charset="0"/>
                <a:cs typeface="Arial" panose="020B0604020202020204" pitchFamily="34" charset="0"/>
              </a:rPr>
              <a:t> </a:t>
            </a: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76989" y="3068470"/>
            <a:ext cx="10533358" cy="34475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it-IT" sz="2800" b="1" dirty="0">
                <a:solidFill>
                  <a:srgbClr val="FF4343"/>
                </a:solidFill>
                <a:latin typeface="Arial" panose="020B0604020202020204" pitchFamily="34" charset="0"/>
                <a:cs typeface="Arial" panose="020B0604020202020204" pitchFamily="34" charset="0"/>
              </a:rPr>
              <a:t>RELEVANCE AND BRANDING ADVICES</a:t>
            </a: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53983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73 Virtual Interview Icon Illustrations &amp; Clip Art - iStock">
            <a:extLst>
              <a:ext uri="{FF2B5EF4-FFF2-40B4-BE49-F238E27FC236}">
                <a16:creationId xmlns:a16="http://schemas.microsoft.com/office/drawing/2014/main" id="{F7C7074D-D00D-449D-A161-53474E9DB0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73" y="1086398"/>
            <a:ext cx="4685203" cy="4685203"/>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3161131" y="1106354"/>
            <a:ext cx="5184028"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gn="ctr"/>
            <a:r>
              <a:rPr lang="it-IT" sz="4400" b="1" dirty="0">
                <a:solidFill>
                  <a:srgbClr val="FF4343"/>
                </a:solidFill>
                <a:latin typeface="Arial" panose="020B0604020202020204" pitchFamily="34" charset="0"/>
                <a:cs typeface="Arial" panose="020B0604020202020204" pitchFamily="34" charset="0"/>
              </a:rPr>
              <a:t>REFLECT:</a:t>
            </a: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
        <p:nvSpPr>
          <p:cNvPr id="10" name="CasellaDiTesto 9">
            <a:extLst>
              <a:ext uri="{FF2B5EF4-FFF2-40B4-BE49-F238E27FC236}">
                <a16:creationId xmlns:a16="http://schemas.microsoft.com/office/drawing/2014/main" id="{4E60395A-7C39-43FF-9607-29FA55559421}"/>
              </a:ext>
            </a:extLst>
          </p:cNvPr>
          <p:cNvSpPr txBox="1"/>
          <p:nvPr/>
        </p:nvSpPr>
        <p:spPr>
          <a:xfrm>
            <a:off x="3610069" y="1949387"/>
            <a:ext cx="7220138" cy="646331"/>
          </a:xfrm>
          <a:prstGeom prst="rect">
            <a:avLst/>
          </a:prstGeom>
          <a:noFill/>
        </p:spPr>
        <p:txBody>
          <a:bodyPr wrap="square">
            <a:spAutoFit/>
          </a:bodyPr>
          <a:lstStyle/>
          <a:p>
            <a:endParaRPr lang="it-IT" dirty="0"/>
          </a:p>
          <a:p>
            <a:endParaRPr lang="it-IT" dirty="0"/>
          </a:p>
        </p:txBody>
      </p:sp>
      <p:sp>
        <p:nvSpPr>
          <p:cNvPr id="11" name="Segnaposto contenuto 2">
            <a:extLst>
              <a:ext uri="{FF2B5EF4-FFF2-40B4-BE49-F238E27FC236}">
                <a16:creationId xmlns:a16="http://schemas.microsoft.com/office/drawing/2014/main" id="{E4745A09-03CF-4939-9264-666F2530F55C}"/>
              </a:ext>
            </a:extLst>
          </p:cNvPr>
          <p:cNvSpPr txBox="1">
            <a:spLocks/>
          </p:cNvSpPr>
          <p:nvPr/>
        </p:nvSpPr>
        <p:spPr>
          <a:xfrm>
            <a:off x="4315046" y="2138118"/>
            <a:ext cx="6740013" cy="3447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just">
              <a:lnSpc>
                <a:spcPct val="100000"/>
              </a:lnSpc>
              <a:buFont typeface="Arial" panose="020B0604020202020204" pitchFamily="34" charset="0"/>
              <a:buChar char="•"/>
            </a:pPr>
            <a:r>
              <a:rPr lang="en-GB" sz="2000" dirty="0">
                <a:solidFill>
                  <a:srgbClr val="000000"/>
                </a:solidFill>
                <a:effectLst/>
                <a:latin typeface="Calibri corpo"/>
                <a:ea typeface="Calibri" panose="020F0502020204030204" pitchFamily="34" charset="0"/>
                <a:cs typeface="Calibri" panose="020F0502020204030204" pitchFamily="34" charset="0"/>
              </a:rPr>
              <a:t>What kind of digital tools do you think you're going to use? Why?</a:t>
            </a:r>
            <a:endParaRPr lang="it-IT" sz="2000" dirty="0">
              <a:effectLst/>
              <a:latin typeface="Calibri corpo"/>
              <a:ea typeface="Calibri" panose="020F0502020204030204" pitchFamily="34" charset="0"/>
              <a:cs typeface="Arial" panose="020B0604020202020204" pitchFamily="34" charset="0"/>
            </a:endParaRPr>
          </a:p>
          <a:p>
            <a:pPr marL="342900" lvl="0" indent="-342900" algn="just">
              <a:lnSpc>
                <a:spcPct val="100000"/>
              </a:lnSpc>
              <a:buFont typeface="Arial" panose="020B0604020202020204" pitchFamily="34" charset="0"/>
              <a:buChar char="•"/>
            </a:pPr>
            <a:r>
              <a:rPr lang="en-GB" sz="2000" dirty="0">
                <a:solidFill>
                  <a:srgbClr val="000000"/>
                </a:solidFill>
                <a:effectLst/>
                <a:latin typeface="Calibri corpo"/>
                <a:ea typeface="Calibri" panose="020F0502020204030204" pitchFamily="34" charset="0"/>
                <a:cs typeface="Calibri" panose="020F0502020204030204" pitchFamily="34" charset="0"/>
              </a:rPr>
              <a:t>Did you already know or use some of them? Which ones? </a:t>
            </a:r>
            <a:endParaRPr lang="it-IT" sz="2000" dirty="0">
              <a:effectLst/>
              <a:latin typeface="Calibri corpo"/>
              <a:ea typeface="Calibri" panose="020F0502020204030204" pitchFamily="34" charset="0"/>
              <a:cs typeface="Arial" panose="020B0604020202020204" pitchFamily="34" charset="0"/>
            </a:endParaRPr>
          </a:p>
          <a:p>
            <a:pPr marL="342900" lvl="0" indent="-342900" algn="just">
              <a:lnSpc>
                <a:spcPct val="100000"/>
              </a:lnSpc>
              <a:buFont typeface="Arial" panose="020B0604020202020204" pitchFamily="34" charset="0"/>
              <a:buChar char="•"/>
            </a:pPr>
            <a:r>
              <a:rPr lang="en-GB" sz="2000" dirty="0">
                <a:solidFill>
                  <a:srgbClr val="000000"/>
                </a:solidFill>
                <a:effectLst/>
                <a:latin typeface="Calibri corpo"/>
                <a:ea typeface="Calibri" panose="020F0502020204030204" pitchFamily="34" charset="0"/>
                <a:cs typeface="Calibri" panose="020F0502020204030204" pitchFamily="34" charset="0"/>
              </a:rPr>
              <a:t>Which digital tools or social media do you think are the best for your needs?</a:t>
            </a:r>
            <a:endParaRPr lang="it-IT" sz="2000" dirty="0">
              <a:effectLst/>
              <a:latin typeface="Calibri corpo"/>
              <a:ea typeface="Calibri" panose="020F0502020204030204" pitchFamily="34" charset="0"/>
              <a:cs typeface="Arial" panose="020B0604020202020204" pitchFamily="34" charset="0"/>
            </a:endParaRPr>
          </a:p>
          <a:p>
            <a:pPr marL="342900" marR="90170" lvl="0" indent="-342900" algn="just">
              <a:lnSpc>
                <a:spcPct val="100000"/>
              </a:lnSpc>
              <a:spcAft>
                <a:spcPts val="0"/>
              </a:spcAft>
              <a:buFont typeface="Arial" panose="020B0604020202020204" pitchFamily="34" charset="0"/>
              <a:buChar char="•"/>
            </a:pPr>
            <a:r>
              <a:rPr lang="en-GB" sz="2000">
                <a:solidFill>
                  <a:srgbClr val="000000"/>
                </a:solidFill>
                <a:effectLst/>
                <a:latin typeface="Calibri corpo"/>
                <a:ea typeface="Calibri" panose="020F0502020204030204" pitchFamily="34" charset="0"/>
                <a:cs typeface="Calibri" panose="020F0502020204030204" pitchFamily="34" charset="0"/>
              </a:rPr>
              <a:t>Imagine a </a:t>
            </a:r>
            <a:r>
              <a:rPr lang="en-GB" sz="2000" dirty="0">
                <a:solidFill>
                  <a:srgbClr val="000000"/>
                </a:solidFill>
                <a:effectLst/>
                <a:latin typeface="Calibri corpo"/>
                <a:ea typeface="Calibri" panose="020F0502020204030204" pitchFamily="34" charset="0"/>
                <a:cs typeface="Calibri" panose="020F0502020204030204" pitchFamily="34" charset="0"/>
              </a:rPr>
              <a:t>brand marketing strategy for their team: what would they do? Which branding advices do they want to implement and how? </a:t>
            </a:r>
            <a:endParaRPr lang="it-IT" sz="2000" dirty="0">
              <a:effectLst/>
              <a:latin typeface="Calibri corpo"/>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40006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66800" y="527945"/>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it-IT" sz="4400" b="1" dirty="0" err="1">
                <a:solidFill>
                  <a:srgbClr val="FF4343"/>
                </a:solidFill>
                <a:latin typeface="Arial" panose="020B0604020202020204" pitchFamily="34" charset="0"/>
                <a:cs typeface="Arial" panose="020B0604020202020204" pitchFamily="34" charset="0"/>
              </a:rPr>
              <a:t>References</a:t>
            </a:r>
            <a:r>
              <a:rPr lang="it-IT" sz="4400" b="1" dirty="0">
                <a:solidFill>
                  <a:srgbClr val="FF4343"/>
                </a:solidFill>
                <a:latin typeface="Arial" panose="020B0604020202020204" pitchFamily="34" charset="0"/>
                <a:cs typeface="Arial" panose="020B0604020202020204" pitchFamily="34" charset="0"/>
              </a:rPr>
              <a:t> </a:t>
            </a: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970532" y="1472603"/>
            <a:ext cx="10533358" cy="29893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pPr>
            <a:r>
              <a:rPr lang="it-IT" sz="2000" i="1" dirty="0" err="1">
                <a:latin typeface="Calibri corpo"/>
              </a:rPr>
              <a:t>Articles</a:t>
            </a:r>
            <a:endParaRPr lang="it-IT" sz="2000" i="1" dirty="0">
              <a:latin typeface="Calibri corpo"/>
            </a:endParaRPr>
          </a:p>
          <a:p>
            <a:pPr algn="just">
              <a:lnSpc>
                <a:spcPct val="120000"/>
              </a:lnSpc>
            </a:pPr>
            <a:r>
              <a:rPr lang="it-IT" sz="2000" dirty="0">
                <a:latin typeface="Calibri corpo"/>
              </a:rPr>
              <a:t>Aydin, G.; </a:t>
            </a:r>
            <a:r>
              <a:rPr lang="it-IT" sz="2000" dirty="0" err="1">
                <a:latin typeface="Calibri corpo"/>
              </a:rPr>
              <a:t>Uray</a:t>
            </a:r>
            <a:r>
              <a:rPr lang="it-IT" sz="2000" dirty="0">
                <a:latin typeface="Calibri corpo"/>
              </a:rPr>
              <a:t>, N.; </a:t>
            </a:r>
            <a:r>
              <a:rPr lang="en-US" sz="2000" dirty="0" err="1">
                <a:latin typeface="Calibri corpo"/>
              </a:rPr>
              <a:t>Silahtaroglu</a:t>
            </a:r>
            <a:r>
              <a:rPr lang="en-US" sz="2000" dirty="0">
                <a:latin typeface="Calibri corpo"/>
              </a:rPr>
              <a:t>, G. How to Engage </a:t>
            </a:r>
            <a:r>
              <a:rPr lang="it-IT" sz="2000" dirty="0">
                <a:latin typeface="Calibri corpo"/>
              </a:rPr>
              <a:t>Consumers </a:t>
            </a:r>
            <a:r>
              <a:rPr lang="it-IT" sz="2000" dirty="0" err="1">
                <a:latin typeface="Calibri corpo"/>
              </a:rPr>
              <a:t>through</a:t>
            </a:r>
            <a:r>
              <a:rPr lang="it-IT" sz="2000" dirty="0">
                <a:latin typeface="Calibri corpo"/>
              </a:rPr>
              <a:t> </a:t>
            </a:r>
            <a:r>
              <a:rPr lang="it-IT" sz="2000" dirty="0" err="1">
                <a:latin typeface="Calibri corpo"/>
              </a:rPr>
              <a:t>Effective</a:t>
            </a:r>
            <a:r>
              <a:rPr lang="it-IT" sz="2000" dirty="0">
                <a:latin typeface="Calibri corpo"/>
              </a:rPr>
              <a:t> Social Media Use—Guidelines for </a:t>
            </a:r>
            <a:r>
              <a:rPr lang="en-US" sz="2000" dirty="0">
                <a:latin typeface="Calibri corpo"/>
              </a:rPr>
              <a:t>Consumer Goods Companies from an Emerging Market. J. </a:t>
            </a:r>
            <a:r>
              <a:rPr lang="en-US" sz="2000" dirty="0" err="1">
                <a:latin typeface="Calibri corpo"/>
              </a:rPr>
              <a:t>Theor</a:t>
            </a:r>
            <a:r>
              <a:rPr lang="en-US" sz="2000" dirty="0">
                <a:latin typeface="Calibri corpo"/>
              </a:rPr>
              <a:t>. Appl. </a:t>
            </a:r>
            <a:r>
              <a:rPr lang="it-IT" sz="2000" dirty="0">
                <a:latin typeface="Calibri corpo"/>
              </a:rPr>
              <a:t>Electron. </a:t>
            </a:r>
            <a:r>
              <a:rPr lang="it-IT" sz="2000" dirty="0" err="1">
                <a:latin typeface="Calibri corpo"/>
              </a:rPr>
              <a:t>Commer</a:t>
            </a:r>
            <a:r>
              <a:rPr lang="it-IT" sz="2000" dirty="0">
                <a:latin typeface="Calibri corpo"/>
              </a:rPr>
              <a:t>. Res. 2021, 16, 768–790. https://doi.org/10.3390/Jtaer16040044</a:t>
            </a:r>
          </a:p>
          <a:p>
            <a:pPr algn="just">
              <a:lnSpc>
                <a:spcPct val="120000"/>
              </a:lnSpc>
            </a:pPr>
            <a:r>
              <a:rPr lang="it-IT" sz="2000" dirty="0" err="1">
                <a:latin typeface="Calibri corpo"/>
              </a:rPr>
              <a:t>Blazheska</a:t>
            </a:r>
            <a:r>
              <a:rPr lang="it-IT" sz="2000" dirty="0">
                <a:latin typeface="Calibri corpo"/>
              </a:rPr>
              <a:t> D., </a:t>
            </a:r>
            <a:r>
              <a:rPr lang="it-IT" sz="2000" dirty="0" err="1">
                <a:latin typeface="Calibri corpo"/>
              </a:rPr>
              <a:t>Ristovska</a:t>
            </a:r>
            <a:r>
              <a:rPr lang="it-IT" sz="2000" dirty="0">
                <a:latin typeface="Calibri corpo"/>
              </a:rPr>
              <a:t> N, </a:t>
            </a:r>
            <a:r>
              <a:rPr lang="it-IT" sz="2000" dirty="0" err="1">
                <a:latin typeface="Calibri corpo"/>
              </a:rPr>
              <a:t>Gramatnikovski</a:t>
            </a:r>
            <a:r>
              <a:rPr lang="it-IT" sz="2000" dirty="0">
                <a:latin typeface="Calibri corpo"/>
              </a:rPr>
              <a:t> S. (2020). The Impact of Digital Trends on Marketing. UTMS Journal of </a:t>
            </a:r>
            <a:r>
              <a:rPr lang="it-IT" sz="2000" dirty="0" err="1">
                <a:latin typeface="Calibri corpo"/>
              </a:rPr>
              <a:t>Economics</a:t>
            </a:r>
            <a:r>
              <a:rPr lang="it-IT" sz="2000" dirty="0">
                <a:latin typeface="Calibri corpo"/>
              </a:rPr>
              <a:t> 11(1) (pp. 48–58). </a:t>
            </a:r>
          </a:p>
          <a:p>
            <a:pPr algn="just">
              <a:lnSpc>
                <a:spcPct val="120000"/>
              </a:lnSpc>
            </a:pPr>
            <a:r>
              <a:rPr lang="it-IT" sz="2000" dirty="0" err="1">
                <a:latin typeface="Calibri corpo"/>
              </a:rPr>
              <a:t>Vinerean</a:t>
            </a:r>
            <a:r>
              <a:rPr lang="it-IT" sz="2000" dirty="0">
                <a:latin typeface="Calibri corpo"/>
              </a:rPr>
              <a:t> S. (2016). Branding Strategies for Social Media Marketing. </a:t>
            </a:r>
            <a:r>
              <a:rPr lang="en-US" sz="2000" dirty="0">
                <a:latin typeface="Calibri corpo"/>
              </a:rPr>
              <a:t>Expert Journal of Marketing, Volume 4, Issue 2, (pp.77-83).</a:t>
            </a:r>
          </a:p>
          <a:p>
            <a:pPr algn="just">
              <a:lnSpc>
                <a:spcPct val="120000"/>
              </a:lnSpc>
            </a:pPr>
            <a:r>
              <a:rPr lang="en-US" sz="2000" i="1" dirty="0">
                <a:latin typeface="Calibri corpo"/>
              </a:rPr>
              <a:t>Guides</a:t>
            </a:r>
          </a:p>
          <a:p>
            <a:pPr algn="just">
              <a:lnSpc>
                <a:spcPct val="120000"/>
              </a:lnSpc>
            </a:pPr>
            <a:r>
              <a:rPr lang="it-IT" sz="2000" dirty="0" err="1">
                <a:latin typeface="Calibri corpo"/>
              </a:rPr>
              <a:t>Hootsuite</a:t>
            </a:r>
            <a:r>
              <a:rPr lang="it-IT" sz="2000" dirty="0">
                <a:latin typeface="Calibri corpo"/>
              </a:rPr>
              <a:t>. Social Media Strategy Guide - </a:t>
            </a:r>
            <a:r>
              <a:rPr lang="en-US" sz="2000" dirty="0">
                <a:latin typeface="Calibri corpo"/>
              </a:rPr>
              <a:t>Eight easy steps to develop your social media presence</a:t>
            </a:r>
            <a:endParaRPr lang="it-IT" sz="2000" dirty="0">
              <a:latin typeface="Calibri corpo"/>
            </a:endParaRPr>
          </a:p>
          <a:p>
            <a:pPr algn="just">
              <a:lnSpc>
                <a:spcPct val="120000"/>
              </a:lnSpc>
            </a:pPr>
            <a:endParaRPr lang="en-US" sz="2000" dirty="0">
              <a:latin typeface="Calibri corpo"/>
            </a:endParaRPr>
          </a:p>
          <a:p>
            <a:pPr algn="just">
              <a:lnSpc>
                <a:spcPct val="120000"/>
              </a:lnSpc>
            </a:pPr>
            <a:endParaRPr lang="it-IT" sz="2000" b="1" i="0" dirty="0">
              <a:solidFill>
                <a:srgbClr val="162020"/>
              </a:solidFill>
              <a:effectLst/>
              <a:latin typeface="Calibri corpo"/>
            </a:endParaRPr>
          </a:p>
          <a:p>
            <a:pPr algn="just">
              <a:lnSpc>
                <a:spcPct val="120000"/>
              </a:lnSpc>
            </a:pPr>
            <a:endParaRPr lang="en-US" sz="2000" dirty="0">
              <a:latin typeface="Calibri corpo"/>
            </a:endParaRPr>
          </a:p>
          <a:p>
            <a:pPr algn="just">
              <a:lnSpc>
                <a:spcPct val="120000"/>
              </a:lnSpc>
            </a:pPr>
            <a:endParaRPr lang="en-US" sz="2000" dirty="0">
              <a:latin typeface="Calibri corpo"/>
            </a:endParaRPr>
          </a:p>
          <a:p>
            <a:pPr algn="just">
              <a:lnSpc>
                <a:spcPct val="120000"/>
              </a:lnSpc>
            </a:pPr>
            <a:endParaRPr lang="it-IT" sz="2000" dirty="0">
              <a:latin typeface="Calibri corpo"/>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1440175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943370" y="1790891"/>
            <a:ext cx="10533358" cy="29893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pPr>
            <a:r>
              <a:rPr lang="en-US" sz="2000" i="1" dirty="0">
                <a:latin typeface="Calibri corpo"/>
              </a:rPr>
              <a:t>Websites </a:t>
            </a:r>
          </a:p>
          <a:p>
            <a:pPr algn="just">
              <a:lnSpc>
                <a:spcPct val="120000"/>
              </a:lnSpc>
            </a:pPr>
            <a:r>
              <a:rPr lang="en-US" sz="2000" dirty="0">
                <a:latin typeface="Calibri corpo"/>
              </a:rPr>
              <a:t>WP Wings, 23 Tips For Building A Brand Through Social Media Platforms: </a:t>
            </a:r>
            <a:r>
              <a:rPr lang="en-US" sz="2000" dirty="0">
                <a:latin typeface="Calibri corpo"/>
                <a:hlinkClick r:id="rId3">
                  <a:extLst>
                    <a:ext uri="{A12FA001-AC4F-418D-AE19-62706E023703}">
                      <ahyp:hlinkClr xmlns:ahyp="http://schemas.microsoft.com/office/drawing/2018/hyperlinkcolor" val="tx"/>
                    </a:ext>
                  </a:extLst>
                </a:hlinkClick>
              </a:rPr>
              <a:t>https://wpswings.com/blog/effective-tips-building-brand-social-media-strategy/</a:t>
            </a:r>
            <a:endParaRPr lang="en-US" sz="2000" dirty="0">
              <a:latin typeface="Calibri corpo"/>
            </a:endParaRPr>
          </a:p>
          <a:p>
            <a:pPr algn="just">
              <a:lnSpc>
                <a:spcPct val="120000"/>
              </a:lnSpc>
            </a:pPr>
            <a:r>
              <a:rPr lang="en-US" sz="2000" dirty="0" err="1">
                <a:latin typeface="Calibri corpo"/>
              </a:rPr>
              <a:t>KeyHole</a:t>
            </a:r>
            <a:r>
              <a:rPr lang="en-US" sz="2000" dirty="0">
                <a:latin typeface="Calibri corpo"/>
              </a:rPr>
              <a:t>, Social Media Branding Strategies to Capture and Retain Your Target Audience: </a:t>
            </a:r>
            <a:r>
              <a:rPr lang="en-US" sz="2000" dirty="0">
                <a:latin typeface="Calibri corpo"/>
                <a:hlinkClick r:id="rId4">
                  <a:extLst>
                    <a:ext uri="{A12FA001-AC4F-418D-AE19-62706E023703}">
                      <ahyp:hlinkClr xmlns:ahyp="http://schemas.microsoft.com/office/drawing/2018/hyperlinkcolor" val="tx"/>
                    </a:ext>
                  </a:extLst>
                </a:hlinkClick>
              </a:rPr>
              <a:t>https://keyhole.co/blog/15-social-media-branding-strategies/</a:t>
            </a:r>
            <a:endParaRPr lang="en-US" sz="2000" dirty="0">
              <a:latin typeface="Calibri corpo"/>
            </a:endParaRPr>
          </a:p>
          <a:p>
            <a:pPr algn="just">
              <a:lnSpc>
                <a:spcPct val="120000"/>
              </a:lnSpc>
            </a:pPr>
            <a:r>
              <a:rPr lang="en-US" sz="2000" dirty="0">
                <a:latin typeface="Calibri corpo"/>
              </a:rPr>
              <a:t>Sprout social, </a:t>
            </a:r>
            <a:r>
              <a:rPr lang="it-IT" sz="2000" dirty="0">
                <a:latin typeface="Calibri corpo"/>
              </a:rPr>
              <a:t>5 </a:t>
            </a:r>
            <a:r>
              <a:rPr lang="it-IT" sz="2000" dirty="0" err="1">
                <a:latin typeface="Calibri corpo"/>
              </a:rPr>
              <a:t>actionable</a:t>
            </a:r>
            <a:r>
              <a:rPr lang="it-IT" sz="2000" dirty="0">
                <a:latin typeface="Calibri corpo"/>
              </a:rPr>
              <a:t> strategies for social media branding: </a:t>
            </a:r>
            <a:r>
              <a:rPr lang="it-IT" sz="2000" dirty="0">
                <a:latin typeface="Calibri corpo"/>
                <a:hlinkClick r:id="rId5">
                  <a:extLst>
                    <a:ext uri="{A12FA001-AC4F-418D-AE19-62706E023703}">
                      <ahyp:hlinkClr xmlns:ahyp="http://schemas.microsoft.com/office/drawing/2018/hyperlinkcolor" val="tx"/>
                    </a:ext>
                  </a:extLst>
                </a:hlinkClick>
              </a:rPr>
              <a:t>https://sproutsocial.com/insights/social-media-branding/</a:t>
            </a:r>
            <a:endParaRPr lang="it-IT" sz="2000" dirty="0">
              <a:latin typeface="Calibri corpo"/>
            </a:endParaRPr>
          </a:p>
          <a:p>
            <a:pPr algn="just">
              <a:lnSpc>
                <a:spcPct val="120000"/>
              </a:lnSpc>
            </a:pPr>
            <a:endParaRPr lang="it-IT" sz="2000" dirty="0">
              <a:latin typeface="Calibri corpo"/>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166877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Social network"/>
          <p:cNvPicPr preferRelativeResize="0"/>
          <p:nvPr/>
        </p:nvPicPr>
        <p:blipFill rotWithShape="1">
          <a:blip r:embed="rId3">
            <a:alphaModFix/>
          </a:blip>
          <a:srcRect/>
          <a:stretch/>
        </p:blipFill>
        <p:spPr>
          <a:xfrm rot="433463">
            <a:off x="7679398" y="2551915"/>
            <a:ext cx="2975101" cy="2975101"/>
          </a:xfrm>
          <a:prstGeom prst="rect">
            <a:avLst/>
          </a:prstGeom>
          <a:noFill/>
          <a:ln>
            <a:noFill/>
          </a:ln>
        </p:spPr>
      </p:pic>
      <p:pic>
        <p:nvPicPr>
          <p:cNvPr id="85" name="Google Shape;85;p1"/>
          <p:cNvPicPr preferRelativeResize="0"/>
          <p:nvPr/>
        </p:nvPicPr>
        <p:blipFill rotWithShape="1">
          <a:blip r:embed="rId4">
            <a:alphaModFix/>
          </a:blip>
          <a:srcRect l="2231" t="-1091" r="22052" b="1091"/>
          <a:stretch/>
        </p:blipFill>
        <p:spPr>
          <a:xfrm>
            <a:off x="9778110" y="5782139"/>
            <a:ext cx="2413890" cy="654044"/>
          </a:xfrm>
          <a:prstGeom prst="rect">
            <a:avLst/>
          </a:prstGeom>
          <a:noFill/>
          <a:ln>
            <a:noFill/>
          </a:ln>
        </p:spPr>
      </p:pic>
      <p:sp>
        <p:nvSpPr>
          <p:cNvPr id="86" name="Google Shape;86;p1"/>
          <p:cNvSpPr txBox="1"/>
          <p:nvPr/>
        </p:nvSpPr>
        <p:spPr>
          <a:xfrm>
            <a:off x="1076990" y="1731079"/>
            <a:ext cx="10533357" cy="1369074"/>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FF6600"/>
              </a:buClr>
              <a:buSzPts val="4400"/>
              <a:buFont typeface="Arial"/>
              <a:buNone/>
            </a:pPr>
            <a:r>
              <a:rPr lang="en-US" sz="4400" b="1" i="0" u="none" strike="noStrike" cap="none">
                <a:solidFill>
                  <a:srgbClr val="FF6600"/>
                </a:solidFill>
                <a:latin typeface="Arial"/>
                <a:ea typeface="Arial"/>
                <a:cs typeface="Arial"/>
                <a:sym typeface="Arial"/>
              </a:rPr>
              <a:t>GENERAL DATA PROTECTION REGULATION (GDPR)</a:t>
            </a:r>
            <a:endParaRPr sz="4400" b="1" i="0" u="none" strike="noStrike" cap="none">
              <a:solidFill>
                <a:srgbClr val="FF4343"/>
              </a:solidFill>
              <a:latin typeface="Arial"/>
              <a:ea typeface="Arial"/>
              <a:cs typeface="Arial"/>
              <a:sym typeface="Arial"/>
            </a:endParaRPr>
          </a:p>
        </p:txBody>
      </p:sp>
      <p:sp>
        <p:nvSpPr>
          <p:cNvPr id="87" name="Google Shape;87;p1"/>
          <p:cNvSpPr txBox="1"/>
          <p:nvPr/>
        </p:nvSpPr>
        <p:spPr>
          <a:xfrm>
            <a:off x="1076989" y="3068470"/>
            <a:ext cx="10533358" cy="3447578"/>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rgbClr val="FF4343"/>
              </a:buClr>
              <a:buSzPts val="2800"/>
              <a:buFont typeface="Arial"/>
              <a:buNone/>
            </a:pPr>
            <a:r>
              <a:rPr lang="en-US" sz="2800" b="1" i="0" u="none" strike="noStrike" cap="none" dirty="0">
                <a:solidFill>
                  <a:srgbClr val="FF4343"/>
                </a:solidFill>
                <a:latin typeface="Arial"/>
                <a:ea typeface="Arial"/>
                <a:cs typeface="Arial"/>
                <a:sym typeface="Arial"/>
              </a:rPr>
              <a:t>THEORICAL BACKGROUND AND FUNDAMENTAL ASPECTS</a:t>
            </a:r>
            <a:endParaRPr dirty="0"/>
          </a:p>
          <a:p>
            <a:pPr marL="0" marR="0" lvl="0" indent="0" algn="l" rtl="0">
              <a:lnSpc>
                <a:spcPct val="110000"/>
              </a:lnSpc>
              <a:spcBef>
                <a:spcPts val="1000"/>
              </a:spcBef>
              <a:spcAft>
                <a:spcPts val="0"/>
              </a:spcAft>
              <a:buClr>
                <a:schemeClr val="dk1"/>
              </a:buClr>
              <a:buSzPts val="2400"/>
              <a:buFont typeface="Arial"/>
              <a:buNone/>
            </a:pPr>
            <a:endParaRPr dirty="0"/>
          </a:p>
        </p:txBody>
      </p:sp>
      <p:pic>
        <p:nvPicPr>
          <p:cNvPr id="88" name="Google Shape;88;p1"/>
          <p:cNvPicPr preferRelativeResize="0"/>
          <p:nvPr/>
        </p:nvPicPr>
        <p:blipFill rotWithShape="1">
          <a:blip r:embed="rId5">
            <a:alphaModFix/>
          </a:blip>
          <a:srcRect/>
          <a:stretch/>
        </p:blipFill>
        <p:spPr>
          <a:xfrm>
            <a:off x="10359436" y="0"/>
            <a:ext cx="1790891" cy="1790891"/>
          </a:xfrm>
          <a:prstGeom prst="rect">
            <a:avLst/>
          </a:prstGeom>
          <a:noFill/>
          <a:ln>
            <a:noFill/>
          </a:ln>
        </p:spPr>
      </p:pic>
      <p:sp>
        <p:nvSpPr>
          <p:cNvPr id="89" name="Google Shape;89;p1"/>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pic>
        <p:nvPicPr>
          <p:cNvPr id="90" name="Google Shape;90;p1" descr="Chiave"/>
          <p:cNvPicPr preferRelativeResize="0"/>
          <p:nvPr/>
        </p:nvPicPr>
        <p:blipFill rotWithShape="1">
          <a:blip r:embed="rId6">
            <a:alphaModFix/>
          </a:blip>
          <a:srcRect/>
          <a:stretch/>
        </p:blipFill>
        <p:spPr>
          <a:xfrm>
            <a:off x="7259046" y="3757847"/>
            <a:ext cx="914400" cy="914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96" name="Google Shape;96;p2"/>
          <p:cNvSpPr txBox="1"/>
          <p:nvPr/>
        </p:nvSpPr>
        <p:spPr>
          <a:xfrm>
            <a:off x="926655" y="532648"/>
            <a:ext cx="10058400" cy="1369074"/>
          </a:xfrm>
          <a:prstGeom prst="rect">
            <a:avLst/>
          </a:prstGeom>
          <a:noFill/>
          <a:ln>
            <a:noFill/>
          </a:ln>
        </p:spPr>
        <p:txBody>
          <a:bodyPr spcFirstLastPara="1" wrap="square" lIns="0" tIns="45700" rIns="0" bIns="45700" anchor="ctr" anchorCtr="0">
            <a:normAutofit/>
          </a:bodyPr>
          <a:lstStyle/>
          <a:p>
            <a:pPr marL="0" marR="0" lvl="0" indent="0" algn="l" rtl="0">
              <a:lnSpc>
                <a:spcPct val="90000"/>
              </a:lnSpc>
              <a:spcBef>
                <a:spcPts val="0"/>
              </a:spcBef>
              <a:spcAft>
                <a:spcPts val="0"/>
              </a:spcAft>
              <a:buClr>
                <a:srgbClr val="FF6600"/>
              </a:buClr>
              <a:buSzPts val="4400"/>
              <a:buFont typeface="Arial"/>
              <a:buNone/>
            </a:pPr>
            <a:r>
              <a:rPr lang="en-US" sz="4400" b="1" dirty="0">
                <a:solidFill>
                  <a:srgbClr val="FF6600"/>
                </a:solidFill>
              </a:rPr>
              <a:t>I</a:t>
            </a:r>
            <a:r>
              <a:rPr lang="en-US" sz="4400" b="1" cap="none" dirty="0">
                <a:solidFill>
                  <a:srgbClr val="FF6600"/>
                </a:solidFill>
                <a:latin typeface="Arial"/>
                <a:ea typeface="Arial"/>
                <a:cs typeface="Arial"/>
                <a:sym typeface="Arial"/>
              </a:rPr>
              <a:t>ntroductory video</a:t>
            </a:r>
            <a:endParaRPr sz="4400" b="1" cap="none" dirty="0">
              <a:solidFill>
                <a:srgbClr val="FF4343"/>
              </a:solidFill>
              <a:latin typeface="Arial"/>
              <a:ea typeface="Arial"/>
              <a:cs typeface="Arial"/>
              <a:sym typeface="Arial"/>
            </a:endParaRPr>
          </a:p>
        </p:txBody>
      </p:sp>
      <p:sp>
        <p:nvSpPr>
          <p:cNvPr id="97" name="Google Shape;97;p2"/>
          <p:cNvSpPr txBox="1"/>
          <p:nvPr/>
        </p:nvSpPr>
        <p:spPr>
          <a:xfrm>
            <a:off x="3078480" y="5355372"/>
            <a:ext cx="10533358" cy="3447578"/>
          </a:xfrm>
          <a:prstGeom prst="rect">
            <a:avLst/>
          </a:prstGeom>
          <a:noFill/>
          <a:ln>
            <a:noFill/>
          </a:ln>
        </p:spPr>
        <p:txBody>
          <a:bodyPr spcFirstLastPara="1" wrap="square" lIns="91425" tIns="45700" rIns="91425" bIns="45700" anchor="t" anchorCtr="0">
            <a:normAutofit/>
          </a:bodyPr>
          <a:lstStyle/>
          <a:p>
            <a:pPr marL="0" marR="0" lvl="0" indent="0" algn="just" rtl="0">
              <a:lnSpc>
                <a:spcPct val="110000"/>
              </a:lnSpc>
              <a:spcBef>
                <a:spcPts val="0"/>
              </a:spcBef>
              <a:spcAft>
                <a:spcPts val="0"/>
              </a:spcAft>
              <a:buClr>
                <a:srgbClr val="FF4343"/>
              </a:buClr>
              <a:buSzPts val="2800"/>
              <a:buFont typeface="Arial"/>
              <a:buNone/>
            </a:pPr>
            <a:r>
              <a:rPr lang="en-US" sz="2000" u="sng" dirty="0">
                <a:solidFill>
                  <a:srgbClr val="00B0F0"/>
                </a:solidFill>
                <a:latin typeface="Calibri corpo"/>
                <a:sym typeface="Arial"/>
              </a:rPr>
              <a:t>https://www.youtube.com/watch?v=gnyXWM7sm8Y</a:t>
            </a:r>
            <a:endParaRPr sz="2000" u="sng" dirty="0">
              <a:solidFill>
                <a:srgbClr val="00B0F0"/>
              </a:solidFill>
              <a:latin typeface="Calibri corpo"/>
              <a:ea typeface="Calibri"/>
              <a:cs typeface="Calibri"/>
              <a:sym typeface="Calibri"/>
            </a:endParaRPr>
          </a:p>
        </p:txBody>
      </p:sp>
      <p:pic>
        <p:nvPicPr>
          <p:cNvPr id="98" name="Google Shape;98;p2"/>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99" name="Google Shape;99;p2"/>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pic>
        <p:nvPicPr>
          <p:cNvPr id="3" name="Immagine 2">
            <a:extLst>
              <a:ext uri="{FF2B5EF4-FFF2-40B4-BE49-F238E27FC236}">
                <a16:creationId xmlns:a16="http://schemas.microsoft.com/office/drawing/2014/main" id="{1AF098F7-9BC4-46EB-AFF4-94C965D8F37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524864" y="2101269"/>
            <a:ext cx="4581832" cy="305455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96" name="Google Shape;96;p2"/>
          <p:cNvSpPr txBox="1"/>
          <p:nvPr/>
        </p:nvSpPr>
        <p:spPr>
          <a:xfrm>
            <a:off x="926655" y="1367984"/>
            <a:ext cx="10058400" cy="1369074"/>
          </a:xfrm>
          <a:prstGeom prst="rect">
            <a:avLst/>
          </a:prstGeom>
          <a:noFill/>
          <a:ln>
            <a:noFill/>
          </a:ln>
        </p:spPr>
        <p:txBody>
          <a:bodyPr spcFirstLastPara="1" wrap="square" lIns="0" tIns="45700" rIns="0" bIns="45700" anchor="ctr" anchorCtr="0">
            <a:normAutofit/>
          </a:bodyPr>
          <a:lstStyle/>
          <a:p>
            <a:pPr marL="0" marR="0" lvl="0" indent="0" algn="l" rtl="0">
              <a:lnSpc>
                <a:spcPct val="90000"/>
              </a:lnSpc>
              <a:spcBef>
                <a:spcPts val="0"/>
              </a:spcBef>
              <a:spcAft>
                <a:spcPts val="0"/>
              </a:spcAft>
              <a:buClr>
                <a:srgbClr val="FF6600"/>
              </a:buClr>
              <a:buSzPts val="4400"/>
              <a:buFont typeface="Arial"/>
              <a:buNone/>
            </a:pPr>
            <a:r>
              <a:rPr lang="en-US" sz="4400" b="1" cap="none">
                <a:solidFill>
                  <a:srgbClr val="FF6600"/>
                </a:solidFill>
                <a:latin typeface="Arial"/>
                <a:ea typeface="Arial"/>
                <a:cs typeface="Arial"/>
                <a:sym typeface="Arial"/>
              </a:rPr>
              <a:t>THEORICAL BACKGROUND</a:t>
            </a:r>
            <a:endParaRPr sz="4400" b="1" cap="none">
              <a:solidFill>
                <a:srgbClr val="FF4343"/>
              </a:solidFill>
              <a:latin typeface="Arial"/>
              <a:ea typeface="Arial"/>
              <a:cs typeface="Arial"/>
              <a:sym typeface="Arial"/>
            </a:endParaRPr>
          </a:p>
        </p:txBody>
      </p:sp>
      <p:sp>
        <p:nvSpPr>
          <p:cNvPr id="97" name="Google Shape;97;p2"/>
          <p:cNvSpPr txBox="1"/>
          <p:nvPr/>
        </p:nvSpPr>
        <p:spPr>
          <a:xfrm>
            <a:off x="926655" y="2364549"/>
            <a:ext cx="10533358" cy="3447578"/>
          </a:xfrm>
          <a:prstGeom prst="rect">
            <a:avLst/>
          </a:prstGeom>
          <a:noFill/>
          <a:ln>
            <a:noFill/>
          </a:ln>
        </p:spPr>
        <p:txBody>
          <a:bodyPr spcFirstLastPara="1" wrap="square" lIns="91425" tIns="45700" rIns="91425" bIns="45700" anchor="t" anchorCtr="0">
            <a:normAutofit/>
          </a:bodyPr>
          <a:lstStyle/>
          <a:p>
            <a:pPr marL="0" marR="0" lvl="0" indent="0" algn="just" rtl="0">
              <a:lnSpc>
                <a:spcPct val="110000"/>
              </a:lnSpc>
              <a:spcBef>
                <a:spcPts val="0"/>
              </a:spcBef>
              <a:spcAft>
                <a:spcPts val="0"/>
              </a:spcAft>
              <a:buClr>
                <a:srgbClr val="FF4343"/>
              </a:buClr>
              <a:buSzPts val="2800"/>
              <a:buFont typeface="Arial"/>
              <a:buNone/>
            </a:pPr>
            <a:r>
              <a:rPr lang="en-US" sz="2800" b="1">
                <a:solidFill>
                  <a:srgbClr val="FF4343"/>
                </a:solidFill>
                <a:latin typeface="Arial"/>
                <a:ea typeface="Arial"/>
                <a:cs typeface="Arial"/>
                <a:sym typeface="Arial"/>
              </a:rPr>
              <a:t>WHAT IS GDPR?</a:t>
            </a:r>
            <a:endParaRPr/>
          </a:p>
          <a:p>
            <a:pPr marL="0" marR="0" lvl="0" indent="0" algn="just" rtl="0">
              <a:lnSpc>
                <a:spcPct val="120000"/>
              </a:lnSpc>
              <a:spcBef>
                <a:spcPts val="1000"/>
              </a:spcBef>
              <a:spcAft>
                <a:spcPts val="0"/>
              </a:spcAft>
              <a:buClr>
                <a:srgbClr val="404040"/>
              </a:buClr>
              <a:buSzPts val="2000"/>
              <a:buFont typeface="Arial"/>
              <a:buNone/>
            </a:pPr>
            <a:r>
              <a:rPr lang="en-US" sz="2000" b="0" i="0">
                <a:solidFill>
                  <a:srgbClr val="404040"/>
                </a:solidFill>
                <a:latin typeface="Calibri"/>
                <a:ea typeface="Calibri"/>
                <a:cs typeface="Calibri"/>
                <a:sym typeface="Calibri"/>
              </a:rPr>
              <a:t>“</a:t>
            </a:r>
            <a:r>
              <a:rPr lang="en-US" sz="2000" b="0" i="1">
                <a:solidFill>
                  <a:srgbClr val="404040"/>
                </a:solidFill>
                <a:latin typeface="Calibri"/>
                <a:ea typeface="Calibri"/>
                <a:cs typeface="Calibri"/>
                <a:sym typeface="Calibri"/>
              </a:rPr>
              <a:t>Regulation (EU) 2016/679 of the European Parliament and of the Council</a:t>
            </a:r>
            <a:r>
              <a:rPr lang="en-US" sz="2000" b="0" i="1" u="sng" baseline="30000">
                <a:solidFill>
                  <a:srgbClr val="004494"/>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1</a:t>
            </a:r>
            <a:r>
              <a:rPr lang="en-US" sz="2000" b="0" i="1">
                <a:solidFill>
                  <a:srgbClr val="404040"/>
                </a:solidFill>
                <a:latin typeface="Calibri"/>
                <a:ea typeface="Calibri"/>
                <a:cs typeface="Calibri"/>
                <a:sym typeface="Calibri"/>
              </a:rPr>
              <a:t>, the European Union’s ('EU') new General Data Protection Regulation (‘GDPR’) regulates the processing by an </a:t>
            </a:r>
            <a:r>
              <a:rPr lang="en-US" sz="2000" b="1" i="1">
                <a:solidFill>
                  <a:srgbClr val="404040"/>
                </a:solidFill>
                <a:latin typeface="Calibri"/>
                <a:ea typeface="Calibri"/>
                <a:cs typeface="Calibri"/>
                <a:sym typeface="Calibri"/>
              </a:rPr>
              <a:t>individual, a company or an organisation</a:t>
            </a:r>
            <a:r>
              <a:rPr lang="en-US" sz="2000" b="0" i="1">
                <a:solidFill>
                  <a:srgbClr val="404040"/>
                </a:solidFill>
                <a:latin typeface="Calibri"/>
                <a:ea typeface="Calibri"/>
                <a:cs typeface="Calibri"/>
                <a:sym typeface="Calibri"/>
              </a:rPr>
              <a:t> of </a:t>
            </a:r>
            <a:r>
              <a:rPr lang="en-US" sz="2000" b="1" i="1">
                <a:solidFill>
                  <a:srgbClr val="404040"/>
                </a:solidFill>
                <a:latin typeface="Calibri"/>
                <a:ea typeface="Calibri"/>
                <a:cs typeface="Calibri"/>
                <a:sym typeface="Calibri"/>
              </a:rPr>
              <a:t>personal data</a:t>
            </a:r>
            <a:r>
              <a:rPr lang="en-US" sz="2000" b="0" i="1">
                <a:solidFill>
                  <a:srgbClr val="404040"/>
                </a:solidFill>
                <a:latin typeface="Calibri"/>
                <a:ea typeface="Calibri"/>
                <a:cs typeface="Calibri"/>
                <a:sym typeface="Calibri"/>
              </a:rPr>
              <a:t> relating to </a:t>
            </a:r>
            <a:r>
              <a:rPr lang="en-US" sz="2000" b="1" i="1">
                <a:solidFill>
                  <a:srgbClr val="404040"/>
                </a:solidFill>
                <a:latin typeface="Calibri"/>
                <a:ea typeface="Calibri"/>
                <a:cs typeface="Calibri"/>
                <a:sym typeface="Calibri"/>
              </a:rPr>
              <a:t>individuals</a:t>
            </a:r>
            <a:r>
              <a:rPr lang="en-US" sz="2000" b="0" i="1">
                <a:solidFill>
                  <a:srgbClr val="404040"/>
                </a:solidFill>
                <a:latin typeface="Calibri"/>
                <a:ea typeface="Calibri"/>
                <a:cs typeface="Calibri"/>
                <a:sym typeface="Calibri"/>
              </a:rPr>
              <a:t> in the EU.”</a:t>
            </a:r>
            <a:endParaRPr/>
          </a:p>
          <a:p>
            <a:pPr marL="0" marR="0" lvl="0" indent="0" algn="r" rtl="0">
              <a:lnSpc>
                <a:spcPct val="120000"/>
              </a:lnSpc>
              <a:spcBef>
                <a:spcPts val="1000"/>
              </a:spcBef>
              <a:spcAft>
                <a:spcPts val="0"/>
              </a:spcAft>
              <a:buClr>
                <a:srgbClr val="404040"/>
              </a:buClr>
              <a:buSzPts val="2000"/>
              <a:buFont typeface="Arial"/>
              <a:buNone/>
            </a:pPr>
            <a:r>
              <a:rPr lang="en-US" sz="2000">
                <a:solidFill>
                  <a:srgbClr val="404040"/>
                </a:solidFill>
                <a:latin typeface="Calibri"/>
                <a:ea typeface="Calibri"/>
                <a:cs typeface="Calibri"/>
                <a:sym typeface="Calibri"/>
              </a:rPr>
              <a:t>European Commission, 2016</a:t>
            </a:r>
            <a:endParaRPr sz="2000">
              <a:solidFill>
                <a:schemeClr val="dk1"/>
              </a:solidFill>
              <a:latin typeface="Calibri"/>
              <a:ea typeface="Calibri"/>
              <a:cs typeface="Calibri"/>
              <a:sym typeface="Calibri"/>
            </a:endParaRPr>
          </a:p>
        </p:txBody>
      </p:sp>
      <p:pic>
        <p:nvPicPr>
          <p:cNvPr id="98" name="Google Shape;98;p2"/>
          <p:cNvPicPr preferRelativeResize="0"/>
          <p:nvPr/>
        </p:nvPicPr>
        <p:blipFill rotWithShape="1">
          <a:blip r:embed="rId5">
            <a:alphaModFix/>
          </a:blip>
          <a:srcRect/>
          <a:stretch/>
        </p:blipFill>
        <p:spPr>
          <a:xfrm>
            <a:off x="10359436" y="0"/>
            <a:ext cx="1790891" cy="1790891"/>
          </a:xfrm>
          <a:prstGeom prst="rect">
            <a:avLst/>
          </a:prstGeom>
          <a:noFill/>
          <a:ln>
            <a:noFill/>
          </a:ln>
        </p:spPr>
      </p:pic>
      <p:sp>
        <p:nvSpPr>
          <p:cNvPr id="99" name="Google Shape;99;p2"/>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2405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3"/>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105" name="Google Shape;105;p3"/>
          <p:cNvSpPr txBox="1"/>
          <p:nvPr/>
        </p:nvSpPr>
        <p:spPr>
          <a:xfrm>
            <a:off x="859801" y="1790891"/>
            <a:ext cx="10533358" cy="3447578"/>
          </a:xfrm>
          <a:prstGeom prst="rect">
            <a:avLst/>
          </a:prstGeom>
          <a:noFill/>
          <a:ln>
            <a:noFill/>
          </a:ln>
        </p:spPr>
        <p:txBody>
          <a:bodyPr spcFirstLastPara="1" wrap="square" lIns="91425" tIns="45700" rIns="91425" bIns="45700" anchor="t" anchorCtr="0">
            <a:normAutofit/>
          </a:bodyPr>
          <a:lstStyle/>
          <a:p>
            <a:pPr marL="0" marR="0" lvl="0" indent="0" algn="just" rtl="0">
              <a:lnSpc>
                <a:spcPct val="110000"/>
              </a:lnSpc>
              <a:spcBef>
                <a:spcPts val="0"/>
              </a:spcBef>
              <a:spcAft>
                <a:spcPts val="0"/>
              </a:spcAft>
              <a:buClr>
                <a:srgbClr val="FF4343"/>
              </a:buClr>
              <a:buSzPts val="2800"/>
              <a:buFont typeface="Arial"/>
              <a:buNone/>
            </a:pPr>
            <a:r>
              <a:rPr lang="en-US" sz="2800" b="1" dirty="0">
                <a:solidFill>
                  <a:srgbClr val="FF4343"/>
                </a:solidFill>
                <a:latin typeface="Arial"/>
                <a:ea typeface="Arial"/>
                <a:cs typeface="Arial"/>
                <a:sym typeface="Arial"/>
              </a:rPr>
              <a:t>WHAT ARE PERSONAL DATA?</a:t>
            </a:r>
            <a:endParaRPr dirty="0"/>
          </a:p>
          <a:p>
            <a:pPr marL="0" marR="0" lvl="0" indent="0" algn="just" rtl="0">
              <a:spcBef>
                <a:spcPts val="1000"/>
              </a:spcBef>
              <a:spcAft>
                <a:spcPts val="0"/>
              </a:spcAft>
              <a:buClr>
                <a:schemeClr val="dk1"/>
              </a:buClr>
              <a:buSzPts val="2000"/>
              <a:buFont typeface="Arial"/>
              <a:buNone/>
            </a:pPr>
            <a:r>
              <a:rPr lang="en-US" sz="2000" b="0" i="0" dirty="0">
                <a:solidFill>
                  <a:schemeClr val="dk1"/>
                </a:solidFill>
                <a:latin typeface="Calibri"/>
                <a:ea typeface="Calibri"/>
                <a:cs typeface="Calibri"/>
                <a:sym typeface="Calibri"/>
              </a:rPr>
              <a:t>Personal data in the context of the GDPR refers to </a:t>
            </a:r>
            <a:r>
              <a:rPr lang="en-US" sz="2000" b="1" i="0" dirty="0">
                <a:solidFill>
                  <a:schemeClr val="dk1"/>
                </a:solidFill>
                <a:latin typeface="Calibri"/>
                <a:ea typeface="Calibri"/>
                <a:cs typeface="Calibri"/>
                <a:sym typeface="Calibri"/>
              </a:rPr>
              <a:t>all data </a:t>
            </a:r>
            <a:r>
              <a:rPr lang="en-US" sz="2000" i="0" dirty="0">
                <a:solidFill>
                  <a:schemeClr val="dk1"/>
                </a:solidFill>
                <a:latin typeface="Calibri"/>
                <a:ea typeface="Calibri"/>
                <a:cs typeface="Calibri"/>
                <a:sym typeface="Calibri"/>
              </a:rPr>
              <a:t>(</a:t>
            </a:r>
            <a:r>
              <a:rPr lang="en-US" sz="2000" dirty="0">
                <a:solidFill>
                  <a:schemeClr val="dk1"/>
                </a:solidFill>
                <a:latin typeface="Calibri"/>
                <a:ea typeface="Calibri"/>
                <a:cs typeface="Calibri"/>
                <a:sym typeface="Calibri"/>
              </a:rPr>
              <a:t>names, genetic, biometric or health data, web data such as IP addresses, personal email addresses, political opinions and sexual orientation</a:t>
            </a:r>
            <a:r>
              <a:rPr lang="en-US" sz="2000" b="0" i="0" dirty="0">
                <a:solidFill>
                  <a:schemeClr val="dk1"/>
                </a:solidFill>
                <a:latin typeface="Calibri"/>
                <a:ea typeface="Calibri"/>
                <a:cs typeface="Calibri"/>
                <a:sym typeface="Calibri"/>
              </a:rPr>
              <a:t>) </a:t>
            </a:r>
            <a:r>
              <a:rPr lang="en-US" sz="2000" b="1" i="0" dirty="0">
                <a:solidFill>
                  <a:schemeClr val="dk1"/>
                </a:solidFill>
                <a:latin typeface="Calibri"/>
                <a:ea typeface="Calibri"/>
                <a:cs typeface="Calibri"/>
                <a:sym typeface="Calibri"/>
              </a:rPr>
              <a:t>relating to an identified or identifiable living person</a:t>
            </a:r>
            <a:r>
              <a:rPr lang="en-US" sz="2000" b="0" i="0" dirty="0">
                <a:solidFill>
                  <a:schemeClr val="dk1"/>
                </a:solidFill>
                <a:latin typeface="Calibri"/>
                <a:ea typeface="Calibri"/>
                <a:cs typeface="Calibri"/>
                <a:sym typeface="Calibri"/>
              </a:rPr>
              <a:t>. It also includes information which, when collected together, may lead to the identification of that person. This also applies to data that is encrypted or presented using pseudonyms, as long as the encryption/</a:t>
            </a:r>
            <a:r>
              <a:rPr lang="en-US" sz="2000" b="0" i="0" dirty="0" err="1">
                <a:solidFill>
                  <a:schemeClr val="dk1"/>
                </a:solidFill>
                <a:latin typeface="Calibri"/>
                <a:ea typeface="Calibri"/>
                <a:cs typeface="Calibri"/>
                <a:sym typeface="Calibri"/>
              </a:rPr>
              <a:t>anonymisation</a:t>
            </a:r>
            <a:r>
              <a:rPr lang="en-US" sz="2000" b="0" i="0" dirty="0">
                <a:solidFill>
                  <a:schemeClr val="dk1"/>
                </a:solidFill>
                <a:latin typeface="Calibri"/>
                <a:ea typeface="Calibri"/>
                <a:cs typeface="Calibri"/>
                <a:sym typeface="Calibri"/>
              </a:rPr>
              <a:t> is reversible. In compliance with the obligations of the Data Protection Regulation, this means that decryption keys must be kept separate from </a:t>
            </a:r>
            <a:r>
              <a:rPr lang="en-US" sz="2000" b="0" i="0" dirty="0" err="1">
                <a:solidFill>
                  <a:schemeClr val="dk1"/>
                </a:solidFill>
                <a:latin typeface="Calibri"/>
                <a:ea typeface="Calibri"/>
                <a:cs typeface="Calibri"/>
                <a:sym typeface="Calibri"/>
              </a:rPr>
              <a:t>pseudonymised</a:t>
            </a:r>
            <a:r>
              <a:rPr lang="en-US" sz="2000" b="0" i="0" dirty="0">
                <a:solidFill>
                  <a:schemeClr val="dk1"/>
                </a:solidFill>
                <a:latin typeface="Calibri"/>
                <a:ea typeface="Calibri"/>
                <a:cs typeface="Calibri"/>
                <a:sym typeface="Calibri"/>
              </a:rPr>
              <a:t> data. </a:t>
            </a:r>
            <a:endParaRPr sz="2000" dirty="0">
              <a:solidFill>
                <a:schemeClr val="dk1"/>
              </a:solidFill>
              <a:latin typeface="Calibri"/>
              <a:ea typeface="Calibri"/>
              <a:cs typeface="Calibri"/>
              <a:sym typeface="Calibri"/>
            </a:endParaRPr>
          </a:p>
        </p:txBody>
      </p:sp>
      <p:pic>
        <p:nvPicPr>
          <p:cNvPr id="106" name="Google Shape;106;p3"/>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107" name="Google Shape;107;p3"/>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4"/>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pic>
        <p:nvPicPr>
          <p:cNvPr id="113" name="Google Shape;113;p4"/>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114" name="Google Shape;114;p4"/>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115" name="Google Shape;115;p4"/>
          <p:cNvSpPr txBox="1"/>
          <p:nvPr/>
        </p:nvSpPr>
        <p:spPr>
          <a:xfrm>
            <a:off x="829321" y="1098628"/>
            <a:ext cx="10533358" cy="3447578"/>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just" rtl="0">
              <a:lnSpc>
                <a:spcPct val="110000"/>
              </a:lnSpc>
              <a:spcBef>
                <a:spcPts val="0"/>
              </a:spcBef>
              <a:spcAft>
                <a:spcPts val="0"/>
              </a:spcAft>
              <a:buClr>
                <a:srgbClr val="FF4343"/>
              </a:buClr>
              <a:buSzPct val="100000"/>
              <a:buFont typeface="Arial"/>
              <a:buNone/>
            </a:pPr>
            <a:r>
              <a:rPr lang="en-US" sz="11200" b="1">
                <a:solidFill>
                  <a:srgbClr val="FF4343"/>
                </a:solidFill>
                <a:latin typeface="Arial"/>
                <a:ea typeface="Arial"/>
                <a:cs typeface="Arial"/>
                <a:sym typeface="Arial"/>
              </a:rPr>
              <a:t>PRIVACY: A DEFINITION</a:t>
            </a:r>
            <a:endParaRPr/>
          </a:p>
          <a:p>
            <a:pPr marL="0" marR="0" lvl="0" indent="0" algn="just" rtl="0">
              <a:lnSpc>
                <a:spcPct val="120000"/>
              </a:lnSpc>
              <a:spcBef>
                <a:spcPts val="1000"/>
              </a:spcBef>
              <a:spcAft>
                <a:spcPts val="0"/>
              </a:spcAft>
              <a:buClr>
                <a:schemeClr val="dk1"/>
              </a:buClr>
              <a:buSzPct val="100000"/>
              <a:buFont typeface="Arial"/>
              <a:buNone/>
            </a:pPr>
            <a:r>
              <a:rPr lang="en-US" sz="8000">
                <a:solidFill>
                  <a:schemeClr val="dk1"/>
                </a:solidFill>
                <a:latin typeface="Calibri"/>
                <a:ea typeface="Calibri"/>
                <a:cs typeface="Calibri"/>
                <a:sym typeface="Calibri"/>
              </a:rPr>
              <a:t>Broadly speaking, privacy is the right to be let alone, or freedom from interference or intrusion. On legal side, we can talk about the information privacy, namely the </a:t>
            </a:r>
            <a:r>
              <a:rPr lang="en-US" sz="8000" b="1">
                <a:solidFill>
                  <a:schemeClr val="dk1"/>
                </a:solidFill>
                <a:latin typeface="Calibri"/>
                <a:ea typeface="Calibri"/>
                <a:cs typeface="Calibri"/>
                <a:sym typeface="Calibri"/>
              </a:rPr>
              <a:t>right to have some control over how your personal information is collected and used</a:t>
            </a:r>
            <a:r>
              <a:rPr lang="en-US" sz="8000">
                <a:solidFill>
                  <a:schemeClr val="dk1"/>
                </a:solidFill>
                <a:latin typeface="Calibri"/>
                <a:ea typeface="Calibri"/>
                <a:cs typeface="Calibri"/>
                <a:sym typeface="Calibri"/>
              </a:rPr>
              <a:t>. </a:t>
            </a:r>
            <a:endParaRPr/>
          </a:p>
          <a:p>
            <a:pPr marL="0" marR="0" lvl="0" indent="0" algn="just" rtl="0">
              <a:lnSpc>
                <a:spcPct val="120000"/>
              </a:lnSpc>
              <a:spcBef>
                <a:spcPts val="1000"/>
              </a:spcBef>
              <a:spcAft>
                <a:spcPts val="0"/>
              </a:spcAft>
              <a:buClr>
                <a:schemeClr val="dk1"/>
              </a:buClr>
              <a:buSzPct val="100000"/>
              <a:buFont typeface="Arial"/>
              <a:buNone/>
            </a:pPr>
            <a:r>
              <a:rPr lang="en-US" sz="8000">
                <a:solidFill>
                  <a:schemeClr val="dk1"/>
                </a:solidFill>
                <a:latin typeface="Calibri"/>
                <a:ea typeface="Calibri"/>
                <a:cs typeface="Calibri"/>
                <a:sym typeface="Calibri"/>
              </a:rPr>
              <a:t>With speed-of-light technological innovation, information privacy is becoming more complex by the minute as more data is being collected and exchanged. As the technology gets more sophisticated (indeed, invasive), so do the uses of data. And that leaves organizations facing an incredibly complex risk matrix for ensuring that personal information is protected. As a result, privacy has fast-emerged as perhaps the most significant consumer protection issue (if not citizen protection issue) in the global information economy.</a:t>
            </a:r>
            <a:endParaRPr/>
          </a:p>
          <a:p>
            <a:pPr marL="0" marR="0" lvl="0" indent="0" algn="just" rtl="0">
              <a:lnSpc>
                <a:spcPct val="120000"/>
              </a:lnSpc>
              <a:spcBef>
                <a:spcPts val="1000"/>
              </a:spcBef>
              <a:spcAft>
                <a:spcPts val="0"/>
              </a:spcAft>
              <a:buClr>
                <a:schemeClr val="dk1"/>
              </a:buClr>
              <a:buSzPct val="100000"/>
              <a:buFont typeface="Arial"/>
              <a:buNone/>
            </a:pPr>
            <a:r>
              <a:rPr lang="en-US" sz="8000">
                <a:solidFill>
                  <a:schemeClr val="dk1"/>
                </a:solidFill>
                <a:latin typeface="Calibri"/>
                <a:ea typeface="Calibri"/>
                <a:cs typeface="Calibri"/>
                <a:sym typeface="Calibri"/>
              </a:rPr>
              <a:t>This took to development of the </a:t>
            </a:r>
            <a:r>
              <a:rPr lang="en-US" sz="8000" b="1">
                <a:solidFill>
                  <a:schemeClr val="dk1"/>
                </a:solidFill>
                <a:latin typeface="Calibri"/>
                <a:ea typeface="Calibri"/>
                <a:cs typeface="Calibri"/>
                <a:sym typeface="Calibri"/>
              </a:rPr>
              <a:t>data privacy</a:t>
            </a:r>
            <a:r>
              <a:rPr lang="en-US" sz="8000">
                <a:solidFill>
                  <a:schemeClr val="dk1"/>
                </a:solidFill>
                <a:latin typeface="Calibri"/>
                <a:ea typeface="Calibri"/>
                <a:cs typeface="Calibri"/>
                <a:sym typeface="Calibri"/>
              </a:rPr>
              <a:t> concept: it is focused on the use and </a:t>
            </a:r>
            <a:r>
              <a:rPr lang="en-US" sz="8000" b="1">
                <a:solidFill>
                  <a:schemeClr val="dk1"/>
                </a:solidFill>
                <a:latin typeface="Calibri"/>
                <a:ea typeface="Calibri"/>
                <a:cs typeface="Calibri"/>
                <a:sym typeface="Calibri"/>
              </a:rPr>
              <a:t>governance of personal data</a:t>
            </a:r>
            <a:r>
              <a:rPr lang="en-US" sz="8000">
                <a:solidFill>
                  <a:schemeClr val="dk1"/>
                </a:solidFill>
                <a:latin typeface="Calibri"/>
                <a:ea typeface="Calibri"/>
                <a:cs typeface="Calibri"/>
                <a:sym typeface="Calibri"/>
              </a:rPr>
              <a:t>, things like putting policies in place to ensure that consumers’ personal information is being collected, shared and used in appropriate ways. Security focuses more on protecting data from malicious attacks and the exploitation of stolen data for profit.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5"/>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121" name="Google Shape;121;p5"/>
          <p:cNvSpPr txBox="1"/>
          <p:nvPr/>
        </p:nvSpPr>
        <p:spPr>
          <a:xfrm>
            <a:off x="859801" y="1551302"/>
            <a:ext cx="10533358" cy="3447578"/>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just" rtl="0">
              <a:lnSpc>
                <a:spcPct val="110000"/>
              </a:lnSpc>
              <a:spcBef>
                <a:spcPts val="0"/>
              </a:spcBef>
              <a:spcAft>
                <a:spcPts val="0"/>
              </a:spcAft>
              <a:buClr>
                <a:srgbClr val="FF4343"/>
              </a:buClr>
              <a:buSzPct val="100000"/>
              <a:buFont typeface="Arial"/>
              <a:buNone/>
            </a:pPr>
            <a:r>
              <a:rPr lang="en-US" sz="11200" b="1">
                <a:solidFill>
                  <a:srgbClr val="FF4343"/>
                </a:solidFill>
                <a:latin typeface="Arial"/>
                <a:ea typeface="Arial"/>
                <a:cs typeface="Arial"/>
                <a:sym typeface="Arial"/>
              </a:rPr>
              <a:t>WHICH ARE THE PARTS INVOLVED?</a:t>
            </a:r>
            <a:endParaRPr/>
          </a:p>
          <a:p>
            <a:pPr marL="342900" marR="0" lvl="0" indent="-342900" algn="just" rtl="0">
              <a:lnSpc>
                <a:spcPct val="120000"/>
              </a:lnSpc>
              <a:spcBef>
                <a:spcPts val="1000"/>
              </a:spcBef>
              <a:spcAft>
                <a:spcPts val="0"/>
              </a:spcAft>
              <a:buClr>
                <a:schemeClr val="dk1"/>
              </a:buClr>
              <a:buSzPct val="100000"/>
              <a:buFont typeface="Arial"/>
              <a:buChar char="•"/>
            </a:pPr>
            <a:r>
              <a:rPr lang="en-US" sz="8000" b="1" i="0">
                <a:solidFill>
                  <a:schemeClr val="dk1"/>
                </a:solidFill>
                <a:latin typeface="Calibri"/>
                <a:ea typeface="Calibri"/>
                <a:cs typeface="Calibri"/>
                <a:sym typeface="Calibri"/>
              </a:rPr>
              <a:t>User</a:t>
            </a:r>
            <a:r>
              <a:rPr lang="en-US" sz="8000" b="0" i="0">
                <a:solidFill>
                  <a:schemeClr val="dk1"/>
                </a:solidFill>
                <a:latin typeface="Calibri"/>
                <a:ea typeface="Calibri"/>
                <a:cs typeface="Calibri"/>
                <a:sym typeface="Calibri"/>
              </a:rPr>
              <a:t>: an individual whose personal data is processed by a controller or processor (also known as the data subject).</a:t>
            </a:r>
            <a:endParaRPr/>
          </a:p>
          <a:p>
            <a:pPr marL="342900" marR="0" lvl="0" indent="-342900" algn="just" rtl="0">
              <a:lnSpc>
                <a:spcPct val="120000"/>
              </a:lnSpc>
              <a:spcBef>
                <a:spcPts val="1000"/>
              </a:spcBef>
              <a:spcAft>
                <a:spcPts val="0"/>
              </a:spcAft>
              <a:buClr>
                <a:schemeClr val="dk1"/>
              </a:buClr>
              <a:buSzPct val="100000"/>
              <a:buFont typeface="Arial"/>
              <a:buChar char="•"/>
            </a:pPr>
            <a:r>
              <a:rPr lang="en-US" sz="8000" b="1">
                <a:solidFill>
                  <a:schemeClr val="dk1"/>
                </a:solidFill>
                <a:latin typeface="Calibri"/>
                <a:ea typeface="Calibri"/>
                <a:cs typeface="Calibri"/>
                <a:sym typeface="Calibri"/>
              </a:rPr>
              <a:t>D</a:t>
            </a:r>
            <a:r>
              <a:rPr lang="en-US" sz="8000" b="1" i="0">
                <a:solidFill>
                  <a:schemeClr val="dk1"/>
                </a:solidFill>
                <a:latin typeface="Calibri"/>
                <a:ea typeface="Calibri"/>
                <a:cs typeface="Calibri"/>
                <a:sym typeface="Calibri"/>
              </a:rPr>
              <a:t>ata controller</a:t>
            </a:r>
            <a:r>
              <a:rPr lang="en-US" sz="8000" b="0" i="0">
                <a:solidFill>
                  <a:schemeClr val="dk1"/>
                </a:solidFill>
                <a:latin typeface="Calibri"/>
                <a:ea typeface="Calibri"/>
                <a:cs typeface="Calibri"/>
                <a:sym typeface="Calibri"/>
              </a:rPr>
              <a:t>: any person or legal entity involved in determining the purpose and ways of processing the personal data.</a:t>
            </a:r>
            <a:endParaRPr/>
          </a:p>
          <a:p>
            <a:pPr marL="342900" marR="0" lvl="0" indent="-342900" algn="just" rtl="0">
              <a:lnSpc>
                <a:spcPct val="120000"/>
              </a:lnSpc>
              <a:spcBef>
                <a:spcPts val="1000"/>
              </a:spcBef>
              <a:spcAft>
                <a:spcPts val="0"/>
              </a:spcAft>
              <a:buClr>
                <a:schemeClr val="dk1"/>
              </a:buClr>
              <a:buSzPct val="100000"/>
              <a:buFont typeface="Arial"/>
              <a:buChar char="•"/>
            </a:pPr>
            <a:r>
              <a:rPr lang="en-US" sz="8000" b="1" i="0">
                <a:solidFill>
                  <a:schemeClr val="dk1"/>
                </a:solidFill>
                <a:latin typeface="Calibri"/>
                <a:ea typeface="Calibri"/>
                <a:cs typeface="Calibri"/>
                <a:sym typeface="Calibri"/>
              </a:rPr>
              <a:t>Data processor</a:t>
            </a:r>
            <a:r>
              <a:rPr lang="en-US" sz="8000" b="0" i="0">
                <a:solidFill>
                  <a:schemeClr val="dk1"/>
                </a:solidFill>
                <a:latin typeface="Calibri"/>
                <a:ea typeface="Calibri"/>
                <a:cs typeface="Calibri"/>
                <a:sym typeface="Calibri"/>
              </a:rPr>
              <a:t>: any person or legal entity involved in processing personal data on behalf of the controller.</a:t>
            </a:r>
            <a:endParaRPr/>
          </a:p>
          <a:p>
            <a:pPr marL="0" marR="0" lvl="0" indent="0" algn="just" rtl="0">
              <a:lnSpc>
                <a:spcPct val="120000"/>
              </a:lnSpc>
              <a:spcBef>
                <a:spcPts val="1000"/>
              </a:spcBef>
              <a:spcAft>
                <a:spcPts val="0"/>
              </a:spcAft>
              <a:buClr>
                <a:schemeClr val="dk1"/>
              </a:buClr>
              <a:buSzPct val="100000"/>
              <a:buFont typeface="Arial"/>
              <a:buNone/>
            </a:pPr>
            <a:r>
              <a:rPr lang="en-US" sz="8000" b="0" i="0">
                <a:solidFill>
                  <a:schemeClr val="dk1"/>
                </a:solidFill>
                <a:latin typeface="Calibri"/>
                <a:ea typeface="Calibri"/>
                <a:cs typeface="Calibri"/>
                <a:sym typeface="Calibri"/>
              </a:rPr>
              <a:t>For example, an internet company may collect user information via their website and store it using a 3rd party cloud service. In this scenario, the internet company is the data controller and the organization running the cloud service is the data processor.</a:t>
            </a:r>
            <a:endParaRPr sz="8000">
              <a:solidFill>
                <a:schemeClr val="dk1"/>
              </a:solidFill>
              <a:latin typeface="Calibri"/>
              <a:ea typeface="Calibri"/>
              <a:cs typeface="Calibri"/>
              <a:sym typeface="Calibri"/>
            </a:endParaRPr>
          </a:p>
        </p:txBody>
      </p:sp>
      <p:pic>
        <p:nvPicPr>
          <p:cNvPr id="122" name="Google Shape;122;p5"/>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123" name="Google Shape;123;p5"/>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6"/>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129" name="Google Shape;129;p6"/>
          <p:cNvSpPr txBox="1"/>
          <p:nvPr/>
        </p:nvSpPr>
        <p:spPr>
          <a:xfrm>
            <a:off x="859801" y="1705211"/>
            <a:ext cx="10533358" cy="3447578"/>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just" rtl="0">
              <a:lnSpc>
                <a:spcPct val="110000"/>
              </a:lnSpc>
              <a:spcBef>
                <a:spcPts val="0"/>
              </a:spcBef>
              <a:spcAft>
                <a:spcPts val="0"/>
              </a:spcAft>
              <a:buClr>
                <a:srgbClr val="FF4343"/>
              </a:buClr>
              <a:buSzPct val="100000"/>
              <a:buFont typeface="Arial"/>
              <a:buNone/>
            </a:pPr>
            <a:r>
              <a:rPr lang="en-US" sz="3300" b="1" dirty="0">
                <a:solidFill>
                  <a:srgbClr val="FF4343"/>
                </a:solidFill>
                <a:latin typeface="Arial"/>
                <a:ea typeface="Arial"/>
                <a:cs typeface="Arial"/>
                <a:sym typeface="Arial"/>
              </a:rPr>
              <a:t>WHAT ARE THE POSITIVE ELEMENTS OF GDPR? </a:t>
            </a:r>
            <a:endParaRPr dirty="0"/>
          </a:p>
          <a:p>
            <a:pPr marL="0" marR="0" lvl="0" indent="0" algn="just" rtl="0">
              <a:lnSpc>
                <a:spcPct val="110000"/>
              </a:lnSpc>
              <a:spcBef>
                <a:spcPts val="1000"/>
              </a:spcBef>
              <a:spcAft>
                <a:spcPts val="0"/>
              </a:spcAft>
              <a:buClr>
                <a:schemeClr val="dk1"/>
              </a:buClr>
              <a:buSzPct val="100000"/>
              <a:buFont typeface="Arial"/>
              <a:buNone/>
            </a:pPr>
            <a:r>
              <a:rPr lang="en-US" sz="2400" b="0" i="0" dirty="0">
                <a:solidFill>
                  <a:schemeClr val="dk1"/>
                </a:solidFill>
                <a:latin typeface="Calibri"/>
                <a:ea typeface="Calibri"/>
                <a:cs typeface="Calibri"/>
                <a:sym typeface="Calibri"/>
              </a:rPr>
              <a:t>With this Regulation, the European Council redefines the approach of </a:t>
            </a:r>
            <a:r>
              <a:rPr lang="en-US" sz="2400" dirty="0">
                <a:solidFill>
                  <a:schemeClr val="dk1"/>
                </a:solidFill>
                <a:latin typeface="Calibri"/>
                <a:ea typeface="Calibri"/>
                <a:cs typeface="Calibri"/>
                <a:sym typeface="Calibri"/>
              </a:rPr>
              <a:t>organizations</a:t>
            </a:r>
            <a:r>
              <a:rPr lang="en-US" sz="2400" b="0" i="0" dirty="0">
                <a:solidFill>
                  <a:schemeClr val="dk1"/>
                </a:solidFill>
                <a:latin typeface="Calibri"/>
                <a:ea typeface="Calibri"/>
                <a:cs typeface="Calibri"/>
                <a:sym typeface="Calibri"/>
              </a:rPr>
              <a:t> to data protection, in view of the constant cyber attacks that entities of all sizes and sectors have been subjected to for some years now, providing useful guidance in this direction.</a:t>
            </a:r>
            <a:endParaRPr dirty="0"/>
          </a:p>
          <a:p>
            <a:pPr marL="0" marR="0" lvl="0" indent="0" algn="just" rtl="0">
              <a:lnSpc>
                <a:spcPct val="110000"/>
              </a:lnSpc>
              <a:spcBef>
                <a:spcPts val="1000"/>
              </a:spcBef>
              <a:spcAft>
                <a:spcPts val="0"/>
              </a:spcAft>
              <a:buClr>
                <a:schemeClr val="dk1"/>
              </a:buClr>
              <a:buSzPct val="100000"/>
              <a:buFont typeface="Arial"/>
              <a:buNone/>
            </a:pPr>
            <a:r>
              <a:rPr lang="en-US" sz="2400" b="0" i="0" dirty="0">
                <a:solidFill>
                  <a:schemeClr val="dk1"/>
                </a:solidFill>
                <a:latin typeface="Calibri"/>
                <a:ea typeface="Calibri"/>
                <a:cs typeface="Calibri"/>
                <a:sym typeface="Calibri"/>
              </a:rPr>
              <a:t>The main advantages of the GDPR are:</a:t>
            </a:r>
            <a:endParaRPr dirty="0"/>
          </a:p>
          <a:p>
            <a:pPr marL="342900" marR="0" lvl="0" indent="-342900" algn="just" rtl="0">
              <a:lnSpc>
                <a:spcPct val="110000"/>
              </a:lnSpc>
              <a:spcBef>
                <a:spcPts val="1000"/>
              </a:spcBef>
              <a:spcAft>
                <a:spcPts val="0"/>
              </a:spcAft>
              <a:buClr>
                <a:schemeClr val="dk1"/>
              </a:buClr>
              <a:buSzPct val="100000"/>
              <a:buFont typeface="Arial"/>
              <a:buChar char="•"/>
            </a:pPr>
            <a:r>
              <a:rPr lang="en-US" sz="2400" b="1" i="0" dirty="0">
                <a:solidFill>
                  <a:schemeClr val="dk1"/>
                </a:solidFill>
                <a:latin typeface="Calibri"/>
                <a:ea typeface="Calibri"/>
                <a:cs typeface="Calibri"/>
                <a:sym typeface="Calibri"/>
              </a:rPr>
              <a:t>single rules for the whole EU;</a:t>
            </a:r>
            <a:endParaRPr dirty="0"/>
          </a:p>
          <a:p>
            <a:pPr marL="342900" marR="0" lvl="0" indent="-342900" algn="just" rtl="0">
              <a:lnSpc>
                <a:spcPct val="110000"/>
              </a:lnSpc>
              <a:spcBef>
                <a:spcPts val="1000"/>
              </a:spcBef>
              <a:spcAft>
                <a:spcPts val="0"/>
              </a:spcAft>
              <a:buClr>
                <a:schemeClr val="dk1"/>
              </a:buClr>
              <a:buSzPct val="100000"/>
              <a:buFont typeface="Arial"/>
              <a:buChar char="•"/>
            </a:pPr>
            <a:r>
              <a:rPr lang="en-US" sz="2400" b="1" i="0" dirty="0">
                <a:solidFill>
                  <a:schemeClr val="dk1"/>
                </a:solidFill>
                <a:latin typeface="Calibri"/>
                <a:ea typeface="Calibri"/>
                <a:cs typeface="Calibri"/>
                <a:sym typeface="Calibri"/>
              </a:rPr>
              <a:t>level playing field for all EU companies;</a:t>
            </a:r>
            <a:endParaRPr dirty="0"/>
          </a:p>
          <a:p>
            <a:pPr marL="342900" marR="0" lvl="0" indent="-342900" algn="just" rtl="0">
              <a:lnSpc>
                <a:spcPct val="110000"/>
              </a:lnSpc>
              <a:spcBef>
                <a:spcPts val="1000"/>
              </a:spcBef>
              <a:spcAft>
                <a:spcPts val="0"/>
              </a:spcAft>
              <a:buClr>
                <a:schemeClr val="dk1"/>
              </a:buClr>
              <a:buSzPct val="100000"/>
              <a:buFont typeface="Arial"/>
              <a:buChar char="•"/>
            </a:pPr>
            <a:r>
              <a:rPr lang="en-US" sz="2400" b="1" i="0" dirty="0">
                <a:solidFill>
                  <a:schemeClr val="dk1"/>
                </a:solidFill>
                <a:latin typeface="Calibri"/>
                <a:ea typeface="Calibri"/>
                <a:cs typeface="Calibri"/>
                <a:sym typeface="Calibri"/>
              </a:rPr>
              <a:t>rules adapted to the web-economy;</a:t>
            </a:r>
            <a:endParaRPr dirty="0"/>
          </a:p>
          <a:p>
            <a:pPr marL="342900" marR="0" lvl="0" indent="-342900" algn="just" rtl="0">
              <a:lnSpc>
                <a:spcPct val="110000"/>
              </a:lnSpc>
              <a:spcBef>
                <a:spcPts val="1000"/>
              </a:spcBef>
              <a:spcAft>
                <a:spcPts val="0"/>
              </a:spcAft>
              <a:buClr>
                <a:schemeClr val="dk1"/>
              </a:buClr>
              <a:buSzPct val="100000"/>
              <a:buFont typeface="Arial"/>
              <a:buChar char="•"/>
            </a:pPr>
            <a:r>
              <a:rPr lang="en-US" sz="2400" b="1" i="0" dirty="0">
                <a:solidFill>
                  <a:schemeClr val="dk1"/>
                </a:solidFill>
                <a:latin typeface="Calibri"/>
                <a:ea typeface="Calibri"/>
                <a:cs typeface="Calibri"/>
                <a:sym typeface="Calibri"/>
              </a:rPr>
              <a:t>scalable" and "adaptable" rules to technological changes and future economic scenarios</a:t>
            </a:r>
            <a:r>
              <a:rPr lang="en-US" sz="2400" b="0" i="0" dirty="0">
                <a:solidFill>
                  <a:schemeClr val="dk1"/>
                </a:solidFill>
                <a:latin typeface="Calibri"/>
                <a:ea typeface="Calibri"/>
                <a:cs typeface="Calibri"/>
                <a:sym typeface="Calibri"/>
              </a:rPr>
              <a:t>.</a:t>
            </a:r>
            <a:endParaRPr dirty="0"/>
          </a:p>
        </p:txBody>
      </p:sp>
      <p:pic>
        <p:nvPicPr>
          <p:cNvPr id="130" name="Google Shape;130;p6"/>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131" name="Google Shape;131;p6"/>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926655" y="788478"/>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it-IT" sz="4400" b="1" dirty="0">
                <a:solidFill>
                  <a:srgbClr val="FF6600"/>
                </a:solidFill>
                <a:latin typeface="Arial" panose="020B0604020202020204" pitchFamily="34" charset="0"/>
                <a:cs typeface="Arial" panose="020B0604020202020204" pitchFamily="34" charset="0"/>
              </a:rPr>
              <a:t>The </a:t>
            </a:r>
            <a:r>
              <a:rPr lang="it-IT" sz="4400" b="1" dirty="0" err="1">
                <a:solidFill>
                  <a:srgbClr val="FF6600"/>
                </a:solidFill>
                <a:latin typeface="Arial" panose="020B0604020202020204" pitchFamily="34" charset="0"/>
                <a:cs typeface="Arial" panose="020B0604020202020204" pitchFamily="34" charset="0"/>
              </a:rPr>
              <a:t>relevance</a:t>
            </a:r>
            <a:endParaRPr lang="it-IT" sz="4400" b="1" dirty="0">
              <a:solidFill>
                <a:srgbClr val="FF4343"/>
              </a:solidFill>
              <a:latin typeface="Arial" panose="020B0604020202020204" pitchFamily="34" charset="0"/>
              <a:cs typeface="Arial" panose="020B0604020202020204" pitchFamily="34"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859801" y="2157552"/>
            <a:ext cx="10533358" cy="3447578"/>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it-IT" sz="3600" b="1" dirty="0">
                <a:solidFill>
                  <a:srgbClr val="FF4343"/>
                </a:solidFill>
                <a:latin typeface="Arial" panose="020B0604020202020204" pitchFamily="34" charset="0"/>
                <a:cs typeface="Arial" panose="020B0604020202020204" pitchFamily="34" charset="0"/>
              </a:rPr>
              <a:t>WHY AND HOW DIGITAL TOOLS AND SOCIAL MEDIA CAN IMPROVE THE IMAGE OF OUR TEAM AND ACTIVITIES?</a:t>
            </a:r>
          </a:p>
          <a:p>
            <a:pPr algn="just">
              <a:lnSpc>
                <a:spcPct val="120000"/>
              </a:lnSpc>
            </a:pPr>
            <a:r>
              <a:rPr lang="en-US" dirty="0">
                <a:latin typeface="Calibri corpo"/>
              </a:rPr>
              <a:t>Digital technologies are increasingly present in the daily lives and have a huge impact on people and on all aspects of human life, also on business sector. </a:t>
            </a:r>
          </a:p>
          <a:p>
            <a:pPr algn="just">
              <a:lnSpc>
                <a:spcPct val="120000"/>
              </a:lnSpc>
            </a:pPr>
            <a:r>
              <a:rPr lang="en-US" dirty="0">
                <a:latin typeface="Calibri corpo"/>
              </a:rPr>
              <a:t>Over time, companies began to take advantage of the benefits of the modern digital age, especially when they promote their brand. Their business processes and relations with the customers are based on the use of digital technologies so they can </a:t>
            </a:r>
            <a:r>
              <a:rPr lang="en-US" b="1" dirty="0">
                <a:latin typeface="Calibri corpo"/>
              </a:rPr>
              <a:t>easily get to know them, their brand </a:t>
            </a:r>
            <a:r>
              <a:rPr lang="en-US" dirty="0">
                <a:latin typeface="Calibri corpo"/>
              </a:rPr>
              <a:t>(namely their values, products and services) and </a:t>
            </a:r>
            <a:r>
              <a:rPr lang="en-US" b="1" dirty="0">
                <a:latin typeface="Calibri corpo"/>
              </a:rPr>
              <a:t>get in touch with them</a:t>
            </a:r>
            <a:r>
              <a:rPr lang="en-US" dirty="0">
                <a:latin typeface="Calibri corpo"/>
              </a:rPr>
              <a:t>. On the other hand, </a:t>
            </a:r>
            <a:r>
              <a:rPr lang="en-US" b="1" dirty="0">
                <a:latin typeface="Calibri corpo"/>
              </a:rPr>
              <a:t>clients can learn more about the company and their activity </a:t>
            </a:r>
            <a:r>
              <a:rPr lang="en-US" dirty="0">
                <a:latin typeface="Calibri corpo"/>
              </a:rPr>
              <a:t>and can compare their experiences and thoughts for certain products and services.</a:t>
            </a:r>
            <a:r>
              <a:rPr lang="it-IT" i="1" dirty="0">
                <a:latin typeface="Calibri corpo"/>
                <a:cs typeface="Arial" panose="020B0604020202020204" pitchFamily="34" charset="0"/>
              </a:rPr>
              <a:t> </a:t>
            </a:r>
            <a:endParaRPr lang="it-IT" dirty="0">
              <a:latin typeface="Calibri corpo"/>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3493841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7"/>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137" name="Google Shape;137;p7"/>
          <p:cNvSpPr txBox="1"/>
          <p:nvPr/>
        </p:nvSpPr>
        <p:spPr>
          <a:xfrm>
            <a:off x="751159" y="1302868"/>
            <a:ext cx="5640587" cy="5133315"/>
          </a:xfrm>
          <a:prstGeom prst="rect">
            <a:avLst/>
          </a:prstGeom>
          <a:noFill/>
          <a:ln>
            <a:noFill/>
          </a:ln>
        </p:spPr>
        <p:txBody>
          <a:bodyPr spcFirstLastPara="1" wrap="square" lIns="91425" tIns="45700" rIns="91425" bIns="45700" anchor="t" anchorCtr="0">
            <a:normAutofit/>
          </a:bodyPr>
          <a:lstStyle/>
          <a:p>
            <a:pPr marL="0" marR="0" lvl="0" indent="0" algn="just" rtl="0">
              <a:lnSpc>
                <a:spcPct val="110000"/>
              </a:lnSpc>
              <a:spcBef>
                <a:spcPts val="0"/>
              </a:spcBef>
              <a:spcAft>
                <a:spcPts val="0"/>
              </a:spcAft>
              <a:buClr>
                <a:srgbClr val="FF4343"/>
              </a:buClr>
              <a:buSzPts val="2800"/>
              <a:buFont typeface="Arial"/>
              <a:buNone/>
            </a:pPr>
            <a:r>
              <a:rPr lang="en-US" sz="2800" b="1">
                <a:solidFill>
                  <a:schemeClr val="accent2"/>
                </a:solidFill>
                <a:latin typeface="Arial"/>
                <a:ea typeface="Arial"/>
                <a:cs typeface="Arial"/>
                <a:sym typeface="Arial"/>
              </a:rPr>
              <a:t>FUNDAMENTAL ASPECTS</a:t>
            </a:r>
            <a:endParaRPr>
              <a:solidFill>
                <a:schemeClr val="accent2"/>
              </a:solidFill>
            </a:endParaRPr>
          </a:p>
          <a:p>
            <a:pPr marL="457200" marR="0" lvl="0" indent="-457200" algn="just" rtl="0">
              <a:lnSpc>
                <a:spcPct val="110000"/>
              </a:lnSpc>
              <a:spcBef>
                <a:spcPts val="1000"/>
              </a:spcBef>
              <a:spcAft>
                <a:spcPts val="0"/>
              </a:spcAft>
              <a:buClr>
                <a:schemeClr val="dk1"/>
              </a:buClr>
              <a:buSzPts val="2000"/>
              <a:buFont typeface="Calibri"/>
              <a:buAutoNum type="arabicPeriod"/>
            </a:pPr>
            <a:r>
              <a:rPr lang="en-US" sz="2000" b="1" i="0">
                <a:solidFill>
                  <a:schemeClr val="dk1"/>
                </a:solidFill>
                <a:latin typeface="Calibri"/>
                <a:ea typeface="Calibri"/>
                <a:cs typeface="Calibri"/>
                <a:sym typeface="Calibri"/>
              </a:rPr>
              <a:t>Use and store data when consent is explicitly given</a:t>
            </a:r>
            <a:endParaRPr/>
          </a:p>
          <a:p>
            <a:pPr marL="0" marR="0" lvl="0" indent="0" algn="just" rtl="0">
              <a:lnSpc>
                <a:spcPct val="110000"/>
              </a:lnSpc>
              <a:spcBef>
                <a:spcPts val="1000"/>
              </a:spcBef>
              <a:spcAft>
                <a:spcPts val="0"/>
              </a:spcAft>
              <a:buClr>
                <a:schemeClr val="dk1"/>
              </a:buClr>
              <a:buSzPts val="2000"/>
              <a:buFont typeface="Arial"/>
              <a:buNone/>
            </a:pPr>
            <a:r>
              <a:rPr lang="en-US" sz="2000">
                <a:solidFill>
                  <a:schemeClr val="dk1"/>
                </a:solidFill>
                <a:latin typeface="Calibri"/>
                <a:ea typeface="Calibri"/>
                <a:cs typeface="Calibri"/>
                <a:sym typeface="Calibri"/>
              </a:rPr>
              <a:t>The </a:t>
            </a:r>
            <a:r>
              <a:rPr lang="en-US" sz="2000" b="0" i="0">
                <a:solidFill>
                  <a:schemeClr val="dk1"/>
                </a:solidFill>
                <a:latin typeface="Calibri"/>
                <a:ea typeface="Calibri"/>
                <a:cs typeface="Calibri"/>
                <a:sym typeface="Calibri"/>
              </a:rPr>
              <a:t>GDPR says that each person, in specific circumstances, must provide her/his consent in a free way. “</a:t>
            </a:r>
            <a:r>
              <a:rPr lang="en-US" sz="2000" b="0" i="0">
                <a:solidFill>
                  <a:srgbClr val="FF6600"/>
                </a:solidFill>
                <a:latin typeface="Calibri"/>
                <a:ea typeface="Calibri"/>
                <a:cs typeface="Calibri"/>
                <a:sym typeface="Calibri"/>
              </a:rPr>
              <a:t>Freely given</a:t>
            </a:r>
            <a:r>
              <a:rPr lang="en-US" sz="2000" b="0" i="0">
                <a:solidFill>
                  <a:schemeClr val="dk1"/>
                </a:solidFill>
                <a:latin typeface="Calibri"/>
                <a:ea typeface="Calibri"/>
                <a:cs typeface="Calibri"/>
                <a:sym typeface="Calibri"/>
              </a:rPr>
              <a:t>” consent essentially means you have not cornered the data subject into agreeing to you using their data. For one thing, that means </a:t>
            </a:r>
            <a:r>
              <a:rPr lang="en-US" sz="2000" b="1" i="0">
                <a:solidFill>
                  <a:schemeClr val="dk1"/>
                </a:solidFill>
                <a:latin typeface="Calibri"/>
                <a:ea typeface="Calibri"/>
                <a:cs typeface="Calibri"/>
                <a:sym typeface="Calibri"/>
              </a:rPr>
              <a:t>you cannot require consent to data processing as a condition of using the service</a:t>
            </a:r>
            <a:r>
              <a:rPr lang="en-US" sz="2000" b="0" i="0">
                <a:solidFill>
                  <a:schemeClr val="dk1"/>
                </a:solidFill>
                <a:latin typeface="Calibri"/>
                <a:ea typeface="Calibri"/>
                <a:cs typeface="Calibri"/>
                <a:sym typeface="Calibri"/>
              </a:rPr>
              <a:t>. People need to be able to say no. </a:t>
            </a:r>
            <a:endParaRPr/>
          </a:p>
        </p:txBody>
      </p:sp>
      <p:pic>
        <p:nvPicPr>
          <p:cNvPr id="138" name="Google Shape;138;p7"/>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139" name="Google Shape;139;p7"/>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pic>
        <p:nvPicPr>
          <p:cNvPr id="140" name="Google Shape;140;p7"/>
          <p:cNvPicPr preferRelativeResize="0"/>
          <p:nvPr/>
        </p:nvPicPr>
        <p:blipFill rotWithShape="1">
          <a:blip r:embed="rId5">
            <a:alphaModFix/>
          </a:blip>
          <a:srcRect/>
          <a:stretch/>
        </p:blipFill>
        <p:spPr>
          <a:xfrm>
            <a:off x="6988427" y="1996290"/>
            <a:ext cx="4618513" cy="307082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8"/>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146" name="Google Shape;146;p8"/>
          <p:cNvSpPr txBox="1"/>
          <p:nvPr/>
        </p:nvSpPr>
        <p:spPr>
          <a:xfrm>
            <a:off x="859801" y="1705211"/>
            <a:ext cx="10533358" cy="3447578"/>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000"/>
              <a:buFont typeface="Arial"/>
              <a:buNone/>
            </a:pPr>
            <a:r>
              <a:rPr lang="en-US" sz="2000" dirty="0">
                <a:solidFill>
                  <a:srgbClr val="000000"/>
                </a:solidFill>
                <a:latin typeface="Calibri"/>
                <a:ea typeface="Calibri"/>
                <a:cs typeface="Calibri"/>
                <a:sym typeface="Calibri"/>
              </a:rPr>
              <a:t>Moreover, t</a:t>
            </a:r>
            <a:r>
              <a:rPr lang="en-US" sz="2000" b="0" i="0" dirty="0">
                <a:solidFill>
                  <a:srgbClr val="000000"/>
                </a:solidFill>
                <a:latin typeface="Calibri"/>
                <a:ea typeface="Calibri"/>
                <a:cs typeface="Calibri"/>
                <a:sym typeface="Calibri"/>
              </a:rPr>
              <a:t>he request for “</a:t>
            </a:r>
            <a:r>
              <a:rPr lang="en-US" sz="2000" b="0" i="1" dirty="0">
                <a:solidFill>
                  <a:srgbClr val="000000"/>
                </a:solidFill>
                <a:latin typeface="Calibri"/>
                <a:ea typeface="Calibri"/>
                <a:cs typeface="Calibri"/>
                <a:sym typeface="Calibri"/>
              </a:rPr>
              <a:t>consent shall be presented in a manner which is clearly distinguishable from the other matters</a:t>
            </a:r>
            <a:r>
              <a:rPr lang="en-US" sz="2000" b="0" i="0" dirty="0">
                <a:solidFill>
                  <a:srgbClr val="000000"/>
                </a:solidFill>
                <a:latin typeface="Calibri"/>
                <a:ea typeface="Calibri"/>
                <a:cs typeface="Calibri"/>
                <a:sym typeface="Calibri"/>
              </a:rPr>
              <a:t>” (Article 7 GDPR). It should be </a:t>
            </a:r>
            <a:r>
              <a:rPr lang="en-US" sz="2000" i="0" dirty="0">
                <a:solidFill>
                  <a:srgbClr val="FF6600"/>
                </a:solidFill>
                <a:latin typeface="Calibri"/>
                <a:ea typeface="Calibri"/>
                <a:cs typeface="Calibri"/>
                <a:sym typeface="Calibri"/>
              </a:rPr>
              <a:t>clear</a:t>
            </a:r>
            <a:r>
              <a:rPr lang="en-US" sz="2000" b="1" i="0" dirty="0">
                <a:solidFill>
                  <a:srgbClr val="000000"/>
                </a:solidFill>
                <a:latin typeface="Calibri"/>
                <a:ea typeface="Calibri"/>
                <a:cs typeface="Calibri"/>
                <a:sym typeface="Calibri"/>
              </a:rPr>
              <a:t> what data processing activities you intend to carry out</a:t>
            </a:r>
            <a:r>
              <a:rPr lang="en-US" sz="2000" b="0" i="0" dirty="0">
                <a:solidFill>
                  <a:srgbClr val="000000"/>
                </a:solidFill>
                <a:latin typeface="Calibri"/>
                <a:ea typeface="Calibri"/>
                <a:cs typeface="Calibri"/>
                <a:sym typeface="Calibri"/>
              </a:rPr>
              <a:t>, granting the subject an opportunity to consent to each activity.</a:t>
            </a:r>
            <a:endParaRPr dirty="0"/>
          </a:p>
          <a:p>
            <a:pPr marL="0" marR="0" lvl="0" indent="0" algn="just" rtl="0">
              <a:lnSpc>
                <a:spcPct val="100000"/>
              </a:lnSpc>
              <a:spcBef>
                <a:spcPts val="1000"/>
              </a:spcBef>
              <a:spcAft>
                <a:spcPts val="0"/>
              </a:spcAft>
              <a:buClr>
                <a:srgbClr val="000000"/>
              </a:buClr>
              <a:buSzPts val="2000"/>
              <a:buFont typeface="Arial"/>
              <a:buNone/>
            </a:pPr>
            <a:r>
              <a:rPr lang="en-US" sz="2000" dirty="0">
                <a:solidFill>
                  <a:srgbClr val="000000"/>
                </a:solidFill>
                <a:latin typeface="Calibri"/>
                <a:ea typeface="Calibri"/>
                <a:cs typeface="Calibri"/>
                <a:sym typeface="Calibri"/>
              </a:rPr>
              <a:t>Then, consent should be </a:t>
            </a:r>
            <a:r>
              <a:rPr lang="en-US" sz="2000" dirty="0">
                <a:solidFill>
                  <a:srgbClr val="FF6600"/>
                </a:solidFill>
                <a:latin typeface="Calibri"/>
                <a:ea typeface="Calibri"/>
                <a:cs typeface="Calibri"/>
                <a:sym typeface="Calibri"/>
              </a:rPr>
              <a:t>i</a:t>
            </a:r>
            <a:r>
              <a:rPr lang="en-US" sz="2000" b="0" i="0" dirty="0">
                <a:solidFill>
                  <a:srgbClr val="FF6600"/>
                </a:solidFill>
                <a:latin typeface="Calibri"/>
                <a:ea typeface="Calibri"/>
                <a:cs typeface="Calibri"/>
                <a:sym typeface="Calibri"/>
              </a:rPr>
              <a:t>nformed</a:t>
            </a:r>
            <a:r>
              <a:rPr lang="en-US" sz="2000" b="0" i="0" dirty="0">
                <a:solidFill>
                  <a:srgbClr val="000000"/>
                </a:solidFill>
                <a:latin typeface="Calibri"/>
                <a:ea typeface="Calibri"/>
                <a:cs typeface="Calibri"/>
                <a:sym typeface="Calibri"/>
              </a:rPr>
              <a:t>. This means that the data subject knows </a:t>
            </a:r>
            <a:r>
              <a:rPr lang="en-US" sz="2000" b="1" i="0" dirty="0">
                <a:solidFill>
                  <a:srgbClr val="000000"/>
                </a:solidFill>
                <a:latin typeface="Calibri"/>
                <a:ea typeface="Calibri"/>
                <a:cs typeface="Calibri"/>
                <a:sym typeface="Calibri"/>
              </a:rPr>
              <a:t>your identity, what data processing activities you intend to conduct, the purpose of the data processing, and that they can withdraw their consent </a:t>
            </a:r>
            <a:r>
              <a:rPr lang="en-US" sz="2000" b="0" i="0" dirty="0">
                <a:solidFill>
                  <a:srgbClr val="000000"/>
                </a:solidFill>
                <a:latin typeface="Calibri"/>
                <a:ea typeface="Calibri"/>
                <a:cs typeface="Calibri"/>
                <a:sym typeface="Calibri"/>
              </a:rPr>
              <a:t>at any time.</a:t>
            </a:r>
            <a:endParaRPr dirty="0"/>
          </a:p>
          <a:p>
            <a:pPr marL="0" marR="0" lvl="0" indent="0" algn="just" rtl="0">
              <a:lnSpc>
                <a:spcPct val="100000"/>
              </a:lnSpc>
              <a:spcBef>
                <a:spcPts val="1000"/>
              </a:spcBef>
              <a:spcAft>
                <a:spcPts val="0"/>
              </a:spcAft>
              <a:buClr>
                <a:srgbClr val="000000"/>
              </a:buClr>
              <a:buSzPts val="2000"/>
              <a:buFont typeface="Arial"/>
              <a:buNone/>
            </a:pPr>
            <a:r>
              <a:rPr lang="en-US" sz="2000" dirty="0">
                <a:solidFill>
                  <a:srgbClr val="000000"/>
                </a:solidFill>
                <a:latin typeface="Calibri"/>
                <a:ea typeface="Calibri"/>
                <a:cs typeface="Calibri"/>
                <a:sym typeface="Calibri"/>
              </a:rPr>
              <a:t>Lastly, c</a:t>
            </a:r>
            <a:r>
              <a:rPr lang="en-US" sz="2000" i="0" dirty="0">
                <a:solidFill>
                  <a:srgbClr val="000000"/>
                </a:solidFill>
                <a:latin typeface="Calibri"/>
                <a:ea typeface="Calibri"/>
                <a:cs typeface="Calibri"/>
                <a:sym typeface="Calibri"/>
              </a:rPr>
              <a:t>onsent must be </a:t>
            </a:r>
            <a:r>
              <a:rPr lang="en-US" sz="2000" i="0" dirty="0">
                <a:solidFill>
                  <a:srgbClr val="FF6600"/>
                </a:solidFill>
                <a:latin typeface="Calibri"/>
                <a:ea typeface="Calibri"/>
                <a:cs typeface="Calibri"/>
                <a:sym typeface="Calibri"/>
              </a:rPr>
              <a:t>unambiguous</a:t>
            </a:r>
            <a:r>
              <a:rPr lang="en-US" sz="2000" i="0" dirty="0">
                <a:solidFill>
                  <a:srgbClr val="000000"/>
                </a:solidFill>
                <a:latin typeface="Calibri"/>
                <a:ea typeface="Calibri"/>
                <a:cs typeface="Calibri"/>
                <a:sym typeface="Calibri"/>
              </a:rPr>
              <a:t>, namely, it “</a:t>
            </a:r>
            <a:r>
              <a:rPr lang="en-US" sz="2000" b="0" i="1" dirty="0">
                <a:solidFill>
                  <a:srgbClr val="000000"/>
                </a:solidFill>
                <a:latin typeface="Calibri"/>
                <a:ea typeface="Calibri"/>
                <a:cs typeface="Calibri"/>
                <a:sym typeface="Calibri"/>
              </a:rPr>
              <a:t>could include ticking a box when visiting an internet website, choosing technical settings for information society services or another statement or conduct which clearly indicates in this context the </a:t>
            </a:r>
            <a:r>
              <a:rPr lang="en-US" sz="2000" b="1" i="1" dirty="0">
                <a:solidFill>
                  <a:srgbClr val="000000"/>
                </a:solidFill>
                <a:latin typeface="Calibri"/>
                <a:ea typeface="Calibri"/>
                <a:cs typeface="Calibri"/>
                <a:sym typeface="Calibri"/>
              </a:rPr>
              <a:t>data subject’s acceptance of the proposed processing of his or her personal data</a:t>
            </a:r>
            <a:r>
              <a:rPr lang="en-US" sz="2000" b="0" i="1" dirty="0">
                <a:solidFill>
                  <a:srgbClr val="000000"/>
                </a:solidFill>
                <a:latin typeface="Calibri"/>
                <a:ea typeface="Calibri"/>
                <a:cs typeface="Calibri"/>
                <a:sym typeface="Calibri"/>
              </a:rPr>
              <a:t>.</a:t>
            </a:r>
            <a:r>
              <a:rPr lang="en-US" sz="2000" b="0" i="0" dirty="0">
                <a:solidFill>
                  <a:srgbClr val="000000"/>
                </a:solidFill>
                <a:latin typeface="Calibri"/>
                <a:ea typeface="Calibri"/>
                <a:cs typeface="Calibri"/>
                <a:sym typeface="Calibri"/>
              </a:rPr>
              <a:t>” (Recital 32 GDPR)</a:t>
            </a:r>
            <a:endParaRPr dirty="0"/>
          </a:p>
          <a:p>
            <a:pPr marL="0" marR="0" lvl="0" indent="0" algn="just" rtl="0">
              <a:lnSpc>
                <a:spcPct val="100000"/>
              </a:lnSpc>
              <a:spcBef>
                <a:spcPts val="1000"/>
              </a:spcBef>
              <a:spcAft>
                <a:spcPts val="0"/>
              </a:spcAft>
              <a:buClr>
                <a:schemeClr val="dk1"/>
              </a:buClr>
              <a:buSzPts val="2000"/>
              <a:buFont typeface="Arial"/>
              <a:buNone/>
            </a:pPr>
            <a:endParaRPr sz="2000" b="0" i="0" dirty="0">
              <a:solidFill>
                <a:schemeClr val="dk1"/>
              </a:solidFill>
              <a:latin typeface="Calibri"/>
              <a:ea typeface="Calibri"/>
              <a:cs typeface="Calibri"/>
              <a:sym typeface="Calibri"/>
            </a:endParaRPr>
          </a:p>
        </p:txBody>
      </p:sp>
      <p:pic>
        <p:nvPicPr>
          <p:cNvPr id="147" name="Google Shape;147;p8"/>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148" name="Google Shape;148;p8"/>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9"/>
          <p:cNvPicPr preferRelativeResize="0"/>
          <p:nvPr/>
        </p:nvPicPr>
        <p:blipFill rotWithShape="1">
          <a:blip r:embed="rId3">
            <a:alphaModFix/>
          </a:blip>
          <a:srcRect/>
          <a:stretch/>
        </p:blipFill>
        <p:spPr>
          <a:xfrm>
            <a:off x="10359436" y="0"/>
            <a:ext cx="1790891" cy="1790891"/>
          </a:xfrm>
          <a:prstGeom prst="rect">
            <a:avLst/>
          </a:prstGeom>
          <a:noFill/>
          <a:ln>
            <a:noFill/>
          </a:ln>
        </p:spPr>
      </p:pic>
      <p:pic>
        <p:nvPicPr>
          <p:cNvPr id="154" name="Google Shape;154;p9"/>
          <p:cNvPicPr preferRelativeResize="0"/>
          <p:nvPr/>
        </p:nvPicPr>
        <p:blipFill rotWithShape="1">
          <a:blip r:embed="rId4">
            <a:alphaModFix/>
          </a:blip>
          <a:srcRect l="2231" t="-1091" r="22052" b="1091"/>
          <a:stretch/>
        </p:blipFill>
        <p:spPr>
          <a:xfrm>
            <a:off x="9778110" y="5782139"/>
            <a:ext cx="2413890" cy="654044"/>
          </a:xfrm>
          <a:prstGeom prst="rect">
            <a:avLst/>
          </a:prstGeom>
          <a:noFill/>
          <a:ln>
            <a:noFill/>
          </a:ln>
        </p:spPr>
      </p:pic>
      <p:sp>
        <p:nvSpPr>
          <p:cNvPr id="155" name="Google Shape;155;p9"/>
          <p:cNvSpPr txBox="1"/>
          <p:nvPr/>
        </p:nvSpPr>
        <p:spPr>
          <a:xfrm>
            <a:off x="1385180" y="3204926"/>
            <a:ext cx="10124976" cy="7219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a:solidFill>
                  <a:srgbClr val="000000"/>
                </a:solidFill>
                <a:latin typeface="Calibri"/>
                <a:ea typeface="Calibri"/>
                <a:cs typeface="Calibri"/>
                <a:sym typeface="Calibri"/>
              </a:rPr>
              <a:t>In summary, </a:t>
            </a:r>
            <a:r>
              <a:rPr lang="en-US" sz="2000" b="1">
                <a:solidFill>
                  <a:srgbClr val="000000"/>
                </a:solidFill>
                <a:latin typeface="Calibri"/>
                <a:ea typeface="Calibri"/>
                <a:cs typeface="Calibri"/>
                <a:sym typeface="Calibri"/>
              </a:rPr>
              <a:t>you do not have valid consent and you can not use or store it in these cases</a:t>
            </a:r>
            <a:r>
              <a:rPr lang="en-US" sz="2000">
                <a:solidFill>
                  <a:srgbClr val="000000"/>
                </a:solidFill>
                <a:latin typeface="Calibri"/>
                <a:ea typeface="Calibri"/>
                <a:cs typeface="Calibri"/>
                <a:sym typeface="Calibri"/>
              </a:rPr>
              <a:t>:</a:t>
            </a:r>
            <a:endParaRPr/>
          </a:p>
          <a:p>
            <a:pPr marL="0" marR="0" lvl="0" indent="-127000" algn="l" rtl="0">
              <a:lnSpc>
                <a:spcPct val="100000"/>
              </a:lnSpc>
              <a:spcBef>
                <a:spcPts val="1000"/>
              </a:spcBef>
              <a:spcAft>
                <a:spcPts val="0"/>
              </a:spcAft>
              <a:buClr>
                <a:srgbClr val="000000"/>
              </a:buClr>
              <a:buSzPts val="2000"/>
              <a:buFont typeface="Arial"/>
              <a:buChar char="•"/>
            </a:pPr>
            <a:r>
              <a:rPr lang="en-US" sz="2000">
                <a:solidFill>
                  <a:srgbClr val="000000"/>
                </a:solidFill>
                <a:latin typeface="Calibri"/>
                <a:ea typeface="Calibri"/>
                <a:cs typeface="Calibri"/>
                <a:sym typeface="Calibri"/>
              </a:rPr>
              <a:t> you have any doubts over whether someone has consented;</a:t>
            </a:r>
            <a:endParaRPr/>
          </a:p>
          <a:p>
            <a:pPr marL="0" marR="0" lvl="0" indent="-127000" algn="l" rtl="0">
              <a:lnSpc>
                <a:spcPct val="100000"/>
              </a:lnSpc>
              <a:spcBef>
                <a:spcPts val="1000"/>
              </a:spcBef>
              <a:spcAft>
                <a:spcPts val="0"/>
              </a:spcAft>
              <a:buClr>
                <a:srgbClr val="000000"/>
              </a:buClr>
              <a:buSzPts val="2000"/>
              <a:buFont typeface="Arial"/>
              <a:buChar char="•"/>
            </a:pPr>
            <a:r>
              <a:rPr lang="en-US" sz="2000">
                <a:solidFill>
                  <a:srgbClr val="000000"/>
                </a:solidFill>
                <a:latin typeface="Calibri"/>
                <a:ea typeface="Calibri"/>
                <a:cs typeface="Calibri"/>
                <a:sym typeface="Calibri"/>
              </a:rPr>
              <a:t> the individual doesn’t realise they have consented;</a:t>
            </a:r>
            <a:endParaRPr/>
          </a:p>
          <a:p>
            <a:pPr marL="0" marR="0" lvl="0" indent="-127000" algn="l" rtl="0">
              <a:lnSpc>
                <a:spcPct val="100000"/>
              </a:lnSpc>
              <a:spcBef>
                <a:spcPts val="1000"/>
              </a:spcBef>
              <a:spcAft>
                <a:spcPts val="0"/>
              </a:spcAft>
              <a:buClr>
                <a:srgbClr val="000000"/>
              </a:buClr>
              <a:buSzPts val="2000"/>
              <a:buFont typeface="Arial"/>
              <a:buChar char="•"/>
            </a:pPr>
            <a:r>
              <a:rPr lang="en-US" sz="2000">
                <a:solidFill>
                  <a:srgbClr val="000000"/>
                </a:solidFill>
                <a:latin typeface="Calibri"/>
                <a:ea typeface="Calibri"/>
                <a:cs typeface="Calibri"/>
                <a:sym typeface="Calibri"/>
              </a:rPr>
              <a:t> you don’t have clear records to demonstrate they consented;</a:t>
            </a:r>
            <a:endParaRPr/>
          </a:p>
          <a:p>
            <a:pPr marL="0" marR="0" lvl="0" indent="-127000" algn="l" rtl="0">
              <a:lnSpc>
                <a:spcPct val="100000"/>
              </a:lnSpc>
              <a:spcBef>
                <a:spcPts val="1000"/>
              </a:spcBef>
              <a:spcAft>
                <a:spcPts val="0"/>
              </a:spcAft>
              <a:buClr>
                <a:srgbClr val="000000"/>
              </a:buClr>
              <a:buSzPts val="2000"/>
              <a:buFont typeface="Arial"/>
              <a:buChar char="•"/>
            </a:pPr>
            <a:r>
              <a:rPr lang="en-US" sz="2000">
                <a:solidFill>
                  <a:srgbClr val="000000"/>
                </a:solidFill>
                <a:latin typeface="Calibri"/>
                <a:ea typeface="Calibri"/>
                <a:cs typeface="Calibri"/>
                <a:sym typeface="Calibri"/>
              </a:rPr>
              <a:t> there was no genuine free choice over whether to opt in;</a:t>
            </a:r>
            <a:endParaRPr/>
          </a:p>
          <a:p>
            <a:pPr marL="0" marR="0" lvl="0" indent="-127000" algn="l" rtl="0">
              <a:lnSpc>
                <a:spcPct val="100000"/>
              </a:lnSpc>
              <a:spcBef>
                <a:spcPts val="1000"/>
              </a:spcBef>
              <a:spcAft>
                <a:spcPts val="0"/>
              </a:spcAft>
              <a:buClr>
                <a:srgbClr val="000000"/>
              </a:buClr>
              <a:buSzPts val="2000"/>
              <a:buFont typeface="Arial"/>
              <a:buChar char="•"/>
            </a:pPr>
            <a:r>
              <a:rPr lang="en-US" sz="2000">
                <a:solidFill>
                  <a:srgbClr val="000000"/>
                </a:solidFill>
                <a:latin typeface="Calibri"/>
                <a:ea typeface="Calibri"/>
                <a:cs typeface="Calibri"/>
                <a:sym typeface="Calibri"/>
              </a:rPr>
              <a:t> the individual would be penalised for refusing consent;</a:t>
            </a:r>
            <a:endParaRPr/>
          </a:p>
        </p:txBody>
      </p:sp>
      <p:sp>
        <p:nvSpPr>
          <p:cNvPr id="156" name="Google Shape;156;p9"/>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pic>
        <p:nvPicPr>
          <p:cNvPr id="157" name="Google Shape;157;p9"/>
          <p:cNvPicPr preferRelativeResize="0"/>
          <p:nvPr/>
        </p:nvPicPr>
        <p:blipFill rotWithShape="1">
          <a:blip r:embed="rId5">
            <a:alphaModFix/>
          </a:blip>
          <a:srcRect/>
          <a:stretch/>
        </p:blipFill>
        <p:spPr>
          <a:xfrm>
            <a:off x="2762250" y="782404"/>
            <a:ext cx="6667500" cy="2095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10"/>
          <p:cNvPicPr preferRelativeResize="0"/>
          <p:nvPr/>
        </p:nvPicPr>
        <p:blipFill rotWithShape="1">
          <a:blip r:embed="rId3">
            <a:alphaModFix/>
          </a:blip>
          <a:srcRect/>
          <a:stretch/>
        </p:blipFill>
        <p:spPr>
          <a:xfrm>
            <a:off x="10359436" y="0"/>
            <a:ext cx="1790891" cy="1790891"/>
          </a:xfrm>
          <a:prstGeom prst="rect">
            <a:avLst/>
          </a:prstGeom>
          <a:noFill/>
          <a:ln>
            <a:noFill/>
          </a:ln>
        </p:spPr>
      </p:pic>
      <p:pic>
        <p:nvPicPr>
          <p:cNvPr id="163" name="Google Shape;163;p10"/>
          <p:cNvPicPr preferRelativeResize="0"/>
          <p:nvPr/>
        </p:nvPicPr>
        <p:blipFill rotWithShape="1">
          <a:blip r:embed="rId4">
            <a:alphaModFix/>
          </a:blip>
          <a:srcRect l="2231" t="-1091" r="22052" b="1091"/>
          <a:stretch/>
        </p:blipFill>
        <p:spPr>
          <a:xfrm>
            <a:off x="9778110" y="5782139"/>
            <a:ext cx="2413890" cy="654044"/>
          </a:xfrm>
          <a:prstGeom prst="rect">
            <a:avLst/>
          </a:prstGeom>
          <a:noFill/>
          <a:ln>
            <a:noFill/>
          </a:ln>
        </p:spPr>
      </p:pic>
      <p:sp>
        <p:nvSpPr>
          <p:cNvPr id="164" name="Google Shape;164;p10"/>
          <p:cNvSpPr txBox="1"/>
          <p:nvPr/>
        </p:nvSpPr>
        <p:spPr>
          <a:xfrm>
            <a:off x="1531452" y="1790891"/>
            <a:ext cx="10124976" cy="7219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000"/>
              <a:buFont typeface="Arial"/>
              <a:buChar char="•"/>
            </a:pPr>
            <a:r>
              <a:rPr lang="en-US" sz="2000">
                <a:solidFill>
                  <a:srgbClr val="000000"/>
                </a:solidFill>
                <a:latin typeface="Calibri"/>
                <a:ea typeface="Calibri"/>
                <a:cs typeface="Calibri"/>
                <a:sym typeface="Calibri"/>
              </a:rPr>
              <a:t>there is a clear imbalance of power between you and the individual;</a:t>
            </a:r>
            <a:endParaRPr/>
          </a:p>
          <a:p>
            <a:pPr marL="0" marR="0" lvl="0" indent="-127000" algn="l" rtl="0">
              <a:lnSpc>
                <a:spcPct val="100000"/>
              </a:lnSpc>
              <a:spcBef>
                <a:spcPts val="1000"/>
              </a:spcBef>
              <a:spcAft>
                <a:spcPts val="0"/>
              </a:spcAft>
              <a:buClr>
                <a:srgbClr val="000000"/>
              </a:buClr>
              <a:buSzPts val="2000"/>
              <a:buFont typeface="Arial"/>
              <a:buChar char="•"/>
            </a:pPr>
            <a:r>
              <a:rPr lang="en-US" sz="2000">
                <a:solidFill>
                  <a:srgbClr val="000000"/>
                </a:solidFill>
                <a:latin typeface="Calibri"/>
                <a:ea typeface="Calibri"/>
                <a:cs typeface="Calibri"/>
                <a:sym typeface="Calibri"/>
              </a:rPr>
              <a:t> consent was a precondition of a service, but the processing is not necessary for that service;</a:t>
            </a:r>
            <a:endParaRPr/>
          </a:p>
          <a:p>
            <a:pPr marL="0" marR="0" lvl="0" indent="-127000" algn="l" rtl="0">
              <a:lnSpc>
                <a:spcPct val="100000"/>
              </a:lnSpc>
              <a:spcBef>
                <a:spcPts val="1000"/>
              </a:spcBef>
              <a:spcAft>
                <a:spcPts val="0"/>
              </a:spcAft>
              <a:buClr>
                <a:srgbClr val="000000"/>
              </a:buClr>
              <a:buSzPts val="2000"/>
              <a:buFont typeface="Arial"/>
              <a:buChar char="•"/>
            </a:pPr>
            <a:r>
              <a:rPr lang="en-US" sz="2000">
                <a:solidFill>
                  <a:srgbClr val="000000"/>
                </a:solidFill>
                <a:latin typeface="Calibri"/>
                <a:ea typeface="Calibri"/>
                <a:cs typeface="Calibri"/>
                <a:sym typeface="Calibri"/>
              </a:rPr>
              <a:t> the consent was bundled up with other terms and conditions;</a:t>
            </a:r>
            <a:endParaRPr/>
          </a:p>
          <a:p>
            <a:pPr marL="0" marR="0" lvl="0" indent="-127000" algn="l" rtl="0">
              <a:lnSpc>
                <a:spcPct val="100000"/>
              </a:lnSpc>
              <a:spcBef>
                <a:spcPts val="1000"/>
              </a:spcBef>
              <a:spcAft>
                <a:spcPts val="0"/>
              </a:spcAft>
              <a:buClr>
                <a:srgbClr val="000000"/>
              </a:buClr>
              <a:buSzPts val="2000"/>
              <a:buFont typeface="Arial"/>
              <a:buChar char="•"/>
            </a:pPr>
            <a:r>
              <a:rPr lang="en-US" sz="2000">
                <a:solidFill>
                  <a:srgbClr val="000000"/>
                </a:solidFill>
                <a:latin typeface="Calibri"/>
                <a:ea typeface="Calibri"/>
                <a:cs typeface="Calibri"/>
                <a:sym typeface="Calibri"/>
              </a:rPr>
              <a:t> the consent request was vague or unclear;</a:t>
            </a:r>
            <a:endParaRPr/>
          </a:p>
          <a:p>
            <a:pPr marL="0" marR="0" lvl="0" indent="-127000" algn="l" rtl="0">
              <a:lnSpc>
                <a:spcPct val="100000"/>
              </a:lnSpc>
              <a:spcBef>
                <a:spcPts val="1000"/>
              </a:spcBef>
              <a:spcAft>
                <a:spcPts val="0"/>
              </a:spcAft>
              <a:buClr>
                <a:srgbClr val="000000"/>
              </a:buClr>
              <a:buSzPts val="2000"/>
              <a:buFont typeface="Arial"/>
              <a:buChar char="•"/>
            </a:pPr>
            <a:r>
              <a:rPr lang="en-US" sz="2000">
                <a:solidFill>
                  <a:srgbClr val="000000"/>
                </a:solidFill>
                <a:latin typeface="Calibri"/>
                <a:ea typeface="Calibri"/>
                <a:cs typeface="Calibri"/>
                <a:sym typeface="Calibri"/>
              </a:rPr>
              <a:t> you use pre-ticked opt-in boxes or other methods of default consent;</a:t>
            </a:r>
            <a:endParaRPr/>
          </a:p>
          <a:p>
            <a:pPr marL="0" marR="0" lvl="0" indent="-127000" algn="l" rtl="0">
              <a:lnSpc>
                <a:spcPct val="100000"/>
              </a:lnSpc>
              <a:spcBef>
                <a:spcPts val="1000"/>
              </a:spcBef>
              <a:spcAft>
                <a:spcPts val="0"/>
              </a:spcAft>
              <a:buClr>
                <a:srgbClr val="000000"/>
              </a:buClr>
              <a:buSzPts val="2000"/>
              <a:buFont typeface="Arial"/>
              <a:buChar char="•"/>
            </a:pPr>
            <a:r>
              <a:rPr lang="en-US" sz="2000">
                <a:solidFill>
                  <a:srgbClr val="000000"/>
                </a:solidFill>
                <a:latin typeface="Calibri"/>
                <a:ea typeface="Calibri"/>
                <a:cs typeface="Calibri"/>
                <a:sym typeface="Calibri"/>
              </a:rPr>
              <a:t> your organization was not specifically named;</a:t>
            </a:r>
            <a:endParaRPr/>
          </a:p>
          <a:p>
            <a:pPr marL="0" marR="0" lvl="0" indent="-127000" algn="l" rtl="0">
              <a:lnSpc>
                <a:spcPct val="100000"/>
              </a:lnSpc>
              <a:spcBef>
                <a:spcPts val="1000"/>
              </a:spcBef>
              <a:spcAft>
                <a:spcPts val="0"/>
              </a:spcAft>
              <a:buClr>
                <a:srgbClr val="000000"/>
              </a:buClr>
              <a:buSzPts val="2000"/>
              <a:buFont typeface="Arial"/>
              <a:buChar char="•"/>
            </a:pPr>
            <a:r>
              <a:rPr lang="en-US" sz="2000">
                <a:solidFill>
                  <a:srgbClr val="000000"/>
                </a:solidFill>
                <a:latin typeface="Calibri"/>
                <a:ea typeface="Calibri"/>
                <a:cs typeface="Calibri"/>
                <a:sym typeface="Calibri"/>
              </a:rPr>
              <a:t> you did not tell people about their right to withdraw consent;</a:t>
            </a:r>
            <a:endParaRPr/>
          </a:p>
          <a:p>
            <a:pPr marL="0" marR="0" lvl="0" indent="-127000" algn="l" rtl="0">
              <a:lnSpc>
                <a:spcPct val="100000"/>
              </a:lnSpc>
              <a:spcBef>
                <a:spcPts val="1000"/>
              </a:spcBef>
              <a:spcAft>
                <a:spcPts val="0"/>
              </a:spcAft>
              <a:buClr>
                <a:srgbClr val="000000"/>
              </a:buClr>
              <a:buSzPts val="2000"/>
              <a:buFont typeface="Arial"/>
              <a:buChar char="•"/>
            </a:pPr>
            <a:r>
              <a:rPr lang="en-US" sz="2000">
                <a:solidFill>
                  <a:srgbClr val="000000"/>
                </a:solidFill>
                <a:latin typeface="Calibri"/>
                <a:ea typeface="Calibri"/>
                <a:cs typeface="Calibri"/>
                <a:sym typeface="Calibri"/>
              </a:rPr>
              <a:t> people cannot easily withdraw consent; or</a:t>
            </a:r>
            <a:endParaRPr/>
          </a:p>
          <a:p>
            <a:pPr marL="0" marR="0" lvl="0" indent="-127000" algn="l" rtl="0">
              <a:lnSpc>
                <a:spcPct val="100000"/>
              </a:lnSpc>
              <a:spcBef>
                <a:spcPts val="1000"/>
              </a:spcBef>
              <a:spcAft>
                <a:spcPts val="0"/>
              </a:spcAft>
              <a:buClr>
                <a:srgbClr val="000000"/>
              </a:buClr>
              <a:buSzPts val="2000"/>
              <a:buFont typeface="Arial"/>
              <a:buChar char="•"/>
            </a:pPr>
            <a:r>
              <a:rPr lang="en-US" sz="2000">
                <a:solidFill>
                  <a:srgbClr val="000000"/>
                </a:solidFill>
                <a:latin typeface="Calibri"/>
                <a:ea typeface="Calibri"/>
                <a:cs typeface="Calibri"/>
                <a:sym typeface="Calibri"/>
              </a:rPr>
              <a:t> your purposes or activities have evolved beyond the original consent.</a:t>
            </a:r>
            <a:endParaRPr/>
          </a:p>
        </p:txBody>
      </p:sp>
      <p:sp>
        <p:nvSpPr>
          <p:cNvPr id="165" name="Google Shape;165;p10"/>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11"/>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171" name="Google Shape;171;p11"/>
          <p:cNvSpPr txBox="1"/>
          <p:nvPr/>
        </p:nvSpPr>
        <p:spPr>
          <a:xfrm>
            <a:off x="959389" y="1790891"/>
            <a:ext cx="10533358" cy="3447578"/>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2000"/>
              <a:buFont typeface="Arial"/>
              <a:buNone/>
            </a:pPr>
            <a:r>
              <a:rPr lang="en-US" sz="2000" b="1">
                <a:solidFill>
                  <a:schemeClr val="dk1"/>
                </a:solidFill>
                <a:latin typeface="Calibri"/>
                <a:ea typeface="Calibri"/>
                <a:cs typeface="Calibri"/>
                <a:sym typeface="Calibri"/>
              </a:rPr>
              <a:t>2. Enable all persons to view and access the data we keep and where it is processed and used</a:t>
            </a:r>
            <a:endParaRPr/>
          </a:p>
          <a:p>
            <a:pPr marL="0" marR="0" lvl="0" indent="0" algn="just" rtl="0">
              <a:lnSpc>
                <a:spcPct val="100000"/>
              </a:lnSpc>
              <a:spcBef>
                <a:spcPts val="1000"/>
              </a:spcBef>
              <a:spcAft>
                <a:spcPts val="0"/>
              </a:spcAft>
              <a:buClr>
                <a:schemeClr val="dk1"/>
              </a:buClr>
              <a:buSzPts val="2000"/>
              <a:buFont typeface="Arial"/>
              <a:buNone/>
            </a:pPr>
            <a:r>
              <a:rPr lang="en-US" sz="2000">
                <a:solidFill>
                  <a:schemeClr val="dk1"/>
                </a:solidFill>
                <a:latin typeface="Calibri"/>
                <a:ea typeface="Calibri"/>
                <a:cs typeface="Calibri"/>
                <a:sym typeface="Calibri"/>
              </a:rPr>
              <a:t>For organizations all sizes, </a:t>
            </a:r>
            <a:r>
              <a:rPr lang="en-US" sz="2000">
                <a:solidFill>
                  <a:srgbClr val="080E14"/>
                </a:solidFill>
                <a:latin typeface="Calibri"/>
                <a:ea typeface="Calibri"/>
                <a:cs typeface="Calibri"/>
                <a:sym typeface="Calibri"/>
              </a:rPr>
              <a:t>h</a:t>
            </a:r>
            <a:r>
              <a:rPr lang="en-US" sz="2000">
                <a:solidFill>
                  <a:schemeClr val="dk1"/>
                </a:solidFill>
                <a:latin typeface="Calibri"/>
                <a:ea typeface="Calibri"/>
                <a:cs typeface="Calibri"/>
                <a:sym typeface="Calibri"/>
              </a:rPr>
              <a:t>acking, data breaches, malware… can sometimes seem like there's a cybersecurity threat lurking around every corner and this represents a problems to users too. That’s why any organizations have to plan </a:t>
            </a:r>
            <a:r>
              <a:rPr lang="en-US" sz="2000" b="1">
                <a:solidFill>
                  <a:schemeClr val="dk1"/>
                </a:solidFill>
                <a:latin typeface="Calibri"/>
                <a:ea typeface="Calibri"/>
                <a:cs typeface="Calibri"/>
                <a:sym typeface="Calibri"/>
              </a:rPr>
              <a:t>data store management strategies </a:t>
            </a:r>
            <a:r>
              <a:rPr lang="en-US" sz="2000">
                <a:solidFill>
                  <a:schemeClr val="dk1"/>
                </a:solidFill>
                <a:latin typeface="Calibri"/>
                <a:ea typeface="Calibri"/>
                <a:cs typeface="Calibri"/>
                <a:sym typeface="Calibri"/>
              </a:rPr>
              <a:t>to make the </a:t>
            </a:r>
            <a:r>
              <a:rPr lang="en-US" sz="2000" b="1">
                <a:solidFill>
                  <a:schemeClr val="dk1"/>
                </a:solidFill>
                <a:latin typeface="Calibri"/>
                <a:ea typeface="Calibri"/>
                <a:cs typeface="Calibri"/>
                <a:sym typeface="Calibri"/>
              </a:rPr>
              <a:t>data as secure and resilient as possible and to allow people to access them</a:t>
            </a:r>
            <a:r>
              <a:rPr lang="en-US" sz="2000">
                <a:solidFill>
                  <a:schemeClr val="dk1"/>
                </a:solidFill>
                <a:latin typeface="Calibri"/>
                <a:ea typeface="Calibri"/>
                <a:cs typeface="Calibri"/>
                <a:sym typeface="Calibri"/>
              </a:rPr>
              <a:t>. In particular, the idea is that only users who are required to handle sensitive information have access to it, reducing the risk of it being mishandled by other users. This isn't a one-time job: organizations should be regularly reassessing who needs access to what data and what they need it for, especially if sensitive information is involved.</a:t>
            </a:r>
            <a:endParaRPr/>
          </a:p>
          <a:p>
            <a:pPr marL="0" marR="0" lvl="0" indent="0" algn="just" rtl="0">
              <a:lnSpc>
                <a:spcPct val="10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0" marR="0" lvl="0" indent="0" algn="just" rtl="0">
              <a:lnSpc>
                <a:spcPct val="10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0" marR="0" lvl="0" indent="0" algn="just" rtl="0">
              <a:lnSpc>
                <a:spcPct val="100000"/>
              </a:lnSpc>
              <a:spcBef>
                <a:spcPts val="1000"/>
              </a:spcBef>
              <a:spcAft>
                <a:spcPts val="0"/>
              </a:spcAft>
              <a:buClr>
                <a:schemeClr val="dk1"/>
              </a:buClr>
              <a:buSzPts val="2000"/>
              <a:buFont typeface="Arial"/>
              <a:buNone/>
            </a:pP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pic>
        <p:nvPicPr>
          <p:cNvPr id="172" name="Google Shape;172;p11"/>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173" name="Google Shape;173;p11"/>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pic>
        <p:nvPicPr>
          <p:cNvPr id="174" name="Google Shape;174;p11" descr="Lente di ingrandimento"/>
          <p:cNvPicPr preferRelativeResize="0"/>
          <p:nvPr/>
        </p:nvPicPr>
        <p:blipFill rotWithShape="1">
          <a:blip r:embed="rId5">
            <a:alphaModFix/>
          </a:blip>
          <a:srcRect/>
          <a:stretch/>
        </p:blipFill>
        <p:spPr>
          <a:xfrm>
            <a:off x="5421517" y="4867739"/>
            <a:ext cx="914400" cy="9144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2"/>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pic>
        <p:nvPicPr>
          <p:cNvPr id="180" name="Google Shape;180;p12"/>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181" name="Google Shape;181;p12"/>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182" name="Google Shape;182;p12"/>
          <p:cNvSpPr txBox="1"/>
          <p:nvPr/>
        </p:nvSpPr>
        <p:spPr>
          <a:xfrm>
            <a:off x="1311104" y="1261591"/>
            <a:ext cx="9569792" cy="3447578"/>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F6600"/>
              </a:buClr>
              <a:buSzPts val="2000"/>
              <a:buFont typeface="Arial"/>
              <a:buNone/>
            </a:pPr>
            <a:r>
              <a:rPr lang="en-US" sz="2000" dirty="0">
                <a:solidFill>
                  <a:schemeClr val="tx1"/>
                </a:solidFill>
                <a:latin typeface="Calibri"/>
                <a:ea typeface="Calibri"/>
                <a:cs typeface="Calibri"/>
                <a:sym typeface="Calibri"/>
              </a:rPr>
              <a:t>-</a:t>
            </a:r>
            <a:r>
              <a:rPr lang="en-US" sz="2000" dirty="0">
                <a:solidFill>
                  <a:srgbClr val="FF6600"/>
                </a:solidFill>
                <a:latin typeface="Calibri"/>
                <a:ea typeface="Calibri"/>
                <a:cs typeface="Calibri"/>
                <a:sym typeface="Calibri"/>
              </a:rPr>
              <a:t> How to view and access to the personal data</a:t>
            </a:r>
            <a:r>
              <a:rPr lang="en-US" sz="2000" dirty="0">
                <a:solidFill>
                  <a:schemeClr val="dk1"/>
                </a:solidFill>
                <a:latin typeface="Calibri"/>
                <a:ea typeface="Calibri"/>
                <a:cs typeface="Calibri"/>
                <a:sym typeface="Calibri"/>
              </a:rPr>
              <a:t>: </a:t>
            </a:r>
            <a:r>
              <a:rPr lang="en-US" sz="2000" b="0" i="0" dirty="0">
                <a:solidFill>
                  <a:schemeClr val="dk1"/>
                </a:solidFill>
                <a:latin typeface="Calibri"/>
                <a:ea typeface="Calibri"/>
                <a:cs typeface="Calibri"/>
                <a:sym typeface="Calibri"/>
              </a:rPr>
              <a:t>anyone has right to ask for and obtain from the company/organization confirmation as to whether or not it holds any personal data which concerns him/her.</a:t>
            </a:r>
            <a:endParaRPr dirty="0"/>
          </a:p>
          <a:p>
            <a:pPr marL="0" marR="0" lvl="0" indent="0" algn="just" rtl="0">
              <a:lnSpc>
                <a:spcPct val="100000"/>
              </a:lnSpc>
              <a:spcBef>
                <a:spcPts val="1000"/>
              </a:spcBef>
              <a:spcAft>
                <a:spcPts val="0"/>
              </a:spcAft>
              <a:buClr>
                <a:schemeClr val="dk1"/>
              </a:buClr>
              <a:buSzPts val="2000"/>
              <a:buFont typeface="Arial"/>
              <a:buNone/>
            </a:pPr>
            <a:r>
              <a:rPr lang="en-US" sz="2000" b="0" i="0" dirty="0">
                <a:solidFill>
                  <a:schemeClr val="dk1"/>
                </a:solidFill>
                <a:latin typeface="Calibri"/>
                <a:ea typeface="Calibri"/>
                <a:cs typeface="Calibri"/>
                <a:sym typeface="Calibri"/>
              </a:rPr>
              <a:t>If they do have your personal data, then you have the </a:t>
            </a:r>
            <a:r>
              <a:rPr lang="en-US" sz="2000" b="1" i="0" dirty="0">
                <a:solidFill>
                  <a:schemeClr val="dk1"/>
                </a:solidFill>
                <a:latin typeface="Calibri"/>
                <a:ea typeface="Calibri"/>
                <a:cs typeface="Calibri"/>
                <a:sym typeface="Calibri"/>
              </a:rPr>
              <a:t>right to access that data</a:t>
            </a:r>
            <a:r>
              <a:rPr lang="en-US" sz="2000" b="0" i="0" dirty="0">
                <a:solidFill>
                  <a:schemeClr val="dk1"/>
                </a:solidFill>
                <a:latin typeface="Calibri"/>
                <a:ea typeface="Calibri"/>
                <a:cs typeface="Calibri"/>
                <a:sym typeface="Calibri"/>
              </a:rPr>
              <a:t>, be </a:t>
            </a:r>
            <a:r>
              <a:rPr lang="en-US" sz="2000" b="1" i="0" dirty="0">
                <a:solidFill>
                  <a:schemeClr val="dk1"/>
                </a:solidFill>
                <a:latin typeface="Calibri"/>
                <a:ea typeface="Calibri"/>
                <a:cs typeface="Calibri"/>
                <a:sym typeface="Calibri"/>
              </a:rPr>
              <a:t>provided with a copy</a:t>
            </a:r>
            <a:r>
              <a:rPr lang="en-US" sz="2000" b="0" i="0" dirty="0">
                <a:solidFill>
                  <a:schemeClr val="dk1"/>
                </a:solidFill>
                <a:latin typeface="Calibri"/>
                <a:ea typeface="Calibri"/>
                <a:cs typeface="Calibri"/>
                <a:sym typeface="Calibri"/>
              </a:rPr>
              <a:t> and get any </a:t>
            </a:r>
            <a:r>
              <a:rPr lang="en-US" sz="2000" b="1" i="0" dirty="0">
                <a:solidFill>
                  <a:schemeClr val="dk1"/>
                </a:solidFill>
                <a:latin typeface="Calibri"/>
                <a:ea typeface="Calibri"/>
                <a:cs typeface="Calibri"/>
                <a:sym typeface="Calibri"/>
              </a:rPr>
              <a:t>relevant additional information</a:t>
            </a:r>
            <a:r>
              <a:rPr lang="en-US" sz="2000" b="0" i="0" dirty="0">
                <a:solidFill>
                  <a:schemeClr val="dk1"/>
                </a:solidFill>
                <a:latin typeface="Calibri"/>
                <a:ea typeface="Calibri"/>
                <a:cs typeface="Calibri"/>
                <a:sym typeface="Calibri"/>
              </a:rPr>
              <a:t> (such as their reason for processing your personal data, the categories of personal data used, etc.).</a:t>
            </a:r>
            <a:endParaRPr dirty="0"/>
          </a:p>
          <a:p>
            <a:pPr marL="0" marR="0" lvl="0" indent="0" algn="just" rtl="0">
              <a:lnSpc>
                <a:spcPct val="100000"/>
              </a:lnSpc>
              <a:spcBef>
                <a:spcPts val="1000"/>
              </a:spcBef>
              <a:spcAft>
                <a:spcPts val="0"/>
              </a:spcAft>
              <a:buClr>
                <a:schemeClr val="dk1"/>
              </a:buClr>
              <a:buSzPts val="2000"/>
              <a:buFont typeface="Arial"/>
              <a:buNone/>
            </a:pPr>
            <a:r>
              <a:rPr lang="en-US" sz="2000" b="0" i="0" dirty="0">
                <a:solidFill>
                  <a:schemeClr val="dk1"/>
                </a:solidFill>
                <a:latin typeface="Calibri"/>
                <a:ea typeface="Calibri"/>
                <a:cs typeface="Calibri"/>
                <a:sym typeface="Calibri"/>
              </a:rPr>
              <a:t>This right of access should be </a:t>
            </a:r>
            <a:r>
              <a:rPr lang="en-US" sz="2000" b="1" i="0" dirty="0">
                <a:solidFill>
                  <a:schemeClr val="dk1"/>
                </a:solidFill>
                <a:latin typeface="Calibri"/>
                <a:ea typeface="Calibri"/>
                <a:cs typeface="Calibri"/>
                <a:sym typeface="Calibri"/>
              </a:rPr>
              <a:t>easy</a:t>
            </a:r>
            <a:r>
              <a:rPr lang="en-US" sz="2000" b="0" i="0" dirty="0">
                <a:solidFill>
                  <a:schemeClr val="dk1"/>
                </a:solidFill>
                <a:latin typeface="Calibri"/>
                <a:ea typeface="Calibri"/>
                <a:cs typeface="Calibri"/>
                <a:sym typeface="Calibri"/>
              </a:rPr>
              <a:t> and be made possible at reasonable intervals. The company/organization should provide a copy of your personal data </a:t>
            </a:r>
            <a:r>
              <a:rPr lang="en-US" sz="2000" b="1" i="0" dirty="0">
                <a:solidFill>
                  <a:schemeClr val="dk1"/>
                </a:solidFill>
                <a:latin typeface="Calibri"/>
                <a:ea typeface="Calibri"/>
                <a:cs typeface="Calibri"/>
                <a:sym typeface="Calibri"/>
              </a:rPr>
              <a:t>free of charge. </a:t>
            </a:r>
            <a:r>
              <a:rPr lang="en-US" sz="2000" b="0" i="0" dirty="0">
                <a:solidFill>
                  <a:schemeClr val="dk1"/>
                </a:solidFill>
                <a:latin typeface="Calibri"/>
                <a:ea typeface="Calibri"/>
                <a:cs typeface="Calibri"/>
                <a:sym typeface="Calibri"/>
              </a:rPr>
              <a:t>Any further copies may be subject to a reasonable fee. When the request is made by electronic means (for example through an e-mail), and unless otherwise requested by you, the information should be provided in a commonly used electronic form.</a:t>
            </a:r>
            <a:endParaRPr dirty="0"/>
          </a:p>
          <a:p>
            <a:pPr marL="0" marR="0" lvl="0" indent="0" algn="just" rtl="0">
              <a:lnSpc>
                <a:spcPct val="100000"/>
              </a:lnSpc>
              <a:spcBef>
                <a:spcPts val="1000"/>
              </a:spcBef>
              <a:spcAft>
                <a:spcPts val="0"/>
              </a:spcAft>
              <a:buClr>
                <a:schemeClr val="dk1"/>
              </a:buClr>
              <a:buSzPts val="2000"/>
              <a:buFont typeface="Arial"/>
              <a:buNone/>
            </a:pPr>
            <a:r>
              <a:rPr lang="en-US" sz="2000" b="0" i="0" dirty="0">
                <a:solidFill>
                  <a:schemeClr val="dk1"/>
                </a:solidFill>
                <a:latin typeface="Calibri"/>
                <a:ea typeface="Calibri"/>
                <a:cs typeface="Calibri"/>
                <a:sym typeface="Calibri"/>
              </a:rPr>
              <a:t>This right is </a:t>
            </a:r>
            <a:r>
              <a:rPr lang="en-US" sz="2000" b="1" i="0" dirty="0">
                <a:solidFill>
                  <a:schemeClr val="dk1"/>
                </a:solidFill>
                <a:latin typeface="Calibri"/>
                <a:ea typeface="Calibri"/>
                <a:cs typeface="Calibri"/>
                <a:sym typeface="Calibri"/>
              </a:rPr>
              <a:t>not absolute</a:t>
            </a:r>
            <a:r>
              <a:rPr lang="en-US" sz="2000" b="0" i="0" dirty="0">
                <a:solidFill>
                  <a:schemeClr val="dk1"/>
                </a:solidFill>
                <a:latin typeface="Calibri"/>
                <a:ea typeface="Calibri"/>
                <a:cs typeface="Calibri"/>
                <a:sym typeface="Calibri"/>
              </a:rPr>
              <a:t>: the use of the right to access your personal data should not affect the rights and freedoms of others, including trade secrets or intellectual property.</a:t>
            </a:r>
            <a:r>
              <a:rPr lang="en-US" sz="2000" b="1" dirty="0">
                <a:solidFill>
                  <a:schemeClr val="dk1"/>
                </a:solidFill>
                <a:latin typeface="Calibri"/>
                <a:ea typeface="Calibri"/>
                <a:cs typeface="Calibri"/>
                <a:sym typeface="Calibri"/>
              </a:rPr>
              <a:t> </a:t>
            </a:r>
            <a:endParaRPr dirty="0"/>
          </a:p>
          <a:p>
            <a:pPr marL="342900" marR="0" lvl="0" indent="-215900" algn="just" rtl="0">
              <a:lnSpc>
                <a:spcPct val="10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13"/>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pic>
        <p:nvPicPr>
          <p:cNvPr id="188" name="Google Shape;188;p13"/>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189" name="Google Shape;189;p13"/>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190" name="Google Shape;190;p13"/>
          <p:cNvSpPr txBox="1"/>
          <p:nvPr/>
        </p:nvSpPr>
        <p:spPr>
          <a:xfrm>
            <a:off x="971599" y="1293879"/>
            <a:ext cx="10248802" cy="3447578"/>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F6600"/>
              </a:buClr>
              <a:buSzPts val="2000"/>
              <a:buFont typeface="Arial"/>
              <a:buNone/>
            </a:pPr>
            <a:r>
              <a:rPr lang="en-US" sz="2000" dirty="0">
                <a:solidFill>
                  <a:schemeClr val="tx1"/>
                </a:solidFill>
                <a:latin typeface="Calibri"/>
                <a:ea typeface="Calibri"/>
                <a:cs typeface="Calibri"/>
                <a:sym typeface="Calibri"/>
              </a:rPr>
              <a:t>-</a:t>
            </a:r>
            <a:r>
              <a:rPr lang="en-US" sz="2000" dirty="0">
                <a:solidFill>
                  <a:srgbClr val="FF6600"/>
                </a:solidFill>
                <a:latin typeface="Calibri"/>
                <a:ea typeface="Calibri"/>
                <a:cs typeface="Calibri"/>
                <a:sym typeface="Calibri"/>
              </a:rPr>
              <a:t> Where data are processed and used</a:t>
            </a:r>
            <a:r>
              <a:rPr lang="en-US" sz="2000" dirty="0">
                <a:solidFill>
                  <a:schemeClr val="dk1"/>
                </a:solidFill>
                <a:latin typeface="Calibri"/>
                <a:ea typeface="Calibri"/>
                <a:cs typeface="Calibri"/>
                <a:sym typeface="Calibri"/>
              </a:rPr>
              <a:t>:</a:t>
            </a:r>
            <a:r>
              <a:rPr lang="en-US" sz="2000" b="1" dirty="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after you give your consent, a p</a:t>
            </a:r>
            <a:r>
              <a:rPr lang="en-US" sz="2000" i="0" dirty="0">
                <a:solidFill>
                  <a:schemeClr val="dk1"/>
                </a:solidFill>
                <a:latin typeface="Calibri"/>
                <a:ea typeface="Calibri"/>
                <a:cs typeface="Calibri"/>
                <a:sym typeface="Calibri"/>
              </a:rPr>
              <a:t>rocessing </a:t>
            </a:r>
            <a:r>
              <a:rPr lang="en-US" sz="2000" b="0" i="0" dirty="0">
                <a:solidFill>
                  <a:schemeClr val="dk1"/>
                </a:solidFill>
                <a:latin typeface="Calibri"/>
                <a:ea typeface="Calibri"/>
                <a:cs typeface="Calibri"/>
                <a:sym typeface="Calibri"/>
              </a:rPr>
              <a:t>phase starts in organizations</a:t>
            </a:r>
            <a:r>
              <a:rPr lang="en-US" sz="2000" dirty="0">
                <a:solidFill>
                  <a:schemeClr val="dk1"/>
                </a:solidFill>
                <a:latin typeface="Calibri"/>
                <a:ea typeface="Calibri"/>
                <a:cs typeface="Calibri"/>
                <a:sym typeface="Calibri"/>
              </a:rPr>
              <a:t>’ databases</a:t>
            </a:r>
            <a:r>
              <a:rPr lang="en-US" sz="2000" b="0" i="0" dirty="0">
                <a:solidFill>
                  <a:schemeClr val="dk1"/>
                </a:solidFill>
                <a:latin typeface="Calibri"/>
                <a:ea typeface="Calibri"/>
                <a:cs typeface="Calibri"/>
                <a:sym typeface="Calibri"/>
              </a:rPr>
              <a:t>. It covers a wide range of operations: “</a:t>
            </a:r>
            <a:r>
              <a:rPr lang="en-US" sz="2000" b="1" i="1" dirty="0">
                <a:solidFill>
                  <a:schemeClr val="dk1"/>
                </a:solidFill>
                <a:latin typeface="Calibri"/>
                <a:ea typeface="Calibri"/>
                <a:cs typeface="Calibri"/>
                <a:sym typeface="Calibri"/>
              </a:rPr>
              <a:t>collection, recording, </a:t>
            </a:r>
            <a:r>
              <a:rPr lang="en-US" sz="2000" b="1" i="1" dirty="0" err="1">
                <a:solidFill>
                  <a:schemeClr val="dk1"/>
                </a:solidFill>
                <a:latin typeface="Calibri"/>
                <a:ea typeface="Calibri"/>
                <a:cs typeface="Calibri"/>
                <a:sym typeface="Calibri"/>
              </a:rPr>
              <a:t>organisation</a:t>
            </a:r>
            <a:r>
              <a:rPr lang="en-US" sz="2000" b="1" i="1" dirty="0">
                <a:solidFill>
                  <a:schemeClr val="dk1"/>
                </a:solidFill>
                <a:latin typeface="Calibri"/>
                <a:ea typeface="Calibri"/>
                <a:cs typeface="Calibri"/>
                <a:sym typeface="Calibri"/>
              </a:rPr>
              <a:t>, structuring, storage, adaptation or alteration, retrieval, consultation, use, disclosure by transmission, dissemination</a:t>
            </a:r>
            <a:r>
              <a:rPr lang="en-US" sz="2000" b="0" i="1" dirty="0">
                <a:solidFill>
                  <a:schemeClr val="dk1"/>
                </a:solidFill>
                <a:latin typeface="Calibri"/>
                <a:ea typeface="Calibri"/>
                <a:cs typeface="Calibri"/>
                <a:sym typeface="Calibri"/>
              </a:rPr>
              <a:t> or otherwise making available, </a:t>
            </a:r>
            <a:r>
              <a:rPr lang="en-US" sz="2000" b="1" i="1" dirty="0">
                <a:solidFill>
                  <a:schemeClr val="dk1"/>
                </a:solidFill>
                <a:latin typeface="Calibri"/>
                <a:ea typeface="Calibri"/>
                <a:cs typeface="Calibri"/>
                <a:sym typeface="Calibri"/>
              </a:rPr>
              <a:t>alignment or combination, restriction, erasure or destruction </a:t>
            </a:r>
            <a:r>
              <a:rPr lang="en-US" sz="2000" b="0" i="1" dirty="0">
                <a:solidFill>
                  <a:schemeClr val="dk1"/>
                </a:solidFill>
                <a:latin typeface="Calibri"/>
                <a:ea typeface="Calibri"/>
                <a:cs typeface="Calibri"/>
                <a:sym typeface="Calibri"/>
              </a:rPr>
              <a:t>of personal data</a:t>
            </a:r>
            <a:r>
              <a:rPr lang="en-US" sz="2000" b="0" i="0" dirty="0">
                <a:solidFill>
                  <a:schemeClr val="dk1"/>
                </a:solidFill>
                <a:latin typeface="Calibri"/>
                <a:ea typeface="Calibri"/>
                <a:cs typeface="Calibri"/>
                <a:sym typeface="Calibri"/>
              </a:rPr>
              <a:t>” (GDPR Article 4). Following some e</a:t>
            </a:r>
            <a:r>
              <a:rPr lang="en-US" sz="2000" i="0" dirty="0">
                <a:solidFill>
                  <a:schemeClr val="dk1"/>
                </a:solidFill>
                <a:latin typeface="Calibri"/>
                <a:ea typeface="Calibri"/>
                <a:cs typeface="Calibri"/>
                <a:sym typeface="Calibri"/>
              </a:rPr>
              <a:t>xamples of processing:</a:t>
            </a:r>
            <a:endParaRPr dirty="0"/>
          </a:p>
          <a:p>
            <a:pPr marL="0" marR="0" lvl="0" indent="-127000" algn="just" rtl="0">
              <a:lnSpc>
                <a:spcPct val="100000"/>
              </a:lnSpc>
              <a:spcBef>
                <a:spcPts val="1000"/>
              </a:spcBef>
              <a:spcAft>
                <a:spcPts val="0"/>
              </a:spcAft>
              <a:buClr>
                <a:schemeClr val="dk1"/>
              </a:buClr>
              <a:buSzPts val="2000"/>
              <a:buFont typeface="Arial"/>
              <a:buChar char="•"/>
            </a:pPr>
            <a:r>
              <a:rPr lang="en-US" sz="2000" b="0" i="0" dirty="0">
                <a:solidFill>
                  <a:schemeClr val="dk1"/>
                </a:solidFill>
                <a:latin typeface="Calibri"/>
                <a:ea typeface="Calibri"/>
                <a:cs typeface="Calibri"/>
                <a:sym typeface="Calibri"/>
              </a:rPr>
              <a:t> staff management and payroll administration;</a:t>
            </a:r>
            <a:endParaRPr dirty="0"/>
          </a:p>
          <a:p>
            <a:pPr marL="0" marR="0" lvl="0" indent="-127000" algn="just" rtl="0">
              <a:lnSpc>
                <a:spcPct val="100000"/>
              </a:lnSpc>
              <a:spcBef>
                <a:spcPts val="1000"/>
              </a:spcBef>
              <a:spcAft>
                <a:spcPts val="0"/>
              </a:spcAft>
              <a:buClr>
                <a:schemeClr val="dk1"/>
              </a:buClr>
              <a:buSzPts val="2000"/>
              <a:buFont typeface="Arial"/>
              <a:buChar char="•"/>
            </a:pPr>
            <a:r>
              <a:rPr lang="en-US" sz="2000" b="0" i="0" dirty="0">
                <a:solidFill>
                  <a:schemeClr val="dk1"/>
                </a:solidFill>
                <a:latin typeface="Calibri"/>
                <a:ea typeface="Calibri"/>
                <a:cs typeface="Calibri"/>
                <a:sym typeface="Calibri"/>
              </a:rPr>
              <a:t> access to/consultation of a contacts database containing personal data;</a:t>
            </a:r>
            <a:endParaRPr dirty="0"/>
          </a:p>
          <a:p>
            <a:pPr marL="0" marR="0" lvl="0" indent="-127000" algn="just" rtl="0">
              <a:lnSpc>
                <a:spcPct val="100000"/>
              </a:lnSpc>
              <a:spcBef>
                <a:spcPts val="1000"/>
              </a:spcBef>
              <a:spcAft>
                <a:spcPts val="0"/>
              </a:spcAft>
              <a:buClr>
                <a:schemeClr val="dk1"/>
              </a:buClr>
              <a:buSzPts val="2000"/>
              <a:buFont typeface="Arial"/>
              <a:buChar char="•"/>
            </a:pPr>
            <a:r>
              <a:rPr lang="en-US" sz="2000" b="0" i="0" dirty="0">
                <a:solidFill>
                  <a:schemeClr val="dk1"/>
                </a:solidFill>
                <a:latin typeface="Calibri"/>
                <a:ea typeface="Calibri"/>
                <a:cs typeface="Calibri"/>
                <a:sym typeface="Calibri"/>
              </a:rPr>
              <a:t> sending promotional emails;</a:t>
            </a:r>
            <a:endParaRPr dirty="0"/>
          </a:p>
          <a:p>
            <a:pPr marL="0" marR="0" lvl="0" indent="-127000" algn="just" rtl="0">
              <a:lnSpc>
                <a:spcPct val="100000"/>
              </a:lnSpc>
              <a:spcBef>
                <a:spcPts val="1000"/>
              </a:spcBef>
              <a:spcAft>
                <a:spcPts val="0"/>
              </a:spcAft>
              <a:buClr>
                <a:schemeClr val="dk1"/>
              </a:buClr>
              <a:buSzPts val="2000"/>
              <a:buFont typeface="Arial"/>
              <a:buChar char="•"/>
            </a:pPr>
            <a:r>
              <a:rPr lang="en-US" sz="2000" b="0" i="0" dirty="0">
                <a:solidFill>
                  <a:schemeClr val="dk1"/>
                </a:solidFill>
                <a:latin typeface="Calibri"/>
                <a:ea typeface="Calibri"/>
                <a:cs typeface="Calibri"/>
                <a:sym typeface="Calibri"/>
              </a:rPr>
              <a:t> shredding documents containing personal data;</a:t>
            </a:r>
            <a:endParaRPr dirty="0"/>
          </a:p>
          <a:p>
            <a:pPr marL="0" marR="0" lvl="0" indent="-127000" algn="just" rtl="0">
              <a:lnSpc>
                <a:spcPct val="100000"/>
              </a:lnSpc>
              <a:spcBef>
                <a:spcPts val="1000"/>
              </a:spcBef>
              <a:spcAft>
                <a:spcPts val="0"/>
              </a:spcAft>
              <a:buClr>
                <a:schemeClr val="dk1"/>
              </a:buClr>
              <a:buSzPts val="2000"/>
              <a:buFont typeface="Arial"/>
              <a:buChar char="•"/>
            </a:pPr>
            <a:r>
              <a:rPr lang="en-US" sz="2000" b="0" i="0" dirty="0">
                <a:solidFill>
                  <a:schemeClr val="dk1"/>
                </a:solidFill>
                <a:latin typeface="Calibri"/>
                <a:ea typeface="Calibri"/>
                <a:cs typeface="Calibri"/>
                <a:sym typeface="Calibri"/>
              </a:rPr>
              <a:t> posting/putting a photo of a person on a website;</a:t>
            </a:r>
            <a:endParaRPr dirty="0"/>
          </a:p>
          <a:p>
            <a:pPr marL="0" marR="0" lvl="0" indent="-127000" algn="just" rtl="0">
              <a:lnSpc>
                <a:spcPct val="100000"/>
              </a:lnSpc>
              <a:spcBef>
                <a:spcPts val="1000"/>
              </a:spcBef>
              <a:spcAft>
                <a:spcPts val="0"/>
              </a:spcAft>
              <a:buClr>
                <a:schemeClr val="dk1"/>
              </a:buClr>
              <a:buSzPts val="2000"/>
              <a:buFont typeface="Arial"/>
              <a:buChar char="•"/>
            </a:pPr>
            <a:r>
              <a:rPr lang="en-US" sz="2000" b="0" i="0" dirty="0">
                <a:solidFill>
                  <a:schemeClr val="dk1"/>
                </a:solidFill>
                <a:latin typeface="Calibri"/>
                <a:ea typeface="Calibri"/>
                <a:cs typeface="Calibri"/>
                <a:sym typeface="Calibri"/>
              </a:rPr>
              <a:t> storing IP addresses or MAC addresses;   </a:t>
            </a:r>
            <a:endParaRPr dirty="0"/>
          </a:p>
          <a:p>
            <a:pPr marL="0" marR="0" lvl="0" indent="-127000" algn="just" rtl="0">
              <a:lnSpc>
                <a:spcPct val="100000"/>
              </a:lnSpc>
              <a:spcBef>
                <a:spcPts val="1000"/>
              </a:spcBef>
              <a:spcAft>
                <a:spcPts val="0"/>
              </a:spcAft>
              <a:buClr>
                <a:schemeClr val="dk1"/>
              </a:buClr>
              <a:buSzPts val="2000"/>
              <a:buFont typeface="Arial"/>
              <a:buChar char="•"/>
            </a:pPr>
            <a:r>
              <a:rPr lang="en-US" sz="2000" b="0" i="0" dirty="0">
                <a:solidFill>
                  <a:schemeClr val="dk1"/>
                </a:solidFill>
                <a:latin typeface="Calibri"/>
                <a:ea typeface="Calibri"/>
                <a:cs typeface="Calibri"/>
                <a:sym typeface="Calibri"/>
              </a:rPr>
              <a:t> video recording (CCTV).</a:t>
            </a:r>
            <a:endParaRPr dirty="0"/>
          </a:p>
          <a:p>
            <a:pPr marL="0" marR="0" lvl="0" indent="0" algn="just" rtl="0">
              <a:lnSpc>
                <a:spcPct val="9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4"/>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196" name="Google Shape;196;p14"/>
          <p:cNvSpPr txBox="1"/>
          <p:nvPr/>
        </p:nvSpPr>
        <p:spPr>
          <a:xfrm>
            <a:off x="2272419" y="1790891"/>
            <a:ext cx="9048312" cy="3447578"/>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2000"/>
              <a:buFont typeface="Arial"/>
              <a:buNone/>
            </a:pPr>
            <a:r>
              <a:rPr lang="en-US" sz="2000" b="1">
                <a:solidFill>
                  <a:schemeClr val="dk1"/>
                </a:solidFill>
                <a:latin typeface="Calibri"/>
                <a:ea typeface="Calibri"/>
                <a:cs typeface="Calibri"/>
                <a:sym typeface="Calibri"/>
              </a:rPr>
              <a:t>3. Be clear about when and how data is processed and used</a:t>
            </a:r>
            <a:endParaRPr/>
          </a:p>
          <a:p>
            <a:pPr marL="0" marR="0" lvl="0" indent="0" algn="just" rtl="0">
              <a:lnSpc>
                <a:spcPct val="100000"/>
              </a:lnSpc>
              <a:spcBef>
                <a:spcPts val="1000"/>
              </a:spcBef>
              <a:spcAft>
                <a:spcPts val="0"/>
              </a:spcAft>
              <a:buClr>
                <a:srgbClr val="000000"/>
              </a:buClr>
              <a:buSzPts val="2000"/>
              <a:buFont typeface="Arial"/>
              <a:buNone/>
            </a:pPr>
            <a:r>
              <a:rPr lang="en-US" sz="2000" b="0" i="0">
                <a:solidFill>
                  <a:srgbClr val="000000"/>
                </a:solidFill>
                <a:latin typeface="Calibri"/>
                <a:ea typeface="Calibri"/>
                <a:cs typeface="Calibri"/>
                <a:sym typeface="Calibri"/>
              </a:rPr>
              <a:t>As written in GDPR Recital 39: </a:t>
            </a:r>
            <a:endParaRPr/>
          </a:p>
          <a:p>
            <a:pPr marL="0" marR="0" lvl="0" indent="0" algn="just" rtl="0">
              <a:lnSpc>
                <a:spcPct val="107000"/>
              </a:lnSpc>
              <a:spcBef>
                <a:spcPts val="1000"/>
              </a:spcBef>
              <a:spcAft>
                <a:spcPts val="0"/>
              </a:spcAft>
              <a:buClr>
                <a:srgbClr val="000000"/>
              </a:buClr>
              <a:buSzPts val="2000"/>
              <a:buFont typeface="Arial"/>
              <a:buNone/>
            </a:pPr>
            <a:r>
              <a:rPr lang="en-US" sz="2000">
                <a:solidFill>
                  <a:srgbClr val="000000"/>
                </a:solidFill>
                <a:latin typeface="Calibri"/>
                <a:ea typeface="Calibri"/>
                <a:cs typeface="Calibri"/>
                <a:sym typeface="Calibri"/>
              </a:rPr>
              <a:t>“[…] </a:t>
            </a:r>
            <a:r>
              <a:rPr lang="en-US" sz="2000" i="1">
                <a:solidFill>
                  <a:schemeClr val="dk1"/>
                </a:solidFill>
                <a:latin typeface="Calibri"/>
                <a:ea typeface="Calibri"/>
                <a:cs typeface="Calibri"/>
                <a:sym typeface="Calibri"/>
              </a:rPr>
              <a:t>The principle of transparency requires that any information and communication relating to the processing of those personal data be easily accessible and easy to understand, and that clear and plain language be used.</a:t>
            </a:r>
            <a:endParaRPr sz="2000" i="1">
              <a:solidFill>
                <a:schemeClr val="dk1"/>
              </a:solidFill>
              <a:latin typeface="Calibri"/>
              <a:ea typeface="Calibri"/>
              <a:cs typeface="Calibri"/>
              <a:sym typeface="Calibri"/>
            </a:endParaRPr>
          </a:p>
          <a:p>
            <a:pPr marL="0" marR="0" lvl="0" indent="0" algn="just" rtl="0">
              <a:lnSpc>
                <a:spcPct val="107000"/>
              </a:lnSpc>
              <a:spcBef>
                <a:spcPts val="1800"/>
              </a:spcBef>
              <a:spcAft>
                <a:spcPts val="0"/>
              </a:spcAft>
              <a:buClr>
                <a:schemeClr val="dk1"/>
              </a:buClr>
              <a:buSzPts val="2000"/>
              <a:buFont typeface="Arial"/>
              <a:buNone/>
            </a:pPr>
            <a:r>
              <a:rPr lang="en-US" sz="2000" i="1">
                <a:solidFill>
                  <a:schemeClr val="dk1"/>
                </a:solidFill>
                <a:latin typeface="Calibri"/>
                <a:ea typeface="Calibri"/>
                <a:cs typeface="Calibri"/>
                <a:sym typeface="Calibri"/>
              </a:rPr>
              <a:t>That principle concerns, in particular, information to the data subjects on the identity of the controller and the purposes of the processing and further information to ensure fair and transparent processing in respect of the natural persons concerned and their right to obtain confirmation and communication of personal data concerning them which are being processed.</a:t>
            </a:r>
            <a:endParaRPr sz="2000" i="1">
              <a:solidFill>
                <a:schemeClr val="dk1"/>
              </a:solidFill>
              <a:latin typeface="Calibri"/>
              <a:ea typeface="Calibri"/>
              <a:cs typeface="Calibri"/>
              <a:sym typeface="Calibri"/>
            </a:endParaRPr>
          </a:p>
          <a:p>
            <a:pPr marL="0" marR="0" lvl="0" indent="0" algn="just" rtl="0">
              <a:lnSpc>
                <a:spcPct val="100000"/>
              </a:lnSpc>
              <a:spcBef>
                <a:spcPts val="18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0" marR="0" lvl="0" indent="0" algn="just" rtl="0">
              <a:lnSpc>
                <a:spcPct val="100000"/>
              </a:lnSpc>
              <a:spcBef>
                <a:spcPts val="1000"/>
              </a:spcBef>
              <a:spcAft>
                <a:spcPts val="0"/>
              </a:spcAft>
              <a:buClr>
                <a:schemeClr val="dk1"/>
              </a:buClr>
              <a:buSzPts val="2000"/>
              <a:buFont typeface="Arial"/>
              <a:buNone/>
            </a:pP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pic>
        <p:nvPicPr>
          <p:cNvPr id="197" name="Google Shape;197;p14"/>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198" name="Google Shape;198;p14"/>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pic>
        <p:nvPicPr>
          <p:cNvPr id="199" name="Google Shape;199;p14" descr="Sottotitoli"/>
          <p:cNvPicPr preferRelativeResize="0"/>
          <p:nvPr/>
        </p:nvPicPr>
        <p:blipFill rotWithShape="1">
          <a:blip r:embed="rId5">
            <a:alphaModFix/>
          </a:blip>
          <a:srcRect/>
          <a:stretch/>
        </p:blipFill>
        <p:spPr>
          <a:xfrm>
            <a:off x="491023" y="2923481"/>
            <a:ext cx="1404326" cy="140432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15"/>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205" name="Google Shape;205;p15"/>
          <p:cNvSpPr txBox="1"/>
          <p:nvPr/>
        </p:nvSpPr>
        <p:spPr>
          <a:xfrm>
            <a:off x="859801" y="1965229"/>
            <a:ext cx="10533358" cy="3447578"/>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2000"/>
              <a:buFont typeface="Arial"/>
              <a:buNone/>
            </a:pPr>
            <a:r>
              <a:rPr lang="en-US" sz="2000">
                <a:solidFill>
                  <a:schemeClr val="dk1"/>
                </a:solidFill>
                <a:latin typeface="Calibri"/>
                <a:ea typeface="Calibri"/>
                <a:cs typeface="Calibri"/>
                <a:sym typeface="Calibri"/>
              </a:rPr>
              <a:t>(…) </a:t>
            </a:r>
            <a:r>
              <a:rPr lang="en-US" sz="2000" b="1" i="1">
                <a:solidFill>
                  <a:schemeClr val="dk1"/>
                </a:solidFill>
                <a:latin typeface="Calibri"/>
                <a:ea typeface="Calibri"/>
                <a:cs typeface="Calibri"/>
                <a:sym typeface="Calibri"/>
              </a:rPr>
              <a:t>the specific purposes for which personal data are processed should be explicit and legitimate and determined at the time of the collection of the personal data</a:t>
            </a:r>
            <a:r>
              <a:rPr lang="en-US" sz="2000" i="1">
                <a:solidFill>
                  <a:schemeClr val="dk1"/>
                </a:solidFill>
                <a:latin typeface="Calibri"/>
                <a:ea typeface="Calibri"/>
                <a:cs typeface="Calibri"/>
                <a:sym typeface="Calibri"/>
              </a:rPr>
              <a:t>.</a:t>
            </a:r>
            <a:endParaRPr sz="2000" i="1">
              <a:solidFill>
                <a:schemeClr val="dk1"/>
              </a:solidFill>
              <a:latin typeface="Calibri"/>
              <a:ea typeface="Calibri"/>
              <a:cs typeface="Calibri"/>
              <a:sym typeface="Calibri"/>
            </a:endParaRPr>
          </a:p>
          <a:p>
            <a:pPr marL="0" marR="0" lvl="0" indent="0" algn="just" rtl="0">
              <a:lnSpc>
                <a:spcPct val="100000"/>
              </a:lnSpc>
              <a:spcBef>
                <a:spcPts val="1800"/>
              </a:spcBef>
              <a:spcAft>
                <a:spcPts val="0"/>
              </a:spcAft>
              <a:buClr>
                <a:schemeClr val="dk1"/>
              </a:buClr>
              <a:buSzPts val="2000"/>
              <a:buFont typeface="Arial"/>
              <a:buNone/>
            </a:pPr>
            <a:r>
              <a:rPr lang="en-US" sz="2000" i="1">
                <a:solidFill>
                  <a:schemeClr val="dk1"/>
                </a:solidFill>
                <a:latin typeface="Calibri"/>
                <a:ea typeface="Calibri"/>
                <a:cs typeface="Calibri"/>
                <a:sym typeface="Calibri"/>
              </a:rPr>
              <a:t>The personal data should be adequate, relevant and limited to what is necessary for the purposes for which they are processed. This requires, in particular, ensuring that the period for which the personal data are stored is limited to a strict minimum. In order to ensure that the personal data are not kept longer than necessary, time limits should be established by the controller for erasure or for a periodic review.</a:t>
            </a:r>
            <a:endParaRPr sz="2000" i="1">
              <a:solidFill>
                <a:schemeClr val="dk1"/>
              </a:solidFill>
              <a:latin typeface="Calibri"/>
              <a:ea typeface="Calibri"/>
              <a:cs typeface="Calibri"/>
              <a:sym typeface="Calibri"/>
            </a:endParaRPr>
          </a:p>
          <a:p>
            <a:pPr marL="0" marR="0" lvl="0" indent="0" algn="just" rtl="0">
              <a:lnSpc>
                <a:spcPct val="100000"/>
              </a:lnSpc>
              <a:spcBef>
                <a:spcPts val="1800"/>
              </a:spcBef>
              <a:spcAft>
                <a:spcPts val="0"/>
              </a:spcAft>
              <a:buClr>
                <a:schemeClr val="dk1"/>
              </a:buClr>
              <a:buSzPts val="2000"/>
              <a:buFont typeface="Arial"/>
              <a:buNone/>
            </a:pPr>
            <a:r>
              <a:rPr lang="en-US" sz="2000" i="1">
                <a:solidFill>
                  <a:schemeClr val="dk1"/>
                </a:solidFill>
                <a:latin typeface="Calibri"/>
                <a:ea typeface="Calibri"/>
                <a:cs typeface="Calibri"/>
                <a:sym typeface="Calibri"/>
              </a:rPr>
              <a:t>Personal data should be processed only if the purpose of the processing could not reasonably be fulfilled by other means […]</a:t>
            </a:r>
            <a:r>
              <a:rPr lang="en-US" sz="2000">
                <a:solidFill>
                  <a:schemeClr val="dk1"/>
                </a:solidFill>
                <a:latin typeface="Calibri"/>
                <a:ea typeface="Calibri"/>
                <a:cs typeface="Calibri"/>
                <a:sym typeface="Calibri"/>
              </a:rPr>
              <a:t>”</a:t>
            </a:r>
            <a:endParaRPr sz="2000">
              <a:solidFill>
                <a:schemeClr val="dk1"/>
              </a:solidFill>
              <a:latin typeface="Calibri"/>
              <a:ea typeface="Calibri"/>
              <a:cs typeface="Calibri"/>
              <a:sym typeface="Calibri"/>
            </a:endParaRPr>
          </a:p>
          <a:p>
            <a:pPr marL="0" marR="0" lvl="0" indent="0" algn="just" rtl="0">
              <a:lnSpc>
                <a:spcPct val="100000"/>
              </a:lnSpc>
              <a:spcBef>
                <a:spcPts val="18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0" marR="0" lvl="0" indent="0" algn="just" rtl="0">
              <a:lnSpc>
                <a:spcPct val="100000"/>
              </a:lnSpc>
              <a:spcBef>
                <a:spcPts val="1000"/>
              </a:spcBef>
              <a:spcAft>
                <a:spcPts val="0"/>
              </a:spcAft>
              <a:buClr>
                <a:schemeClr val="dk1"/>
              </a:buClr>
              <a:buSzPts val="2000"/>
              <a:buFont typeface="Arial"/>
              <a:buNone/>
            </a:pP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pic>
        <p:nvPicPr>
          <p:cNvPr id="206" name="Google Shape;206;p15"/>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207" name="Google Shape;207;p15"/>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gf3d9c6b5b6_0_0"/>
          <p:cNvPicPr preferRelativeResize="0"/>
          <p:nvPr/>
        </p:nvPicPr>
        <p:blipFill rotWithShape="1">
          <a:blip r:embed="rId3">
            <a:alphaModFix/>
          </a:blip>
          <a:srcRect l="2233" t="-1090" r="22048" b="1090"/>
          <a:stretch/>
        </p:blipFill>
        <p:spPr>
          <a:xfrm>
            <a:off x="9778110" y="5782139"/>
            <a:ext cx="2413891" cy="654044"/>
          </a:xfrm>
          <a:prstGeom prst="rect">
            <a:avLst/>
          </a:prstGeom>
          <a:noFill/>
          <a:ln>
            <a:noFill/>
          </a:ln>
        </p:spPr>
      </p:pic>
      <p:pic>
        <p:nvPicPr>
          <p:cNvPr id="213" name="Google Shape;213;gf3d9c6b5b6_0_0"/>
          <p:cNvPicPr preferRelativeResize="0"/>
          <p:nvPr/>
        </p:nvPicPr>
        <p:blipFill rotWithShape="1">
          <a:blip r:embed="rId4">
            <a:alphaModFix/>
          </a:blip>
          <a:srcRect/>
          <a:stretch/>
        </p:blipFill>
        <p:spPr>
          <a:xfrm>
            <a:off x="10359436" y="0"/>
            <a:ext cx="1790890" cy="1790890"/>
          </a:xfrm>
          <a:prstGeom prst="rect">
            <a:avLst/>
          </a:prstGeom>
          <a:noFill/>
          <a:ln>
            <a:noFill/>
          </a:ln>
        </p:spPr>
      </p:pic>
      <p:sp>
        <p:nvSpPr>
          <p:cNvPr id="214" name="Google Shape;214;gf3d9c6b5b6_0_0"/>
          <p:cNvSpPr txBox="1"/>
          <p:nvPr/>
        </p:nvSpPr>
        <p:spPr>
          <a:xfrm>
            <a:off x="8345159" y="6436183"/>
            <a:ext cx="6096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215" name="Google Shape;215;gf3d9c6b5b6_0_0"/>
          <p:cNvSpPr txBox="1"/>
          <p:nvPr/>
        </p:nvSpPr>
        <p:spPr>
          <a:xfrm>
            <a:off x="1018774" y="1624054"/>
            <a:ext cx="10248900" cy="3447600"/>
          </a:xfrm>
          <a:prstGeom prst="rect">
            <a:avLst/>
          </a:prstGeom>
          <a:noFill/>
          <a:ln>
            <a:noFill/>
          </a:ln>
        </p:spPr>
        <p:txBody>
          <a:bodyPr spcFirstLastPara="1" wrap="square" lIns="91425" tIns="45700" rIns="91425" bIns="45700" anchor="t" anchorCtr="0">
            <a:noAutofit/>
          </a:bodyPr>
          <a:lstStyle/>
          <a:p>
            <a:pPr marL="457200" marR="0" lvl="0" indent="-355600" algn="just" rtl="0">
              <a:lnSpc>
                <a:spcPct val="100000"/>
              </a:lnSpc>
              <a:spcBef>
                <a:spcPts val="0"/>
              </a:spcBef>
              <a:spcAft>
                <a:spcPts val="0"/>
              </a:spcAft>
              <a:buSzPts val="2000"/>
              <a:buFont typeface="Calibri"/>
              <a:buChar char="-"/>
            </a:pPr>
            <a:r>
              <a:rPr lang="en-US" sz="2000" dirty="0">
                <a:solidFill>
                  <a:srgbClr val="FF6600"/>
                </a:solidFill>
                <a:latin typeface="Calibri"/>
                <a:ea typeface="Calibri"/>
                <a:cs typeface="Calibri"/>
                <a:sym typeface="Calibri"/>
              </a:rPr>
              <a:t>How personal data are collected</a:t>
            </a:r>
            <a:r>
              <a:rPr lang="en-US" sz="2000" b="1" dirty="0">
                <a:solidFill>
                  <a:schemeClr val="dk1"/>
                </a:solidFill>
                <a:latin typeface="Calibri"/>
                <a:ea typeface="Calibri"/>
                <a:cs typeface="Calibri"/>
                <a:sym typeface="Calibri"/>
              </a:rPr>
              <a:t> </a:t>
            </a:r>
            <a:endParaRPr sz="1300" b="1" dirty="0">
              <a:solidFill>
                <a:schemeClr val="dk1"/>
              </a:solidFill>
              <a:highlight>
                <a:srgbClr val="FFFFFF"/>
              </a:highlight>
              <a:latin typeface="Roboto"/>
              <a:ea typeface="Roboto"/>
              <a:cs typeface="Roboto"/>
              <a:sym typeface="Roboto"/>
            </a:endParaRPr>
          </a:p>
          <a:p>
            <a:pPr marL="444500" lvl="0" indent="-342900" algn="just" rtl="0">
              <a:spcBef>
                <a:spcPts val="0"/>
              </a:spcBef>
              <a:spcAft>
                <a:spcPts val="0"/>
              </a:spcAft>
              <a:buClr>
                <a:schemeClr val="dk1"/>
              </a:buClr>
              <a:buSzPts val="2000"/>
              <a:buFont typeface="Arial" panose="020B0604020202020204" pitchFamily="34" charset="0"/>
              <a:buChar char="•"/>
            </a:pPr>
            <a:r>
              <a:rPr lang="en-US" sz="2000" b="1" dirty="0">
                <a:solidFill>
                  <a:schemeClr val="dk1"/>
                </a:solidFill>
                <a:latin typeface="Calibri"/>
                <a:ea typeface="Calibri"/>
                <a:cs typeface="Calibri"/>
                <a:sym typeface="Calibri"/>
              </a:rPr>
              <a:t>Personal data in browsing histories:</a:t>
            </a:r>
            <a:r>
              <a:rPr lang="en-US" sz="2000" dirty="0">
                <a:solidFill>
                  <a:schemeClr val="dk1"/>
                </a:solidFill>
                <a:latin typeface="Calibri"/>
                <a:ea typeface="Calibri"/>
                <a:cs typeface="Calibri"/>
                <a:sym typeface="Calibri"/>
              </a:rPr>
              <a:t> the digital history of the sites you’ve visited on your browser can take more than one form. Your browser can maintain its own log of the URLs of all the pages you’ve opened. Your browser’s cache will hold some of the actual page elements (like graphic images) and state information from those websites. </a:t>
            </a:r>
            <a:endParaRPr sz="2000" dirty="0">
              <a:solidFill>
                <a:schemeClr val="dk1"/>
              </a:solidFill>
              <a:latin typeface="Calibri"/>
              <a:ea typeface="Calibri"/>
              <a:cs typeface="Calibri"/>
              <a:sym typeface="Calibri"/>
            </a:endParaRPr>
          </a:p>
          <a:p>
            <a:pPr marL="457200" lvl="0" indent="0" algn="just" rtl="0">
              <a:spcBef>
                <a:spcPts val="0"/>
              </a:spcBef>
              <a:spcAft>
                <a:spcPts val="0"/>
              </a:spcAft>
              <a:buNone/>
            </a:pPr>
            <a:r>
              <a:rPr lang="en-US" sz="2000" dirty="0">
                <a:solidFill>
                  <a:schemeClr val="dk1"/>
                </a:solidFill>
                <a:latin typeface="Calibri"/>
                <a:ea typeface="Calibri"/>
                <a:cs typeface="Calibri"/>
                <a:sym typeface="Calibri"/>
              </a:rPr>
              <a:t>And online services like Google will have their own records of your history, both as part of the way they integrate your various online activities, and through the functionality of website usage analyzers that might be installed in the code of the sites you visit. Some of that data will be anonymized, making it impossible to associate with any one user. And some is, by design, traceable. </a:t>
            </a:r>
            <a:endParaRPr sz="2000" dirty="0">
              <a:solidFill>
                <a:schemeClr val="dk1"/>
              </a:solidFill>
              <a:latin typeface="Calibri"/>
              <a:ea typeface="Calibri"/>
              <a:cs typeface="Calibri"/>
              <a:sym typeface="Calibri"/>
            </a:endParaRPr>
          </a:p>
          <a:p>
            <a:pPr marL="0" lvl="0" indent="0" algn="l" rtl="0">
              <a:lnSpc>
                <a:spcPct val="115000"/>
              </a:lnSpc>
              <a:spcBef>
                <a:spcPts val="0"/>
              </a:spcBef>
              <a:spcAft>
                <a:spcPts val="2500"/>
              </a:spcAft>
              <a:buClr>
                <a:schemeClr val="dk1"/>
              </a:buClr>
              <a:buSzPts val="1100"/>
              <a:buFont typeface="Arial"/>
              <a:buNone/>
            </a:pPr>
            <a:endParaRPr sz="2000"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859801" y="1705211"/>
            <a:ext cx="10533358" cy="344757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en-US" sz="2800" b="1" dirty="0">
                <a:solidFill>
                  <a:srgbClr val="FF4343"/>
                </a:solidFill>
                <a:latin typeface="Arial" panose="020B0604020202020204" pitchFamily="34" charset="0"/>
                <a:cs typeface="Arial" panose="020B0604020202020204" pitchFamily="34" charset="0"/>
              </a:rPr>
              <a:t>BENEFITS OF USING DIGITAL TOOLS</a:t>
            </a:r>
          </a:p>
          <a:p>
            <a:pPr marL="457200" indent="-457200" algn="just">
              <a:lnSpc>
                <a:spcPct val="100000"/>
              </a:lnSpc>
              <a:buFont typeface="+mj-lt"/>
              <a:buAutoNum type="arabicPeriod"/>
            </a:pPr>
            <a:r>
              <a:rPr lang="en-US" sz="2200" b="1" dirty="0"/>
              <a:t>Measurable results</a:t>
            </a:r>
            <a:r>
              <a:rPr lang="en-US" sz="2200" dirty="0"/>
              <a:t>. We cannot count how many people have seen the billboard or how many people have read the flyer, but through digital tools, we can get solid and real results that show us exactly how many people have clicked a certain link and read the web age. This will help us to focus on the segment where do our potential clients come from. </a:t>
            </a:r>
          </a:p>
          <a:p>
            <a:pPr marL="457200" indent="-457200" algn="just">
              <a:lnSpc>
                <a:spcPct val="100000"/>
              </a:lnSpc>
              <a:buFont typeface="+mj-lt"/>
              <a:buAutoNum type="arabicPeriod"/>
            </a:pPr>
            <a:r>
              <a:rPr lang="en-US" sz="2200" b="1" dirty="0"/>
              <a:t>Flexibility</a:t>
            </a:r>
            <a:r>
              <a:rPr lang="en-US" sz="2200" dirty="0"/>
              <a:t>. The clients nowadays are interested for personalized experiences that satisfy their needs. Here we can single out digital marketing as it enables us to take advantage of the interests of individual clients and send them a unique message. </a:t>
            </a: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2441309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gf3d9c6b5b6_0_15"/>
          <p:cNvPicPr preferRelativeResize="0"/>
          <p:nvPr/>
        </p:nvPicPr>
        <p:blipFill rotWithShape="1">
          <a:blip r:embed="rId3">
            <a:alphaModFix/>
          </a:blip>
          <a:srcRect l="2233" t="-1090" r="22048" b="1090"/>
          <a:stretch/>
        </p:blipFill>
        <p:spPr>
          <a:xfrm>
            <a:off x="9778110" y="5782139"/>
            <a:ext cx="2413891" cy="654044"/>
          </a:xfrm>
          <a:prstGeom prst="rect">
            <a:avLst/>
          </a:prstGeom>
          <a:noFill/>
          <a:ln>
            <a:noFill/>
          </a:ln>
        </p:spPr>
      </p:pic>
      <p:pic>
        <p:nvPicPr>
          <p:cNvPr id="221" name="Google Shape;221;gf3d9c6b5b6_0_15"/>
          <p:cNvPicPr preferRelativeResize="0"/>
          <p:nvPr/>
        </p:nvPicPr>
        <p:blipFill rotWithShape="1">
          <a:blip r:embed="rId4">
            <a:alphaModFix/>
          </a:blip>
          <a:srcRect/>
          <a:stretch/>
        </p:blipFill>
        <p:spPr>
          <a:xfrm>
            <a:off x="10359436" y="0"/>
            <a:ext cx="1790890" cy="1790890"/>
          </a:xfrm>
          <a:prstGeom prst="rect">
            <a:avLst/>
          </a:prstGeom>
          <a:noFill/>
          <a:ln>
            <a:noFill/>
          </a:ln>
        </p:spPr>
      </p:pic>
      <p:sp>
        <p:nvSpPr>
          <p:cNvPr id="222" name="Google Shape;222;gf3d9c6b5b6_0_15"/>
          <p:cNvSpPr txBox="1"/>
          <p:nvPr/>
        </p:nvSpPr>
        <p:spPr>
          <a:xfrm>
            <a:off x="8345159" y="6436183"/>
            <a:ext cx="6096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223" name="Google Shape;223;gf3d9c6b5b6_0_15"/>
          <p:cNvSpPr txBox="1"/>
          <p:nvPr/>
        </p:nvSpPr>
        <p:spPr>
          <a:xfrm>
            <a:off x="1005981" y="1449433"/>
            <a:ext cx="10248900" cy="3447600"/>
          </a:xfrm>
          <a:prstGeom prst="rect">
            <a:avLst/>
          </a:prstGeom>
          <a:noFill/>
          <a:ln>
            <a:noFill/>
          </a:ln>
        </p:spPr>
        <p:txBody>
          <a:bodyPr spcFirstLastPara="1" wrap="square" lIns="91425" tIns="45700" rIns="91425" bIns="45700" anchor="t" anchorCtr="0">
            <a:noAutofit/>
          </a:bodyPr>
          <a:lstStyle/>
          <a:p>
            <a:pPr marL="457200" lvl="0" indent="0" algn="just" rtl="0">
              <a:spcBef>
                <a:spcPts val="0"/>
              </a:spcBef>
              <a:spcAft>
                <a:spcPts val="0"/>
              </a:spcAft>
              <a:buNone/>
            </a:pPr>
            <a:endParaRPr sz="2000" dirty="0">
              <a:solidFill>
                <a:schemeClr val="dk1"/>
              </a:solidFill>
              <a:latin typeface="Calibri"/>
              <a:ea typeface="Calibri"/>
              <a:cs typeface="Calibri"/>
              <a:sym typeface="Calibri"/>
            </a:endParaRPr>
          </a:p>
          <a:p>
            <a:pPr marL="444500" lvl="0" indent="-342900" algn="l" rtl="0">
              <a:spcBef>
                <a:spcPts val="0"/>
              </a:spcBef>
              <a:spcAft>
                <a:spcPts val="0"/>
              </a:spcAft>
              <a:buClr>
                <a:schemeClr val="dk1"/>
              </a:buClr>
              <a:buSzPts val="2000"/>
              <a:buFont typeface="Arial" panose="020B0604020202020204" pitchFamily="34" charset="0"/>
              <a:buChar char="•"/>
            </a:pPr>
            <a:r>
              <a:rPr lang="en-US" sz="2000" b="1" dirty="0">
                <a:solidFill>
                  <a:schemeClr val="dk1"/>
                </a:solidFill>
                <a:latin typeface="Calibri"/>
                <a:ea typeface="Calibri"/>
                <a:cs typeface="Calibri"/>
                <a:sym typeface="Calibri"/>
              </a:rPr>
              <a:t>E-commerce and social media Account data</a:t>
            </a:r>
            <a:r>
              <a:rPr lang="en-US" sz="2000" dirty="0">
                <a:solidFill>
                  <a:schemeClr val="dk1"/>
                </a:solidFill>
                <a:latin typeface="Calibri"/>
                <a:ea typeface="Calibri"/>
                <a:cs typeface="Calibri"/>
                <a:sym typeface="Calibri"/>
              </a:rPr>
              <a:t>: every comment you’ve posted, every password you’ve entered, every transaction you’ve made and anything you bought is written to databases. </a:t>
            </a:r>
            <a:endParaRPr sz="2000" dirty="0">
              <a:solidFill>
                <a:schemeClr val="dk1"/>
              </a:solidFill>
              <a:latin typeface="Calibri"/>
              <a:ea typeface="Calibri"/>
              <a:cs typeface="Calibri"/>
              <a:sym typeface="Calibri"/>
            </a:endParaRPr>
          </a:p>
          <a:p>
            <a:pPr marL="457200" lvl="0" indent="0" algn="l" rtl="0">
              <a:spcBef>
                <a:spcPts val="0"/>
              </a:spcBef>
              <a:spcAft>
                <a:spcPts val="0"/>
              </a:spcAft>
              <a:buNone/>
            </a:pPr>
            <a:r>
              <a:rPr lang="en-US" sz="2000" dirty="0">
                <a:solidFill>
                  <a:schemeClr val="dk1"/>
                </a:solidFill>
                <a:latin typeface="Calibri"/>
                <a:ea typeface="Calibri"/>
                <a:cs typeface="Calibri"/>
                <a:sym typeface="Calibri"/>
              </a:rPr>
              <a:t>There are some concerning aspects to the ways our data is used. There's the possibility that your social media or online service provider might one day go “dark side” and abuse their access to your data. But also, many of them—perhaps most infamously, Facebook—have sold identifiable user data to external companies.</a:t>
            </a:r>
            <a:endParaRPr sz="2000" dirty="0">
              <a:solidFill>
                <a:schemeClr val="dk1"/>
              </a:solidFill>
              <a:latin typeface="Calibri"/>
              <a:ea typeface="Calibri"/>
              <a:cs typeface="Calibri"/>
              <a:sym typeface="Calibri"/>
            </a:endParaRPr>
          </a:p>
          <a:p>
            <a:pPr marL="457200" lvl="0" indent="0" algn="l" rtl="0">
              <a:spcBef>
                <a:spcPts val="0"/>
              </a:spcBef>
              <a:spcAft>
                <a:spcPts val="0"/>
              </a:spcAft>
              <a:buNone/>
            </a:pPr>
            <a:r>
              <a:rPr lang="en-US" sz="2000" dirty="0">
                <a:solidFill>
                  <a:schemeClr val="dk1"/>
                </a:solidFill>
                <a:latin typeface="Calibri"/>
                <a:ea typeface="Calibri"/>
                <a:cs typeface="Calibri"/>
                <a:sym typeface="Calibri"/>
              </a:rPr>
              <a:t>Moreover, not all servers are strong and can face cyberattacks.</a:t>
            </a:r>
            <a:r>
              <a:rPr lang="en-US" sz="1650" dirty="0">
                <a:solidFill>
                  <a:srgbClr val="0A0A23"/>
                </a:solidFill>
                <a:highlight>
                  <a:srgbClr val="FFFFFF"/>
                </a:highlight>
              </a:rPr>
              <a:t> </a:t>
            </a:r>
            <a:endParaRPr sz="1650" dirty="0">
              <a:solidFill>
                <a:srgbClr val="0A0A23"/>
              </a:solidFill>
              <a:highlight>
                <a:srgbClr val="FFFFFF"/>
              </a:highlight>
            </a:endParaRPr>
          </a:p>
          <a:p>
            <a:pPr marL="444500" lvl="0" indent="-342900" algn="l" rtl="0">
              <a:spcBef>
                <a:spcPts val="700"/>
              </a:spcBef>
              <a:spcAft>
                <a:spcPts val="0"/>
              </a:spcAft>
              <a:buClr>
                <a:schemeClr val="dk1"/>
              </a:buClr>
              <a:buSzPts val="2000"/>
              <a:buFont typeface="Arial" panose="020B0604020202020204" pitchFamily="34" charset="0"/>
              <a:buChar char="•"/>
            </a:pPr>
            <a:r>
              <a:rPr lang="en-US" sz="2000" b="1" dirty="0">
                <a:solidFill>
                  <a:schemeClr val="dk1"/>
                </a:solidFill>
                <a:latin typeface="Calibri"/>
                <a:ea typeface="Calibri"/>
                <a:cs typeface="Calibri"/>
                <a:sym typeface="Calibri"/>
              </a:rPr>
              <a:t>Personal data in government databases</a:t>
            </a:r>
            <a:r>
              <a:rPr lang="en-US" sz="2000" dirty="0">
                <a:solidFill>
                  <a:schemeClr val="dk1"/>
                </a:solidFill>
                <a:latin typeface="Calibri"/>
                <a:ea typeface="Calibri"/>
                <a:cs typeface="Calibri"/>
                <a:sym typeface="Calibri"/>
              </a:rPr>
              <a:t>: national and regional government agencies also control vast stores of data covering many levels of their citizens’ behavior.</a:t>
            </a:r>
            <a:endParaRPr sz="2000" dirty="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gf3d9c6b5b6_0_30"/>
          <p:cNvPicPr preferRelativeResize="0"/>
          <p:nvPr/>
        </p:nvPicPr>
        <p:blipFill rotWithShape="1">
          <a:blip r:embed="rId3">
            <a:alphaModFix/>
          </a:blip>
          <a:srcRect l="2233" t="-1090" r="22048" b="1090"/>
          <a:stretch/>
        </p:blipFill>
        <p:spPr>
          <a:xfrm>
            <a:off x="9778110" y="5782139"/>
            <a:ext cx="2413891" cy="654044"/>
          </a:xfrm>
          <a:prstGeom prst="rect">
            <a:avLst/>
          </a:prstGeom>
          <a:noFill/>
          <a:ln>
            <a:noFill/>
          </a:ln>
        </p:spPr>
      </p:pic>
      <p:pic>
        <p:nvPicPr>
          <p:cNvPr id="229" name="Google Shape;229;gf3d9c6b5b6_0_30"/>
          <p:cNvPicPr preferRelativeResize="0"/>
          <p:nvPr/>
        </p:nvPicPr>
        <p:blipFill rotWithShape="1">
          <a:blip r:embed="rId4">
            <a:alphaModFix/>
          </a:blip>
          <a:srcRect/>
          <a:stretch/>
        </p:blipFill>
        <p:spPr>
          <a:xfrm>
            <a:off x="10359436" y="0"/>
            <a:ext cx="1790890" cy="1790890"/>
          </a:xfrm>
          <a:prstGeom prst="rect">
            <a:avLst/>
          </a:prstGeom>
          <a:noFill/>
          <a:ln>
            <a:noFill/>
          </a:ln>
        </p:spPr>
      </p:pic>
      <p:sp>
        <p:nvSpPr>
          <p:cNvPr id="230" name="Google Shape;230;gf3d9c6b5b6_0_30"/>
          <p:cNvSpPr txBox="1"/>
          <p:nvPr/>
        </p:nvSpPr>
        <p:spPr>
          <a:xfrm>
            <a:off x="8345159" y="6436183"/>
            <a:ext cx="6096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231" name="Google Shape;231;gf3d9c6b5b6_0_30"/>
          <p:cNvSpPr txBox="1"/>
          <p:nvPr/>
        </p:nvSpPr>
        <p:spPr>
          <a:xfrm>
            <a:off x="1005981" y="1790890"/>
            <a:ext cx="10248900" cy="3447600"/>
          </a:xfrm>
          <a:prstGeom prst="rect">
            <a:avLst/>
          </a:prstGeom>
          <a:noFill/>
          <a:ln>
            <a:noFill/>
          </a:ln>
        </p:spPr>
        <p:txBody>
          <a:bodyPr spcFirstLastPara="1" wrap="square" lIns="91425" tIns="45700" rIns="91425" bIns="45700" anchor="t" anchorCtr="0">
            <a:noAutofit/>
          </a:bodyPr>
          <a:lstStyle/>
          <a:p>
            <a:pPr marL="457200" marR="0" lvl="0" indent="-355600" algn="just" rtl="0">
              <a:spcBef>
                <a:spcPts val="0"/>
              </a:spcBef>
              <a:spcAft>
                <a:spcPts val="0"/>
              </a:spcAft>
              <a:buSzPts val="2000"/>
              <a:buFont typeface="Calibri"/>
              <a:buChar char="-"/>
            </a:pPr>
            <a:r>
              <a:rPr lang="en-US" sz="2000" dirty="0">
                <a:solidFill>
                  <a:srgbClr val="FF6600"/>
                </a:solidFill>
                <a:latin typeface="Calibri"/>
                <a:ea typeface="Calibri"/>
                <a:cs typeface="Calibri"/>
                <a:sym typeface="Calibri"/>
              </a:rPr>
              <a:t>How personal data are used</a:t>
            </a:r>
            <a:r>
              <a:rPr lang="en-US" sz="2000" b="1" dirty="0">
                <a:solidFill>
                  <a:schemeClr val="dk1"/>
                </a:solidFill>
                <a:latin typeface="Calibri"/>
                <a:ea typeface="Calibri"/>
                <a:cs typeface="Calibri"/>
                <a:sym typeface="Calibri"/>
              </a:rPr>
              <a:t> </a:t>
            </a:r>
            <a:endParaRPr sz="1300" b="1" dirty="0">
              <a:solidFill>
                <a:schemeClr val="dk1"/>
              </a:solidFill>
              <a:highlight>
                <a:srgbClr val="FFFFFF"/>
              </a:highlight>
              <a:latin typeface="Roboto"/>
              <a:ea typeface="Roboto"/>
              <a:cs typeface="Roboto"/>
              <a:sym typeface="Roboto"/>
            </a:endParaRPr>
          </a:p>
          <a:p>
            <a:pPr marL="0" lvl="0" indent="0" algn="just" rtl="0">
              <a:spcBef>
                <a:spcPts val="0"/>
              </a:spcBef>
              <a:spcAft>
                <a:spcPts val="0"/>
              </a:spcAft>
              <a:buNone/>
            </a:pPr>
            <a:r>
              <a:rPr lang="en-US" sz="2000" dirty="0">
                <a:solidFill>
                  <a:schemeClr val="dk1"/>
                </a:solidFill>
                <a:latin typeface="Calibri"/>
                <a:ea typeface="Calibri"/>
                <a:cs typeface="Calibri"/>
                <a:sym typeface="Calibri"/>
              </a:rPr>
              <a:t>Data collected by organizations can be used for </a:t>
            </a:r>
            <a:r>
              <a:rPr lang="en-US" sz="2000" b="1" dirty="0">
                <a:solidFill>
                  <a:schemeClr val="dk1"/>
                </a:solidFill>
                <a:latin typeface="Calibri"/>
                <a:ea typeface="Calibri"/>
                <a:cs typeface="Calibri"/>
                <a:sym typeface="Calibri"/>
              </a:rPr>
              <a:t>profiling</a:t>
            </a:r>
            <a:r>
              <a:rPr lang="en-US" sz="2000" dirty="0">
                <a:solidFill>
                  <a:schemeClr val="dk1"/>
                </a:solidFill>
                <a:latin typeface="Calibri"/>
                <a:ea typeface="Calibri"/>
                <a:cs typeface="Calibri"/>
                <a:sym typeface="Calibri"/>
              </a:rPr>
              <a:t> users and </a:t>
            </a:r>
            <a:r>
              <a:rPr lang="en-US" sz="2000" b="1" dirty="0">
                <a:solidFill>
                  <a:schemeClr val="dk1"/>
                </a:solidFill>
                <a:latin typeface="Calibri"/>
                <a:ea typeface="Calibri"/>
                <a:cs typeface="Calibri"/>
                <a:sym typeface="Calibri"/>
              </a:rPr>
              <a:t>defining marketing strategies</a:t>
            </a:r>
            <a:r>
              <a:rPr lang="en-US" sz="2000" dirty="0">
                <a:solidFill>
                  <a:schemeClr val="dk1"/>
                </a:solidFill>
                <a:latin typeface="Calibri"/>
                <a:ea typeface="Calibri"/>
                <a:cs typeface="Calibri"/>
                <a:sym typeface="Calibri"/>
              </a:rPr>
              <a:t>. Generally, servers process information on:</a:t>
            </a:r>
            <a:endParaRPr sz="2000" dirty="0">
              <a:solidFill>
                <a:schemeClr val="dk1"/>
              </a:solidFill>
              <a:latin typeface="Calibri"/>
              <a:ea typeface="Calibri"/>
              <a:cs typeface="Calibri"/>
              <a:sym typeface="Calibri"/>
            </a:endParaRPr>
          </a:p>
          <a:p>
            <a:pPr marL="444500" lvl="0" indent="-342900" algn="just" rtl="0">
              <a:spcBef>
                <a:spcPts val="1200"/>
              </a:spcBef>
              <a:spcAft>
                <a:spcPts val="0"/>
              </a:spcAft>
              <a:buClr>
                <a:schemeClr val="dk1"/>
              </a:buClr>
              <a:buSzPts val="2000"/>
              <a:buFont typeface="Arial" panose="020B0604020202020204" pitchFamily="34" charset="0"/>
              <a:buChar char="•"/>
            </a:pPr>
            <a:r>
              <a:rPr lang="en-US" sz="2000" dirty="0">
                <a:solidFill>
                  <a:schemeClr val="dk1"/>
                </a:solidFill>
                <a:latin typeface="Calibri"/>
                <a:ea typeface="Calibri"/>
                <a:cs typeface="Calibri"/>
                <a:sym typeface="Calibri"/>
              </a:rPr>
              <a:t>Geographical origin of the user;</a:t>
            </a:r>
            <a:endParaRPr sz="2000" dirty="0">
              <a:solidFill>
                <a:schemeClr val="dk1"/>
              </a:solidFill>
              <a:latin typeface="Calibri"/>
              <a:ea typeface="Calibri"/>
              <a:cs typeface="Calibri"/>
              <a:sym typeface="Calibri"/>
            </a:endParaRPr>
          </a:p>
          <a:p>
            <a:pPr marL="444500" lvl="0" indent="-342900" algn="just" rtl="0">
              <a:spcBef>
                <a:spcPts val="0"/>
              </a:spcBef>
              <a:spcAft>
                <a:spcPts val="0"/>
              </a:spcAft>
              <a:buClr>
                <a:schemeClr val="dk1"/>
              </a:buClr>
              <a:buSzPts val="2000"/>
              <a:buFont typeface="Arial" panose="020B0604020202020204" pitchFamily="34" charset="0"/>
              <a:buChar char="•"/>
            </a:pPr>
            <a:r>
              <a:rPr lang="en-US" sz="2000" dirty="0">
                <a:solidFill>
                  <a:schemeClr val="dk1"/>
                </a:solidFill>
                <a:latin typeface="Calibri"/>
                <a:ea typeface="Calibri"/>
                <a:cs typeface="Calibri"/>
                <a:sym typeface="Calibri"/>
              </a:rPr>
              <a:t>Biographical and biological aspects (age, gender);</a:t>
            </a:r>
            <a:endParaRPr sz="2000" dirty="0">
              <a:solidFill>
                <a:schemeClr val="dk1"/>
              </a:solidFill>
              <a:latin typeface="Calibri"/>
              <a:ea typeface="Calibri"/>
              <a:cs typeface="Calibri"/>
              <a:sym typeface="Calibri"/>
            </a:endParaRPr>
          </a:p>
          <a:p>
            <a:pPr marL="444500" lvl="0" indent="-342900" algn="just" rtl="0">
              <a:spcBef>
                <a:spcPts val="0"/>
              </a:spcBef>
              <a:spcAft>
                <a:spcPts val="0"/>
              </a:spcAft>
              <a:buClr>
                <a:schemeClr val="dk1"/>
              </a:buClr>
              <a:buSzPts val="2000"/>
              <a:buFont typeface="Arial" panose="020B0604020202020204" pitchFamily="34" charset="0"/>
              <a:buChar char="•"/>
            </a:pPr>
            <a:r>
              <a:rPr lang="en-US" sz="2000" dirty="0">
                <a:solidFill>
                  <a:schemeClr val="dk1"/>
                </a:solidFill>
                <a:latin typeface="Calibri"/>
                <a:ea typeface="Calibri"/>
                <a:cs typeface="Calibri"/>
                <a:sym typeface="Calibri"/>
              </a:rPr>
              <a:t>Values and personality elements;</a:t>
            </a:r>
            <a:endParaRPr sz="2000" dirty="0">
              <a:solidFill>
                <a:schemeClr val="dk1"/>
              </a:solidFill>
              <a:latin typeface="Calibri"/>
              <a:ea typeface="Calibri"/>
              <a:cs typeface="Calibri"/>
              <a:sym typeface="Calibri"/>
            </a:endParaRPr>
          </a:p>
          <a:p>
            <a:pPr marL="444500" lvl="0" indent="-342900" algn="just" rtl="0">
              <a:spcBef>
                <a:spcPts val="0"/>
              </a:spcBef>
              <a:spcAft>
                <a:spcPts val="0"/>
              </a:spcAft>
              <a:buClr>
                <a:schemeClr val="dk1"/>
              </a:buClr>
              <a:buSzPts val="2000"/>
              <a:buFont typeface="Arial" panose="020B0604020202020204" pitchFamily="34" charset="0"/>
              <a:buChar char="•"/>
            </a:pPr>
            <a:r>
              <a:rPr lang="en-US" sz="2000" dirty="0">
                <a:solidFill>
                  <a:schemeClr val="dk1"/>
                </a:solidFill>
                <a:latin typeface="Calibri"/>
                <a:ea typeface="Calibri"/>
                <a:cs typeface="Calibri"/>
                <a:sym typeface="Calibri"/>
              </a:rPr>
              <a:t>level of education;</a:t>
            </a:r>
            <a:endParaRPr sz="2000" dirty="0">
              <a:solidFill>
                <a:schemeClr val="dk1"/>
              </a:solidFill>
              <a:latin typeface="Calibri"/>
              <a:ea typeface="Calibri"/>
              <a:cs typeface="Calibri"/>
              <a:sym typeface="Calibri"/>
            </a:endParaRPr>
          </a:p>
          <a:p>
            <a:pPr marL="444500" lvl="0" indent="-342900" algn="just" rtl="0">
              <a:spcBef>
                <a:spcPts val="0"/>
              </a:spcBef>
              <a:spcAft>
                <a:spcPts val="0"/>
              </a:spcAft>
              <a:buClr>
                <a:schemeClr val="dk1"/>
              </a:buClr>
              <a:buSzPts val="2000"/>
              <a:buFont typeface="Arial" panose="020B0604020202020204" pitchFamily="34" charset="0"/>
              <a:buChar char="•"/>
            </a:pPr>
            <a:r>
              <a:rPr lang="en-US" sz="2000" dirty="0">
                <a:solidFill>
                  <a:schemeClr val="dk1"/>
                </a:solidFill>
                <a:latin typeface="Calibri"/>
                <a:ea typeface="Calibri"/>
                <a:cs typeface="Calibri"/>
                <a:sym typeface="Calibri"/>
              </a:rPr>
              <a:t>consumer behavior of the user.</a:t>
            </a:r>
            <a:endParaRPr sz="2000" dirty="0">
              <a:solidFill>
                <a:schemeClr val="dk1"/>
              </a:solidFill>
              <a:latin typeface="Calibri"/>
              <a:ea typeface="Calibri"/>
              <a:cs typeface="Calibri"/>
              <a:sym typeface="Calibri"/>
            </a:endParaRPr>
          </a:p>
          <a:p>
            <a:pPr marL="0" lvl="0" indent="0" algn="just" rtl="0">
              <a:spcBef>
                <a:spcPts val="1200"/>
              </a:spcBef>
              <a:spcAft>
                <a:spcPts val="0"/>
              </a:spcAft>
              <a:buNone/>
            </a:pPr>
            <a:r>
              <a:rPr lang="en-US" sz="2000" dirty="0">
                <a:solidFill>
                  <a:schemeClr val="dk1"/>
                </a:solidFill>
                <a:latin typeface="Calibri"/>
                <a:ea typeface="Calibri"/>
                <a:cs typeface="Calibri"/>
                <a:sym typeface="Calibri"/>
              </a:rPr>
              <a:t>The combination of these elements will allow the elaboration of statistics and the creation of user-targeted advertisements and thus expand the reach and promotion of an organization's services and products.</a:t>
            </a:r>
            <a:endParaRPr sz="2000" dirty="0">
              <a:solidFill>
                <a:schemeClr val="dk1"/>
              </a:solidFill>
              <a:latin typeface="Calibri"/>
              <a:ea typeface="Calibri"/>
              <a:cs typeface="Calibri"/>
              <a:sym typeface="Calibri"/>
            </a:endParaRPr>
          </a:p>
          <a:p>
            <a:pPr marL="457200" lvl="0" indent="0" algn="just" rtl="0">
              <a:spcBef>
                <a:spcPts val="0"/>
              </a:spcBef>
              <a:spcAft>
                <a:spcPts val="0"/>
              </a:spcAft>
              <a:buNone/>
            </a:pPr>
            <a:r>
              <a:rPr lang="en-US" sz="2000"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a:p>
            <a:pPr marL="0" lvl="0" indent="0" algn="just" rtl="0">
              <a:lnSpc>
                <a:spcPct val="115000"/>
              </a:lnSpc>
              <a:spcBef>
                <a:spcPts val="0"/>
              </a:spcBef>
              <a:spcAft>
                <a:spcPts val="2500"/>
              </a:spcAft>
              <a:buClr>
                <a:schemeClr val="dk1"/>
              </a:buClr>
              <a:buSzPts val="1100"/>
              <a:buFont typeface="Arial"/>
              <a:buNone/>
            </a:pPr>
            <a:endParaRPr sz="2000" dirty="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16"/>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237" name="Google Shape;237;p16"/>
          <p:cNvSpPr txBox="1"/>
          <p:nvPr/>
        </p:nvSpPr>
        <p:spPr>
          <a:xfrm>
            <a:off x="959389" y="1790891"/>
            <a:ext cx="10533358" cy="3447578"/>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2000"/>
              <a:buFont typeface="Arial"/>
              <a:buNone/>
            </a:pPr>
            <a:r>
              <a:rPr lang="en-US" sz="2000" b="1">
                <a:solidFill>
                  <a:schemeClr val="dk1"/>
                </a:solidFill>
                <a:latin typeface="Calibri"/>
                <a:ea typeface="Calibri"/>
                <a:cs typeface="Calibri"/>
                <a:sym typeface="Calibri"/>
              </a:rPr>
              <a:t>4. Correct any identified errors as soon as this is practically possible</a:t>
            </a:r>
            <a:endParaRPr/>
          </a:p>
          <a:p>
            <a:pPr marL="0" marR="0" lvl="0" indent="0" algn="just" rtl="0">
              <a:lnSpc>
                <a:spcPct val="100000"/>
              </a:lnSpc>
              <a:spcBef>
                <a:spcPts val="1000"/>
              </a:spcBef>
              <a:spcAft>
                <a:spcPts val="0"/>
              </a:spcAft>
              <a:buClr>
                <a:schemeClr val="dk1"/>
              </a:buClr>
              <a:buSzPts val="2000"/>
              <a:buFont typeface="Arial"/>
              <a:buNone/>
            </a:pPr>
            <a:r>
              <a:rPr lang="en-US" sz="2000">
                <a:solidFill>
                  <a:schemeClr val="dk1"/>
                </a:solidFill>
                <a:latin typeface="Calibri"/>
                <a:ea typeface="Calibri"/>
                <a:cs typeface="Calibri"/>
                <a:sym typeface="Calibri"/>
              </a:rPr>
              <a:t>The GDPR includes the </a:t>
            </a:r>
            <a:r>
              <a:rPr lang="en-US" sz="2000" b="1">
                <a:solidFill>
                  <a:schemeClr val="dk1"/>
                </a:solidFill>
                <a:latin typeface="Calibri"/>
                <a:ea typeface="Calibri"/>
                <a:cs typeface="Calibri"/>
                <a:sym typeface="Calibri"/>
              </a:rPr>
              <a:t>right to the ratification</a:t>
            </a:r>
            <a:r>
              <a:rPr lang="en-US" sz="2000">
                <a:solidFill>
                  <a:schemeClr val="dk1"/>
                </a:solidFill>
                <a:latin typeface="Calibri"/>
                <a:ea typeface="Calibri"/>
                <a:cs typeface="Calibri"/>
                <a:sym typeface="Calibri"/>
              </a:rPr>
              <a:t>: “</a:t>
            </a:r>
            <a:r>
              <a:rPr lang="en-US" sz="2000" i="1">
                <a:solidFill>
                  <a:schemeClr val="dk1"/>
                </a:solidFill>
                <a:latin typeface="Calibri"/>
                <a:ea typeface="Calibri"/>
                <a:cs typeface="Calibri"/>
                <a:sym typeface="Calibri"/>
              </a:rPr>
              <a:t>data subject shall have the right to obtain from the controller without undue delay the rectification of inaccurate personal data concerning him or her. Taking into account the purposes of the processing, the data subject shall have the right to have incomplete personal data completed, including by means of providing a supplementary statement</a:t>
            </a:r>
            <a:r>
              <a:rPr lang="en-US" sz="2000">
                <a:solidFill>
                  <a:schemeClr val="dk1"/>
                </a:solidFill>
                <a:latin typeface="Calibri"/>
                <a:ea typeface="Calibri"/>
                <a:cs typeface="Calibri"/>
                <a:sym typeface="Calibri"/>
              </a:rPr>
              <a:t>” (Article 16 GDPR).</a:t>
            </a:r>
            <a:endParaRPr/>
          </a:p>
          <a:p>
            <a:pPr marL="0" marR="0" lvl="0" indent="0" algn="just" rtl="0">
              <a:lnSpc>
                <a:spcPct val="100000"/>
              </a:lnSpc>
              <a:spcBef>
                <a:spcPts val="1000"/>
              </a:spcBef>
              <a:spcAft>
                <a:spcPts val="0"/>
              </a:spcAft>
              <a:buClr>
                <a:schemeClr val="dk1"/>
              </a:buClr>
              <a:buSzPts val="2000"/>
              <a:buFont typeface="Arial"/>
              <a:buNone/>
            </a:pPr>
            <a:r>
              <a:rPr lang="en-US" sz="2000">
                <a:solidFill>
                  <a:schemeClr val="dk1"/>
                </a:solidFill>
                <a:latin typeface="Calibri"/>
                <a:ea typeface="Calibri"/>
                <a:cs typeface="Calibri"/>
                <a:sym typeface="Calibri"/>
              </a:rPr>
              <a:t>Your request to rectify your data should be addressed to the controller (the organisation/entity/administration/company processing your data) by email, letter, fax or through a form, as long as you have a written record of the request. </a:t>
            </a:r>
            <a:endParaRPr sz="2000">
              <a:solidFill>
                <a:schemeClr val="dk1"/>
              </a:solidFill>
              <a:latin typeface="Calibri"/>
              <a:ea typeface="Calibri"/>
              <a:cs typeface="Calibri"/>
              <a:sym typeface="Calibri"/>
            </a:endParaRPr>
          </a:p>
          <a:p>
            <a:pPr marL="0" marR="0" lvl="0" indent="0" algn="just" rtl="0">
              <a:lnSpc>
                <a:spcPct val="100000"/>
              </a:lnSpc>
              <a:spcBef>
                <a:spcPts val="2875"/>
              </a:spcBef>
              <a:spcAft>
                <a:spcPts val="0"/>
              </a:spcAft>
              <a:buClr>
                <a:schemeClr val="dk1"/>
              </a:buClr>
              <a:buSzPts val="2000"/>
              <a:buFont typeface="Arial"/>
              <a:buNone/>
            </a:pP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pic>
        <p:nvPicPr>
          <p:cNvPr id="238" name="Google Shape;238;p16"/>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239" name="Google Shape;239;p16"/>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17"/>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pic>
        <p:nvPicPr>
          <p:cNvPr id="245" name="Google Shape;245;p17"/>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246" name="Google Shape;246;p17"/>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247" name="Google Shape;247;p17"/>
          <p:cNvSpPr txBox="1"/>
          <p:nvPr/>
        </p:nvSpPr>
        <p:spPr>
          <a:xfrm>
            <a:off x="859801" y="2883226"/>
            <a:ext cx="10533358" cy="3447578"/>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2000"/>
              <a:buFont typeface="Arial"/>
              <a:buNone/>
            </a:pPr>
            <a:r>
              <a:rPr lang="en-US" sz="2000" b="1">
                <a:solidFill>
                  <a:schemeClr val="dk1"/>
                </a:solidFill>
                <a:latin typeface="Calibri"/>
                <a:ea typeface="Calibri"/>
                <a:cs typeface="Calibri"/>
                <a:sym typeface="Calibri"/>
              </a:rPr>
              <a:t>5. Remove and “forget” data when requested</a:t>
            </a:r>
            <a:endParaRPr/>
          </a:p>
          <a:p>
            <a:pPr marL="0" marR="0" lvl="0" indent="0" algn="just" rtl="0">
              <a:lnSpc>
                <a:spcPct val="90000"/>
              </a:lnSpc>
              <a:spcBef>
                <a:spcPts val="1000"/>
              </a:spcBef>
              <a:spcAft>
                <a:spcPts val="0"/>
              </a:spcAft>
              <a:buClr>
                <a:schemeClr val="dk1"/>
              </a:buClr>
              <a:buSzPts val="2000"/>
              <a:buFont typeface="Arial"/>
              <a:buNone/>
            </a:pPr>
            <a:r>
              <a:rPr lang="en-US" sz="2000" b="0" i="0">
                <a:solidFill>
                  <a:schemeClr val="dk1"/>
                </a:solidFill>
                <a:latin typeface="Calibri"/>
                <a:ea typeface="Calibri"/>
                <a:cs typeface="Calibri"/>
                <a:sym typeface="Calibri"/>
              </a:rPr>
              <a:t>The </a:t>
            </a:r>
            <a:r>
              <a:rPr lang="en-US" sz="2000" i="0">
                <a:solidFill>
                  <a:schemeClr val="dk1"/>
                </a:solidFill>
                <a:latin typeface="Calibri"/>
                <a:ea typeface="Calibri"/>
                <a:cs typeface="Calibri"/>
                <a:sym typeface="Calibri"/>
              </a:rPr>
              <a:t>GDPR</a:t>
            </a:r>
            <a:r>
              <a:rPr lang="en-US" sz="2000" b="0" i="0">
                <a:solidFill>
                  <a:schemeClr val="dk1"/>
                </a:solidFill>
                <a:latin typeface="Calibri"/>
                <a:ea typeface="Calibri"/>
                <a:cs typeface="Calibri"/>
                <a:sym typeface="Calibri"/>
              </a:rPr>
              <a:t> governs also the so called “</a:t>
            </a:r>
            <a:r>
              <a:rPr lang="en-US" sz="2000" b="1" i="0">
                <a:solidFill>
                  <a:schemeClr val="dk1"/>
                </a:solidFill>
                <a:latin typeface="Calibri"/>
                <a:ea typeface="Calibri"/>
                <a:cs typeface="Calibri"/>
                <a:sym typeface="Calibri"/>
              </a:rPr>
              <a:t>right to be forgotten</a:t>
            </a:r>
            <a:r>
              <a:rPr lang="en-US" sz="2000" b="0" i="0">
                <a:solidFill>
                  <a:schemeClr val="dk1"/>
                </a:solidFill>
                <a:latin typeface="Calibri"/>
                <a:ea typeface="Calibri"/>
                <a:cs typeface="Calibri"/>
                <a:sym typeface="Calibri"/>
              </a:rPr>
              <a:t>”. In fact, users can ask to erase their personal data to an organization. In Article 17, the GDPR outlines the specific circumstances under which the right to be forgotten applies. </a:t>
            </a:r>
            <a:endParaRPr sz="2000">
              <a:solidFill>
                <a:schemeClr val="dk1"/>
              </a:solidFill>
              <a:latin typeface="Calibri"/>
              <a:ea typeface="Calibri"/>
              <a:cs typeface="Calibri"/>
              <a:sym typeface="Calibri"/>
            </a:endParaRPr>
          </a:p>
        </p:txBody>
      </p:sp>
      <p:pic>
        <p:nvPicPr>
          <p:cNvPr id="248" name="Google Shape;248;p17" descr="Freccia: leggera curva contorno"/>
          <p:cNvPicPr preferRelativeResize="0"/>
          <p:nvPr/>
        </p:nvPicPr>
        <p:blipFill rotWithShape="1">
          <a:blip r:embed="rId5">
            <a:alphaModFix/>
          </a:blip>
          <a:srcRect/>
          <a:stretch/>
        </p:blipFill>
        <p:spPr>
          <a:xfrm>
            <a:off x="10527855" y="4083517"/>
            <a:ext cx="914400" cy="914400"/>
          </a:xfrm>
          <a:prstGeom prst="rect">
            <a:avLst/>
          </a:prstGeom>
          <a:noFill/>
          <a:ln>
            <a:noFill/>
          </a:ln>
        </p:spPr>
      </p:pic>
      <p:pic>
        <p:nvPicPr>
          <p:cNvPr id="249" name="Google Shape;249;p17" descr="Programmatore"/>
          <p:cNvPicPr preferRelativeResize="0"/>
          <p:nvPr/>
        </p:nvPicPr>
        <p:blipFill rotWithShape="1">
          <a:blip r:embed="rId6">
            <a:alphaModFix/>
          </a:blip>
          <a:srcRect/>
          <a:stretch/>
        </p:blipFill>
        <p:spPr>
          <a:xfrm>
            <a:off x="5064393" y="650942"/>
            <a:ext cx="1790891" cy="179089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18"/>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pic>
        <p:nvPicPr>
          <p:cNvPr id="255" name="Google Shape;255;p18"/>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256" name="Google Shape;256;p18"/>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257" name="Google Shape;257;p18"/>
          <p:cNvSpPr txBox="1"/>
          <p:nvPr/>
        </p:nvSpPr>
        <p:spPr>
          <a:xfrm>
            <a:off x="859801" y="1195684"/>
            <a:ext cx="10533358" cy="3447578"/>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2000"/>
              <a:buFont typeface="Arial"/>
              <a:buNone/>
            </a:pPr>
            <a:r>
              <a:rPr lang="en-US" sz="2000" b="1" i="0" dirty="0">
                <a:solidFill>
                  <a:schemeClr val="dk1"/>
                </a:solidFill>
                <a:latin typeface="Calibri"/>
                <a:ea typeface="Calibri"/>
                <a:cs typeface="Calibri"/>
                <a:sym typeface="Calibri"/>
              </a:rPr>
              <a:t>An individual has the right to have their personal data erased if</a:t>
            </a:r>
            <a:r>
              <a:rPr lang="en-US" sz="2000" b="0" i="0" dirty="0">
                <a:solidFill>
                  <a:schemeClr val="dk1"/>
                </a:solidFill>
                <a:latin typeface="Calibri"/>
                <a:ea typeface="Calibri"/>
                <a:cs typeface="Calibri"/>
                <a:sym typeface="Calibri"/>
              </a:rPr>
              <a:t>:</a:t>
            </a:r>
            <a:endParaRPr dirty="0"/>
          </a:p>
          <a:p>
            <a:pPr marL="342900" marR="0" lvl="0" indent="-342900" algn="just" rtl="0">
              <a:lnSpc>
                <a:spcPct val="90000"/>
              </a:lnSpc>
              <a:spcBef>
                <a:spcPts val="1000"/>
              </a:spcBef>
              <a:spcAft>
                <a:spcPts val="0"/>
              </a:spcAft>
              <a:buClr>
                <a:schemeClr val="dk1"/>
              </a:buClr>
              <a:buSzPts val="2000"/>
              <a:buFont typeface="Arial"/>
              <a:buChar char="•"/>
            </a:pPr>
            <a:r>
              <a:rPr lang="en-US" sz="2000" b="0" i="0" dirty="0">
                <a:solidFill>
                  <a:schemeClr val="dk1"/>
                </a:solidFill>
                <a:latin typeface="Calibri"/>
                <a:ea typeface="Calibri"/>
                <a:cs typeface="Calibri"/>
                <a:sym typeface="Calibri"/>
              </a:rPr>
              <a:t> The personal data is no longer necessary for the purpose an organization originally collected or processed it.</a:t>
            </a:r>
            <a:endParaRPr dirty="0"/>
          </a:p>
          <a:p>
            <a:pPr marL="342900" marR="0" lvl="0" indent="-342900" algn="just" rtl="0">
              <a:lnSpc>
                <a:spcPct val="90000"/>
              </a:lnSpc>
              <a:spcBef>
                <a:spcPts val="1000"/>
              </a:spcBef>
              <a:spcAft>
                <a:spcPts val="0"/>
              </a:spcAft>
              <a:buClr>
                <a:schemeClr val="dk1"/>
              </a:buClr>
              <a:buSzPts val="2000"/>
              <a:buFont typeface="Arial"/>
              <a:buChar char="•"/>
            </a:pPr>
            <a:r>
              <a:rPr lang="en-US" sz="2000" b="0" i="0" dirty="0">
                <a:solidFill>
                  <a:schemeClr val="dk1"/>
                </a:solidFill>
                <a:latin typeface="Calibri"/>
                <a:ea typeface="Calibri"/>
                <a:cs typeface="Calibri"/>
                <a:sym typeface="Calibri"/>
              </a:rPr>
              <a:t> An organization is relying on an individual’s consent as the lawful basis for processing the data and that individual withdraws their consent.</a:t>
            </a:r>
            <a:endParaRPr dirty="0"/>
          </a:p>
          <a:p>
            <a:pPr marL="342900" marR="0" lvl="0" indent="-342900" algn="just" rtl="0">
              <a:lnSpc>
                <a:spcPct val="90000"/>
              </a:lnSpc>
              <a:spcBef>
                <a:spcPts val="1000"/>
              </a:spcBef>
              <a:spcAft>
                <a:spcPts val="0"/>
              </a:spcAft>
              <a:buClr>
                <a:schemeClr val="dk1"/>
              </a:buClr>
              <a:buSzPts val="2000"/>
              <a:buFont typeface="Arial"/>
              <a:buChar char="•"/>
            </a:pPr>
            <a:r>
              <a:rPr lang="en-US" sz="2000" b="0" i="0" dirty="0">
                <a:solidFill>
                  <a:schemeClr val="dk1"/>
                </a:solidFill>
                <a:latin typeface="Calibri"/>
                <a:ea typeface="Calibri"/>
                <a:cs typeface="Calibri"/>
                <a:sym typeface="Calibri"/>
              </a:rPr>
              <a:t> An organization is relying on legitimate interests as its justification for processing an individual’s data, the individual objects to this processing, and there is no overriding legitimate interest for the organization to continue with the processing.</a:t>
            </a:r>
            <a:endParaRPr dirty="0"/>
          </a:p>
          <a:p>
            <a:pPr marL="342900" marR="0" lvl="0" indent="-342900" algn="just" rtl="0">
              <a:lnSpc>
                <a:spcPct val="90000"/>
              </a:lnSpc>
              <a:spcBef>
                <a:spcPts val="1000"/>
              </a:spcBef>
              <a:spcAft>
                <a:spcPts val="0"/>
              </a:spcAft>
              <a:buClr>
                <a:schemeClr val="dk1"/>
              </a:buClr>
              <a:buSzPts val="2000"/>
              <a:buFont typeface="Arial"/>
              <a:buChar char="•"/>
            </a:pPr>
            <a:r>
              <a:rPr lang="en-US" sz="2000" b="0" i="0" dirty="0">
                <a:solidFill>
                  <a:schemeClr val="dk1"/>
                </a:solidFill>
                <a:latin typeface="Calibri"/>
                <a:ea typeface="Calibri"/>
                <a:cs typeface="Calibri"/>
                <a:sym typeface="Calibri"/>
              </a:rPr>
              <a:t> An organization is processing personal data for direct marketing purposes and the individual objects to this processing.</a:t>
            </a:r>
            <a:endParaRPr dirty="0"/>
          </a:p>
          <a:p>
            <a:pPr marL="342900" marR="0" lvl="0" indent="-342900" algn="just" rtl="0">
              <a:lnSpc>
                <a:spcPct val="90000"/>
              </a:lnSpc>
              <a:spcBef>
                <a:spcPts val="1000"/>
              </a:spcBef>
              <a:spcAft>
                <a:spcPts val="0"/>
              </a:spcAft>
              <a:buClr>
                <a:schemeClr val="dk1"/>
              </a:buClr>
              <a:buSzPts val="2000"/>
              <a:buFont typeface="Arial"/>
              <a:buChar char="•"/>
            </a:pPr>
            <a:r>
              <a:rPr lang="en-US" sz="2000" b="0" i="0" dirty="0">
                <a:solidFill>
                  <a:schemeClr val="dk1"/>
                </a:solidFill>
                <a:latin typeface="Calibri"/>
                <a:ea typeface="Calibri"/>
                <a:cs typeface="Calibri"/>
                <a:sym typeface="Calibri"/>
              </a:rPr>
              <a:t> An organization processed an individual’s personal data unlawfully.</a:t>
            </a:r>
            <a:endParaRPr dirty="0"/>
          </a:p>
          <a:p>
            <a:pPr marL="342900" marR="0" lvl="0" indent="-342900" algn="just" rtl="0">
              <a:lnSpc>
                <a:spcPct val="90000"/>
              </a:lnSpc>
              <a:spcBef>
                <a:spcPts val="1000"/>
              </a:spcBef>
              <a:spcAft>
                <a:spcPts val="0"/>
              </a:spcAft>
              <a:buClr>
                <a:schemeClr val="dk1"/>
              </a:buClr>
              <a:buSzPts val="2000"/>
              <a:buFont typeface="Arial"/>
              <a:buChar char="•"/>
            </a:pPr>
            <a:r>
              <a:rPr lang="en-US" sz="2000" b="0" i="0" dirty="0">
                <a:solidFill>
                  <a:schemeClr val="dk1"/>
                </a:solidFill>
                <a:latin typeface="Calibri"/>
                <a:ea typeface="Calibri"/>
                <a:cs typeface="Calibri"/>
                <a:sym typeface="Calibri"/>
              </a:rPr>
              <a:t> An organization must erase personal data in order to comply with a legal ruling or obligation.</a:t>
            </a:r>
            <a:endParaRPr dirty="0"/>
          </a:p>
          <a:p>
            <a:pPr marL="342900" marR="0" lvl="0" indent="-342900" algn="just" rtl="0">
              <a:lnSpc>
                <a:spcPct val="90000"/>
              </a:lnSpc>
              <a:spcBef>
                <a:spcPts val="1000"/>
              </a:spcBef>
              <a:spcAft>
                <a:spcPts val="0"/>
              </a:spcAft>
              <a:buClr>
                <a:schemeClr val="dk1"/>
              </a:buClr>
              <a:buSzPts val="2000"/>
              <a:buFont typeface="Arial"/>
              <a:buChar char="•"/>
            </a:pPr>
            <a:r>
              <a:rPr lang="en-US" sz="2000" b="0" i="0" dirty="0">
                <a:solidFill>
                  <a:schemeClr val="dk1"/>
                </a:solidFill>
                <a:latin typeface="Calibri"/>
                <a:ea typeface="Calibri"/>
                <a:cs typeface="Calibri"/>
                <a:sym typeface="Calibri"/>
              </a:rPr>
              <a:t> An organization has processed a child’s personal data to offer their</a:t>
            </a:r>
            <a:r>
              <a:rPr lang="en-US" sz="2000" i="0" dirty="0">
                <a:solidFill>
                  <a:schemeClr val="dk1"/>
                </a:solidFill>
                <a:latin typeface="Calibri"/>
                <a:ea typeface="Calibri"/>
                <a:cs typeface="Calibri"/>
                <a:sym typeface="Calibri"/>
              </a:rPr>
              <a:t> information society </a:t>
            </a:r>
            <a:r>
              <a:rPr lang="en-US" sz="2000" b="0" i="0" dirty="0">
                <a:solidFill>
                  <a:schemeClr val="dk1"/>
                </a:solidFill>
                <a:latin typeface="Calibri"/>
                <a:ea typeface="Calibri"/>
                <a:cs typeface="Calibri"/>
                <a:sym typeface="Calibri"/>
              </a:rPr>
              <a:t>services.</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19"/>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pic>
        <p:nvPicPr>
          <p:cNvPr id="263" name="Google Shape;263;p19"/>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264" name="Google Shape;264;p19"/>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265" name="Google Shape;265;p19"/>
          <p:cNvSpPr txBox="1"/>
          <p:nvPr/>
        </p:nvSpPr>
        <p:spPr>
          <a:xfrm>
            <a:off x="6325897" y="2444935"/>
            <a:ext cx="4928984" cy="3447578"/>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000"/>
              <a:buFont typeface="Arial"/>
              <a:buNone/>
            </a:pPr>
            <a:r>
              <a:rPr lang="en-US" sz="2000" b="0" i="0">
                <a:solidFill>
                  <a:srgbClr val="000000"/>
                </a:solidFill>
                <a:latin typeface="Calibri"/>
                <a:ea typeface="Calibri"/>
                <a:cs typeface="Calibri"/>
                <a:sym typeface="Calibri"/>
              </a:rPr>
              <a:t>The GDPR does not specify what a valid request to erasure entails. An individual can make a request for erasure verbally or in writing. This request can also be made to any member of your organization, not just to a designated contact.</a:t>
            </a:r>
            <a:endParaRPr sz="2000">
              <a:solidFill>
                <a:schemeClr val="dk1"/>
              </a:solidFill>
              <a:latin typeface="Calibri"/>
              <a:ea typeface="Calibri"/>
              <a:cs typeface="Calibri"/>
              <a:sym typeface="Calibri"/>
            </a:endParaRPr>
          </a:p>
        </p:txBody>
      </p:sp>
      <p:pic>
        <p:nvPicPr>
          <p:cNvPr id="266" name="Google Shape;266;p19"/>
          <p:cNvPicPr preferRelativeResize="0"/>
          <p:nvPr/>
        </p:nvPicPr>
        <p:blipFill rotWithShape="1">
          <a:blip r:embed="rId5">
            <a:alphaModFix/>
          </a:blip>
          <a:srcRect/>
          <a:stretch/>
        </p:blipFill>
        <p:spPr>
          <a:xfrm>
            <a:off x="735467" y="1726692"/>
            <a:ext cx="5181600" cy="340461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20"/>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pic>
        <p:nvPicPr>
          <p:cNvPr id="272" name="Google Shape;272;p20"/>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273" name="Google Shape;273;p20"/>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274" name="Google Shape;274;p20"/>
          <p:cNvSpPr txBox="1"/>
          <p:nvPr/>
        </p:nvSpPr>
        <p:spPr>
          <a:xfrm>
            <a:off x="859801" y="1965229"/>
            <a:ext cx="10533358" cy="3447578"/>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2000"/>
              <a:buFont typeface="Arial"/>
              <a:buNone/>
            </a:pPr>
            <a:r>
              <a:rPr lang="en-US" sz="2000" b="1">
                <a:solidFill>
                  <a:schemeClr val="dk1"/>
                </a:solidFill>
                <a:latin typeface="Calibri"/>
                <a:ea typeface="Calibri"/>
                <a:cs typeface="Calibri"/>
                <a:sym typeface="Calibri"/>
              </a:rPr>
              <a:t>6. Respect each other’s privacy</a:t>
            </a:r>
            <a:endParaRPr/>
          </a:p>
          <a:p>
            <a:pPr marL="0" marR="0" lvl="0" indent="0" algn="just" rtl="0">
              <a:lnSpc>
                <a:spcPct val="100000"/>
              </a:lnSpc>
              <a:spcBef>
                <a:spcPts val="1000"/>
              </a:spcBef>
              <a:spcAft>
                <a:spcPts val="0"/>
              </a:spcAft>
              <a:buClr>
                <a:schemeClr val="dk1"/>
              </a:buClr>
              <a:buSzPts val="2000"/>
              <a:buFont typeface="Arial"/>
              <a:buNone/>
            </a:pPr>
            <a:r>
              <a:rPr lang="en-US" sz="2000" b="0" i="0">
                <a:solidFill>
                  <a:schemeClr val="dk1"/>
                </a:solidFill>
                <a:latin typeface="Calibri"/>
                <a:ea typeface="Calibri"/>
                <a:cs typeface="Calibri"/>
                <a:sym typeface="Calibri"/>
              </a:rPr>
              <a:t>The right to privacy is part of the 1950 European Convention on Human </a:t>
            </a:r>
            <a:r>
              <a:rPr lang="en-US" sz="2000">
                <a:solidFill>
                  <a:schemeClr val="dk1"/>
                </a:solidFill>
                <a:latin typeface="Calibri"/>
                <a:ea typeface="Calibri"/>
                <a:cs typeface="Calibri"/>
                <a:sym typeface="Calibri"/>
              </a:rPr>
              <a:t>Rights</a:t>
            </a:r>
            <a:r>
              <a:rPr lang="en-US" sz="2000" b="0" i="0">
                <a:solidFill>
                  <a:schemeClr val="dk1"/>
                </a:solidFill>
                <a:latin typeface="Calibri"/>
                <a:ea typeface="Calibri"/>
                <a:cs typeface="Calibri"/>
                <a:sym typeface="Calibri"/>
              </a:rPr>
              <a:t>, which states, “</a:t>
            </a:r>
            <a:r>
              <a:rPr lang="en-US" sz="2000" b="0" i="1">
                <a:solidFill>
                  <a:schemeClr val="dk1"/>
                </a:solidFill>
                <a:latin typeface="Calibri"/>
                <a:ea typeface="Calibri"/>
                <a:cs typeface="Calibri"/>
                <a:sym typeface="Calibri"/>
              </a:rPr>
              <a:t>Everyone has the right to respect for his private and family life, his home and his correspondence</a:t>
            </a:r>
            <a:r>
              <a:rPr lang="en-US" sz="2000" b="0" i="0">
                <a:solidFill>
                  <a:schemeClr val="dk1"/>
                </a:solidFill>
                <a:latin typeface="Calibri"/>
                <a:ea typeface="Calibri"/>
                <a:cs typeface="Calibri"/>
                <a:sym typeface="Calibri"/>
              </a:rPr>
              <a:t>.” From this basis, the European Union has sought to ensure the protection of this right through legislation.</a:t>
            </a:r>
            <a:endParaRPr/>
          </a:p>
          <a:p>
            <a:pPr marL="0" marR="0" lvl="0" indent="0" algn="just" rtl="0">
              <a:lnSpc>
                <a:spcPct val="100000"/>
              </a:lnSpc>
              <a:spcBef>
                <a:spcPts val="1000"/>
              </a:spcBef>
              <a:spcAft>
                <a:spcPts val="0"/>
              </a:spcAft>
              <a:buClr>
                <a:schemeClr val="dk1"/>
              </a:buClr>
              <a:buSzPts val="2000"/>
              <a:buFont typeface="Arial"/>
              <a:buNone/>
            </a:pPr>
            <a:r>
              <a:rPr lang="en-US" sz="2000" b="0" i="0">
                <a:solidFill>
                  <a:schemeClr val="dk1"/>
                </a:solidFill>
                <a:latin typeface="Calibri"/>
                <a:ea typeface="Calibri"/>
                <a:cs typeface="Calibri"/>
                <a:sym typeface="Calibri"/>
              </a:rPr>
              <a:t>Every individual values his privacy. Privacy is as important as respecting other people’s opinions. When you respect a person, you allow the person determine the limit of your involvement in his life.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21"/>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pic>
        <p:nvPicPr>
          <p:cNvPr id="280" name="Google Shape;280;p21"/>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281" name="Google Shape;281;p21"/>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282" name="Google Shape;282;p21"/>
          <p:cNvSpPr txBox="1"/>
          <p:nvPr/>
        </p:nvSpPr>
        <p:spPr>
          <a:xfrm>
            <a:off x="859801" y="1965229"/>
            <a:ext cx="10533358" cy="3447578"/>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2000"/>
              <a:buFont typeface="Arial"/>
              <a:buNone/>
            </a:pPr>
            <a:r>
              <a:rPr lang="en-US" sz="2000" b="0" i="0" dirty="0">
                <a:solidFill>
                  <a:schemeClr val="dk1"/>
                </a:solidFill>
                <a:latin typeface="Calibri"/>
                <a:ea typeface="Calibri"/>
                <a:cs typeface="Calibri"/>
                <a:sym typeface="Calibri"/>
              </a:rPr>
              <a:t>Privacy is important because:</a:t>
            </a:r>
            <a:endParaRPr dirty="0"/>
          </a:p>
          <a:p>
            <a:pPr marL="0" marR="0" lvl="0" indent="-127000" algn="just" rtl="0">
              <a:lnSpc>
                <a:spcPct val="100000"/>
              </a:lnSpc>
              <a:spcBef>
                <a:spcPts val="1000"/>
              </a:spcBef>
              <a:spcAft>
                <a:spcPts val="0"/>
              </a:spcAft>
              <a:buClr>
                <a:schemeClr val="dk1"/>
              </a:buClr>
              <a:buSzPts val="2000"/>
              <a:buFont typeface="Arial"/>
              <a:buChar char="•"/>
            </a:pPr>
            <a:r>
              <a:rPr lang="en-US" sz="2000" b="0" i="0" dirty="0">
                <a:solidFill>
                  <a:schemeClr val="dk1"/>
                </a:solidFill>
                <a:latin typeface="Calibri"/>
                <a:ea typeface="Calibri"/>
                <a:cs typeface="Calibri"/>
                <a:sym typeface="Calibri"/>
              </a:rPr>
              <a:t> gives you the power to choose your thoughts and feelings and who you share them with.</a:t>
            </a:r>
            <a:endParaRPr dirty="0"/>
          </a:p>
          <a:p>
            <a:pPr marL="0" marR="0" lvl="0" indent="-127000" algn="just" rtl="0">
              <a:lnSpc>
                <a:spcPct val="100000"/>
              </a:lnSpc>
              <a:spcBef>
                <a:spcPts val="1000"/>
              </a:spcBef>
              <a:spcAft>
                <a:spcPts val="0"/>
              </a:spcAft>
              <a:buClr>
                <a:schemeClr val="dk1"/>
              </a:buClr>
              <a:buSzPts val="2000"/>
              <a:buFont typeface="Arial"/>
              <a:buChar char="•"/>
            </a:pPr>
            <a:r>
              <a:rPr lang="en-US" sz="2000" b="0" i="0" dirty="0">
                <a:solidFill>
                  <a:schemeClr val="dk1"/>
                </a:solidFill>
                <a:latin typeface="Calibri"/>
                <a:ea typeface="Calibri"/>
                <a:cs typeface="Calibri"/>
                <a:sym typeface="Calibri"/>
              </a:rPr>
              <a:t> protects your information you do not want shared publicly (such as health or personal finances).</a:t>
            </a:r>
            <a:endParaRPr dirty="0"/>
          </a:p>
          <a:p>
            <a:pPr marL="0" marR="0" lvl="0" indent="-127000" algn="just" rtl="0">
              <a:lnSpc>
                <a:spcPct val="100000"/>
              </a:lnSpc>
              <a:spcBef>
                <a:spcPts val="1000"/>
              </a:spcBef>
              <a:spcAft>
                <a:spcPts val="0"/>
              </a:spcAft>
              <a:buClr>
                <a:schemeClr val="dk1"/>
              </a:buClr>
              <a:buSzPts val="2000"/>
              <a:buFont typeface="Arial"/>
              <a:buChar char="•"/>
            </a:pPr>
            <a:r>
              <a:rPr lang="en-US" sz="2000" b="0" i="0" dirty="0">
                <a:solidFill>
                  <a:schemeClr val="dk1"/>
                </a:solidFill>
                <a:latin typeface="Calibri"/>
                <a:ea typeface="Calibri"/>
                <a:cs typeface="Calibri"/>
                <a:sym typeface="Calibri"/>
              </a:rPr>
              <a:t> helps protect your physical safety (if your real time location data is private).</a:t>
            </a:r>
            <a:endParaRPr dirty="0"/>
          </a:p>
          <a:p>
            <a:pPr marL="0" marR="0" lvl="0" indent="-127000" algn="just" rtl="0">
              <a:lnSpc>
                <a:spcPct val="100000"/>
              </a:lnSpc>
              <a:spcBef>
                <a:spcPts val="1000"/>
              </a:spcBef>
              <a:spcAft>
                <a:spcPts val="0"/>
              </a:spcAft>
              <a:buClr>
                <a:schemeClr val="dk1"/>
              </a:buClr>
              <a:buSzPts val="2000"/>
              <a:buFont typeface="Arial"/>
              <a:buChar char="•"/>
            </a:pPr>
            <a:r>
              <a:rPr lang="en-US" sz="2000" b="0" i="0" dirty="0">
                <a:solidFill>
                  <a:schemeClr val="dk1"/>
                </a:solidFill>
                <a:latin typeface="Calibri"/>
                <a:ea typeface="Calibri"/>
                <a:cs typeface="Calibri"/>
                <a:sym typeface="Calibri"/>
              </a:rPr>
              <a:t> helps protect you as individuals, and your businesses, against entities you depend on or that are more powerful than you.</a:t>
            </a:r>
            <a:endParaRPr dirty="0"/>
          </a:p>
          <a:p>
            <a:pPr marL="0" marR="0" lvl="0" indent="0" algn="just" rtl="0">
              <a:lnSpc>
                <a:spcPct val="100000"/>
              </a:lnSpc>
              <a:spcBef>
                <a:spcPts val="1000"/>
              </a:spcBef>
              <a:spcAft>
                <a:spcPts val="0"/>
              </a:spcAft>
              <a:buClr>
                <a:schemeClr val="dk1"/>
              </a:buClr>
              <a:buSzPts val="2000"/>
              <a:buFont typeface="Arial"/>
              <a:buNone/>
            </a:pPr>
            <a:r>
              <a:rPr lang="en-US" sz="2000" b="0" i="0" dirty="0">
                <a:solidFill>
                  <a:schemeClr val="dk1"/>
                </a:solidFill>
                <a:latin typeface="Calibri"/>
                <a:ea typeface="Calibri"/>
                <a:cs typeface="Calibri"/>
                <a:sym typeface="Calibri"/>
              </a:rPr>
              <a:t>That’s why is fundamental to protect </a:t>
            </a:r>
            <a:r>
              <a:rPr lang="en-US" sz="2000" dirty="0">
                <a:solidFill>
                  <a:schemeClr val="dk1"/>
                </a:solidFill>
                <a:latin typeface="Calibri"/>
                <a:ea typeface="Calibri"/>
                <a:cs typeface="Calibri"/>
                <a:sym typeface="Calibri"/>
              </a:rPr>
              <a:t>and respect </a:t>
            </a:r>
            <a:r>
              <a:rPr lang="en-US" sz="2000" b="0" i="0" dirty="0">
                <a:solidFill>
                  <a:schemeClr val="dk1"/>
                </a:solidFill>
                <a:latin typeface="Calibri"/>
                <a:ea typeface="Calibri"/>
                <a:cs typeface="Calibri"/>
                <a:sym typeface="Calibri"/>
              </a:rPr>
              <a:t>users’ privacy and allow them to have control on it.</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22" descr="73 Virtual Interview Icon Illustrations &amp; Clip Art - iStock"/>
          <p:cNvPicPr preferRelativeResize="0"/>
          <p:nvPr/>
        </p:nvPicPr>
        <p:blipFill rotWithShape="1">
          <a:blip r:embed="rId3">
            <a:alphaModFix/>
          </a:blip>
          <a:srcRect/>
          <a:stretch/>
        </p:blipFill>
        <p:spPr>
          <a:xfrm>
            <a:off x="41673" y="1086398"/>
            <a:ext cx="4685203" cy="4685203"/>
          </a:xfrm>
          <a:prstGeom prst="rect">
            <a:avLst/>
          </a:prstGeom>
          <a:noFill/>
          <a:ln>
            <a:noFill/>
          </a:ln>
        </p:spPr>
      </p:pic>
      <p:pic>
        <p:nvPicPr>
          <p:cNvPr id="288" name="Google Shape;288;p22"/>
          <p:cNvPicPr preferRelativeResize="0"/>
          <p:nvPr/>
        </p:nvPicPr>
        <p:blipFill rotWithShape="1">
          <a:blip r:embed="rId4">
            <a:alphaModFix/>
          </a:blip>
          <a:srcRect l="2231" t="-1091" r="22052" b="1091"/>
          <a:stretch/>
        </p:blipFill>
        <p:spPr>
          <a:xfrm>
            <a:off x="9778110" y="5782139"/>
            <a:ext cx="2413890" cy="654044"/>
          </a:xfrm>
          <a:prstGeom prst="rect">
            <a:avLst/>
          </a:prstGeom>
          <a:noFill/>
          <a:ln>
            <a:noFill/>
          </a:ln>
        </p:spPr>
      </p:pic>
      <p:sp>
        <p:nvSpPr>
          <p:cNvPr id="289" name="Google Shape;289;p22"/>
          <p:cNvSpPr txBox="1"/>
          <p:nvPr/>
        </p:nvSpPr>
        <p:spPr>
          <a:xfrm>
            <a:off x="3346401" y="1972740"/>
            <a:ext cx="5184028" cy="1369074"/>
          </a:xfrm>
          <a:prstGeom prst="rect">
            <a:avLst/>
          </a:prstGeom>
          <a:noFill/>
          <a:ln>
            <a:noFill/>
          </a:ln>
        </p:spPr>
        <p:txBody>
          <a:bodyPr spcFirstLastPara="1" wrap="square" lIns="0" tIns="45700" rIns="0" bIns="45700" anchor="ctr" anchorCtr="0">
            <a:normAutofit/>
          </a:bodyPr>
          <a:lstStyle/>
          <a:p>
            <a:pPr marL="0" marR="0" lvl="0" indent="0" algn="ctr" rtl="0">
              <a:lnSpc>
                <a:spcPct val="90000"/>
              </a:lnSpc>
              <a:spcBef>
                <a:spcPts val="0"/>
              </a:spcBef>
              <a:spcAft>
                <a:spcPts val="0"/>
              </a:spcAft>
              <a:buClr>
                <a:srgbClr val="FF4343"/>
              </a:buClr>
              <a:buSzPct val="100000"/>
              <a:buFont typeface="Arial"/>
              <a:buNone/>
            </a:pPr>
            <a:r>
              <a:rPr lang="it-IT" sz="4400" b="1" cap="none" dirty="0">
                <a:solidFill>
                  <a:srgbClr val="FF4343"/>
                </a:solidFill>
                <a:latin typeface="Arial"/>
                <a:ea typeface="Arial"/>
                <a:cs typeface="Arial"/>
                <a:sym typeface="Arial"/>
              </a:rPr>
              <a:t>REFLECT:</a:t>
            </a:r>
            <a:endParaRPr dirty="0"/>
          </a:p>
          <a:p>
            <a:pPr marL="0" marR="0" lvl="0" indent="0" algn="ctr" rtl="0">
              <a:lnSpc>
                <a:spcPct val="90000"/>
              </a:lnSpc>
              <a:spcBef>
                <a:spcPts val="0"/>
              </a:spcBef>
              <a:spcAft>
                <a:spcPts val="0"/>
              </a:spcAft>
              <a:buClr>
                <a:srgbClr val="3F3F3F"/>
              </a:buClr>
              <a:buSzPct val="100000"/>
              <a:buFont typeface="Calibri"/>
              <a:buNone/>
            </a:pPr>
            <a:endParaRPr lang="it-IT" sz="4400" b="1" cap="none" dirty="0">
              <a:solidFill>
                <a:srgbClr val="FF4343"/>
              </a:solidFill>
              <a:latin typeface="Arial"/>
              <a:ea typeface="Arial"/>
              <a:cs typeface="Arial"/>
              <a:sym typeface="Arial"/>
            </a:endParaRPr>
          </a:p>
        </p:txBody>
      </p:sp>
      <p:pic>
        <p:nvPicPr>
          <p:cNvPr id="290" name="Google Shape;290;p22"/>
          <p:cNvPicPr preferRelativeResize="0"/>
          <p:nvPr/>
        </p:nvPicPr>
        <p:blipFill rotWithShape="1">
          <a:blip r:embed="rId5">
            <a:alphaModFix/>
          </a:blip>
          <a:srcRect/>
          <a:stretch/>
        </p:blipFill>
        <p:spPr>
          <a:xfrm>
            <a:off x="10359436" y="0"/>
            <a:ext cx="1790891" cy="1790891"/>
          </a:xfrm>
          <a:prstGeom prst="rect">
            <a:avLst/>
          </a:prstGeom>
          <a:noFill/>
          <a:ln>
            <a:noFill/>
          </a:ln>
        </p:spPr>
      </p:pic>
      <p:sp>
        <p:nvSpPr>
          <p:cNvPr id="291" name="Google Shape;291;p22"/>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292" name="Google Shape;292;p22"/>
          <p:cNvSpPr txBox="1"/>
          <p:nvPr/>
        </p:nvSpPr>
        <p:spPr>
          <a:xfrm>
            <a:off x="3610069" y="3264704"/>
            <a:ext cx="722013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282;p21">
            <a:extLst>
              <a:ext uri="{FF2B5EF4-FFF2-40B4-BE49-F238E27FC236}">
                <a16:creationId xmlns:a16="http://schemas.microsoft.com/office/drawing/2014/main" id="{44FFE7B2-14B8-4F0F-BEBA-7DB362EB8A73}"/>
              </a:ext>
            </a:extLst>
          </p:cNvPr>
          <p:cNvSpPr txBox="1"/>
          <p:nvPr/>
        </p:nvSpPr>
        <p:spPr>
          <a:xfrm>
            <a:off x="4387390" y="2657277"/>
            <a:ext cx="7220139" cy="3447578"/>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2000"/>
              <a:buFont typeface="Arial" panose="020B0604020202020204" pitchFamily="34" charset="0"/>
              <a:buChar char="•"/>
            </a:pPr>
            <a:r>
              <a:rPr lang="en-US" sz="2000" b="0" i="0" dirty="0">
                <a:solidFill>
                  <a:schemeClr val="dk1"/>
                </a:solidFill>
                <a:latin typeface="Calibri"/>
                <a:ea typeface="Calibri"/>
                <a:cs typeface="Calibri"/>
                <a:sym typeface="Calibri"/>
              </a:rPr>
              <a:t>Were you aware of all these aspects?</a:t>
            </a:r>
          </a:p>
          <a:p>
            <a:pPr marL="342900" marR="0" lvl="0" indent="-342900" algn="just" rtl="0">
              <a:lnSpc>
                <a:spcPct val="100000"/>
              </a:lnSpc>
              <a:spcBef>
                <a:spcPts val="0"/>
              </a:spcBef>
              <a:spcAft>
                <a:spcPts val="0"/>
              </a:spcAft>
              <a:buClr>
                <a:schemeClr val="dk1"/>
              </a:buClr>
              <a:buSzPts val="2000"/>
              <a:buFont typeface="Arial" panose="020B0604020202020204" pitchFamily="34" charset="0"/>
              <a:buChar char="•"/>
            </a:pPr>
            <a:r>
              <a:rPr lang="en-US" sz="2000" b="0" i="0" dirty="0">
                <a:solidFill>
                  <a:schemeClr val="dk1"/>
                </a:solidFill>
                <a:latin typeface="Calibri"/>
                <a:ea typeface="Calibri"/>
                <a:cs typeface="Calibri"/>
                <a:sym typeface="Calibri"/>
              </a:rPr>
              <a:t>Did you have a data management policy in your organization?.</a:t>
            </a:r>
          </a:p>
          <a:p>
            <a:pPr marL="342900" marR="0" lvl="0" indent="-342900" algn="just" rtl="0">
              <a:lnSpc>
                <a:spcPct val="100000"/>
              </a:lnSpc>
              <a:spcBef>
                <a:spcPts val="0"/>
              </a:spcBef>
              <a:spcAft>
                <a:spcPts val="0"/>
              </a:spcAft>
              <a:buClr>
                <a:schemeClr val="dk1"/>
              </a:buClr>
              <a:buSzPts val="2000"/>
              <a:buFont typeface="Arial" panose="020B0604020202020204" pitchFamily="34" charset="0"/>
              <a:buChar char="•"/>
            </a:pPr>
            <a:r>
              <a:rPr lang="en-US" sz="2000" b="0" i="0" dirty="0">
                <a:solidFill>
                  <a:schemeClr val="dk1"/>
                </a:solidFill>
                <a:latin typeface="Calibri"/>
                <a:ea typeface="Calibri"/>
                <a:cs typeface="Calibri"/>
                <a:sym typeface="Calibri"/>
              </a:rPr>
              <a:t>Have you ever exercised one of these rights (for example, the right of ratification)?.</a:t>
            </a:r>
          </a:p>
          <a:p>
            <a:pPr marL="342900" marR="0" lvl="0" indent="-342900" algn="just" rtl="0">
              <a:lnSpc>
                <a:spcPct val="100000"/>
              </a:lnSpc>
              <a:spcBef>
                <a:spcPts val="0"/>
              </a:spcBef>
              <a:spcAft>
                <a:spcPts val="0"/>
              </a:spcAft>
              <a:buClr>
                <a:schemeClr val="dk1"/>
              </a:buClr>
              <a:buSzPts val="2000"/>
              <a:buFont typeface="Arial" panose="020B0604020202020204" pitchFamily="34" charset="0"/>
              <a:buChar char="•"/>
            </a:pPr>
            <a:r>
              <a:rPr lang="en-US" sz="2000" b="0" i="0" dirty="0">
                <a:solidFill>
                  <a:schemeClr val="dk1"/>
                </a:solidFill>
                <a:latin typeface="Calibri"/>
                <a:ea typeface="Calibri"/>
                <a:cs typeface="Calibri"/>
                <a:sym typeface="Calibri"/>
              </a:rPr>
              <a:t>Imagine a cyberattack: what would they do? How would they inform their users?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23"/>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299" name="Google Shape;299;p23"/>
          <p:cNvSpPr txBox="1"/>
          <p:nvPr/>
        </p:nvSpPr>
        <p:spPr>
          <a:xfrm>
            <a:off x="926655" y="1075861"/>
            <a:ext cx="10058400" cy="1369074"/>
          </a:xfrm>
          <a:prstGeom prst="rect">
            <a:avLst/>
          </a:prstGeom>
          <a:noFill/>
          <a:ln>
            <a:noFill/>
          </a:ln>
        </p:spPr>
        <p:txBody>
          <a:bodyPr spcFirstLastPara="1" wrap="square" lIns="0" tIns="45700" rIns="0" bIns="45700" anchor="ctr" anchorCtr="0">
            <a:normAutofit/>
          </a:bodyPr>
          <a:lstStyle/>
          <a:p>
            <a:pPr marL="0" marR="0" lvl="0" indent="0" algn="l" rtl="0">
              <a:lnSpc>
                <a:spcPct val="90000"/>
              </a:lnSpc>
              <a:spcBef>
                <a:spcPts val="0"/>
              </a:spcBef>
              <a:spcAft>
                <a:spcPts val="0"/>
              </a:spcAft>
              <a:buClr>
                <a:srgbClr val="FF4343"/>
              </a:buClr>
              <a:buSzPts val="4400"/>
              <a:buFont typeface="Arial"/>
              <a:buNone/>
            </a:pPr>
            <a:r>
              <a:rPr lang="en-US" sz="4400" b="1" cap="none" dirty="0">
                <a:solidFill>
                  <a:srgbClr val="FF4343"/>
                </a:solidFill>
                <a:latin typeface="Arial"/>
                <a:ea typeface="Arial"/>
                <a:cs typeface="Arial"/>
                <a:sym typeface="Arial"/>
              </a:rPr>
              <a:t>REFERENCES </a:t>
            </a:r>
            <a:endParaRPr dirty="0"/>
          </a:p>
        </p:txBody>
      </p:sp>
      <p:sp>
        <p:nvSpPr>
          <p:cNvPr id="300" name="Google Shape;300;p23"/>
          <p:cNvSpPr txBox="1"/>
          <p:nvPr/>
        </p:nvSpPr>
        <p:spPr>
          <a:xfrm>
            <a:off x="859801" y="2077770"/>
            <a:ext cx="10533358" cy="2989340"/>
          </a:xfrm>
          <a:prstGeom prst="rect">
            <a:avLst/>
          </a:prstGeom>
          <a:noFill/>
          <a:ln>
            <a:noFill/>
          </a:ln>
        </p:spPr>
        <p:txBody>
          <a:bodyPr spcFirstLastPara="1" wrap="square" lIns="91425" tIns="45700" rIns="91425" bIns="45700" anchor="t" anchorCtr="0">
            <a:noAutofit/>
          </a:bodyPr>
          <a:lstStyle/>
          <a:p>
            <a:pPr marL="0" marR="0" lvl="0" indent="0" algn="just" rtl="0">
              <a:lnSpc>
                <a:spcPct val="120000"/>
              </a:lnSpc>
              <a:spcBef>
                <a:spcPts val="0"/>
              </a:spcBef>
              <a:spcAft>
                <a:spcPts val="0"/>
              </a:spcAft>
              <a:buClr>
                <a:schemeClr val="dk1"/>
              </a:buClr>
              <a:buSzPts val="2000"/>
              <a:buFont typeface="Arial"/>
              <a:buNone/>
            </a:pPr>
            <a:r>
              <a:rPr lang="it-IT" sz="2000" i="1" dirty="0" err="1">
                <a:solidFill>
                  <a:schemeClr val="dk1"/>
                </a:solidFill>
                <a:latin typeface="Calibri"/>
                <a:ea typeface="Calibri"/>
                <a:cs typeface="Calibri"/>
                <a:sym typeface="Calibri"/>
              </a:rPr>
              <a:t>Accademic</a:t>
            </a:r>
            <a:r>
              <a:rPr lang="it-IT" sz="2000" i="1" dirty="0">
                <a:solidFill>
                  <a:schemeClr val="dk1"/>
                </a:solidFill>
                <a:latin typeface="Calibri"/>
                <a:ea typeface="Calibri"/>
                <a:cs typeface="Calibri"/>
                <a:sym typeface="Calibri"/>
              </a:rPr>
              <a:t> </a:t>
            </a:r>
            <a:r>
              <a:rPr lang="it-IT" sz="2000" i="1" dirty="0" err="1">
                <a:solidFill>
                  <a:schemeClr val="dk1"/>
                </a:solidFill>
                <a:latin typeface="Calibri"/>
                <a:ea typeface="Calibri"/>
                <a:cs typeface="Calibri"/>
                <a:sym typeface="Calibri"/>
              </a:rPr>
              <a:t>articles</a:t>
            </a:r>
            <a:r>
              <a:rPr lang="it-IT" sz="2000" i="1" dirty="0">
                <a:solidFill>
                  <a:schemeClr val="dk1"/>
                </a:solidFill>
                <a:latin typeface="Calibri"/>
                <a:ea typeface="Calibri"/>
                <a:cs typeface="Calibri"/>
                <a:sym typeface="Calibri"/>
              </a:rPr>
              <a:t> and papers</a:t>
            </a:r>
            <a:endParaRPr sz="2000" i="1" dirty="0">
              <a:solidFill>
                <a:schemeClr val="dk1"/>
              </a:solidFill>
              <a:latin typeface="Calibri"/>
              <a:ea typeface="Calibri"/>
              <a:cs typeface="Calibri"/>
              <a:sym typeface="Calibri"/>
            </a:endParaRPr>
          </a:p>
          <a:p>
            <a:pPr algn="just">
              <a:lnSpc>
                <a:spcPct val="120000"/>
              </a:lnSpc>
              <a:spcBef>
                <a:spcPts val="1000"/>
              </a:spcBef>
              <a:buClr>
                <a:schemeClr val="dk1"/>
              </a:buClr>
              <a:buSzPts val="2000"/>
            </a:pPr>
            <a:r>
              <a:rPr lang="en-US" sz="2000" dirty="0" err="1">
                <a:solidFill>
                  <a:schemeClr val="dk1"/>
                </a:solidFill>
                <a:latin typeface="Calibri"/>
                <a:cs typeface="Calibri"/>
              </a:rPr>
              <a:t>Adrienn</a:t>
            </a:r>
            <a:r>
              <a:rPr lang="en-US" sz="2000" dirty="0">
                <a:solidFill>
                  <a:schemeClr val="dk1"/>
                </a:solidFill>
                <a:latin typeface="Calibri"/>
                <a:cs typeface="Calibri"/>
              </a:rPr>
              <a:t>, L. (2016). What is Privacy? The History and Definition of Privacy. University of Szeged, Faculty of Law and Political Sciences, Department of </a:t>
            </a:r>
            <a:r>
              <a:rPr lang="en-US" sz="2000" dirty="0" err="1">
                <a:solidFill>
                  <a:schemeClr val="dk1"/>
                </a:solidFill>
                <a:latin typeface="Calibri"/>
                <a:cs typeface="Calibri"/>
              </a:rPr>
              <a:t>Labour</a:t>
            </a:r>
            <a:r>
              <a:rPr lang="en-US" sz="2000" dirty="0">
                <a:solidFill>
                  <a:schemeClr val="dk1"/>
                </a:solidFill>
                <a:latin typeface="Calibri"/>
                <a:cs typeface="Calibri"/>
              </a:rPr>
              <a:t> Law and Social Security and Sorbonne Law School Université Paris 1</a:t>
            </a:r>
          </a:p>
          <a:p>
            <a:pPr marL="0" marR="0" lvl="0" indent="0" algn="just" rtl="0">
              <a:lnSpc>
                <a:spcPct val="120000"/>
              </a:lnSpc>
              <a:spcBef>
                <a:spcPts val="1000"/>
              </a:spcBef>
              <a:spcAft>
                <a:spcPts val="0"/>
              </a:spcAft>
              <a:buClr>
                <a:schemeClr val="dk1"/>
              </a:buClr>
              <a:buSzPts val="2000"/>
              <a:buFont typeface="Arial"/>
              <a:buNone/>
            </a:pPr>
            <a:r>
              <a:rPr lang="en-US" sz="2000" dirty="0">
                <a:solidFill>
                  <a:schemeClr val="dk1"/>
                </a:solidFill>
                <a:latin typeface="Calibri"/>
                <a:cs typeface="Calibri"/>
                <a:sym typeface="Calibri"/>
              </a:rPr>
              <a:t>Regulation (EU) 2016/679 of the European Parliament: </a:t>
            </a:r>
            <a:r>
              <a:rPr lang="en-US" sz="2000" dirty="0">
                <a:solidFill>
                  <a:schemeClr val="dk1"/>
                </a:solidFill>
                <a:latin typeface="Calibri"/>
                <a:cs typeface="Calibri"/>
                <a:sym typeface="Calibri"/>
                <a:hlinkClick r:id="rId4">
                  <a:extLst>
                    <a:ext uri="{A12FA001-AC4F-418D-AE19-62706E023703}">
                      <ahyp:hlinkClr xmlns:ahyp="http://schemas.microsoft.com/office/drawing/2018/hyperlinkcolor" val="tx"/>
                    </a:ext>
                  </a:extLst>
                </a:hlinkClick>
              </a:rPr>
              <a:t>https://eur-lex.europa.eu/legal-content/EN/TXT/PDF/?uri=CELEX:32016R0679</a:t>
            </a:r>
            <a:endParaRPr lang="en-US" sz="2000" dirty="0">
              <a:solidFill>
                <a:schemeClr val="dk1"/>
              </a:solidFill>
              <a:latin typeface="Calibri"/>
              <a:cs typeface="Calibri"/>
              <a:sym typeface="Calibri"/>
            </a:endParaRPr>
          </a:p>
          <a:p>
            <a:pPr algn="just">
              <a:lnSpc>
                <a:spcPct val="120000"/>
              </a:lnSpc>
              <a:spcBef>
                <a:spcPts val="1000"/>
              </a:spcBef>
              <a:buClr>
                <a:schemeClr val="dk1"/>
              </a:buClr>
              <a:buSzPts val="2000"/>
            </a:pPr>
            <a:r>
              <a:rPr lang="it-IT" sz="2000" dirty="0">
                <a:solidFill>
                  <a:schemeClr val="dk1"/>
                </a:solidFill>
                <a:latin typeface="Calibri"/>
                <a:cs typeface="Calibri"/>
              </a:rPr>
              <a:t>BEUC </a:t>
            </a:r>
            <a:r>
              <a:rPr lang="it-IT" sz="2000" dirty="0" err="1">
                <a:solidFill>
                  <a:schemeClr val="dk1"/>
                </a:solidFill>
                <a:latin typeface="Calibri"/>
                <a:cs typeface="Calibri"/>
              </a:rPr>
              <a:t>discussion</a:t>
            </a:r>
            <a:r>
              <a:rPr lang="it-IT" sz="2000" dirty="0">
                <a:solidFill>
                  <a:schemeClr val="dk1"/>
                </a:solidFill>
                <a:latin typeface="Calibri"/>
                <a:cs typeface="Calibri"/>
              </a:rPr>
              <a:t> paper, “Data </a:t>
            </a:r>
            <a:r>
              <a:rPr lang="it-IT" sz="2000" dirty="0" err="1">
                <a:solidFill>
                  <a:schemeClr val="dk1"/>
                </a:solidFill>
                <a:latin typeface="Calibri"/>
                <a:cs typeface="Calibri"/>
              </a:rPr>
              <a:t>collection</a:t>
            </a:r>
            <a:r>
              <a:rPr lang="it-IT" sz="2000" dirty="0">
                <a:solidFill>
                  <a:schemeClr val="dk1"/>
                </a:solidFill>
                <a:latin typeface="Calibri"/>
                <a:cs typeface="Calibri"/>
              </a:rPr>
              <a:t>, targeting and profiling of consumers online”, 2009.</a:t>
            </a:r>
            <a:endParaRPr lang="en-US" sz="2000" dirty="0">
              <a:solidFill>
                <a:schemeClr val="dk1"/>
              </a:solidFill>
              <a:latin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pic>
        <p:nvPicPr>
          <p:cNvPr id="301" name="Google Shape;301;p23"/>
          <p:cNvPicPr preferRelativeResize="0"/>
          <p:nvPr/>
        </p:nvPicPr>
        <p:blipFill rotWithShape="1">
          <a:blip r:embed="rId5">
            <a:alphaModFix/>
          </a:blip>
          <a:srcRect/>
          <a:stretch/>
        </p:blipFill>
        <p:spPr>
          <a:xfrm>
            <a:off x="10359436" y="0"/>
            <a:ext cx="1790891" cy="1790891"/>
          </a:xfrm>
          <a:prstGeom prst="rect">
            <a:avLst/>
          </a:prstGeom>
          <a:noFill/>
          <a:ln>
            <a:noFill/>
          </a:ln>
        </p:spPr>
      </p:pic>
      <p:sp>
        <p:nvSpPr>
          <p:cNvPr id="302" name="Google Shape;302;p23"/>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5366301" y="2164918"/>
            <a:ext cx="6026858" cy="2267112"/>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en-US" b="1" dirty="0"/>
              <a:t>3.</a:t>
            </a:r>
            <a:r>
              <a:rPr lang="en-US" dirty="0"/>
              <a:t> </a:t>
            </a:r>
            <a:r>
              <a:rPr lang="en-US" b="1" dirty="0"/>
              <a:t>Access to a larger audience</a:t>
            </a:r>
            <a:r>
              <a:rPr lang="en-US" dirty="0"/>
              <a:t>. Through digital tools, we can reach a large and global audience thanks to the internet that is present in every country. </a:t>
            </a:r>
          </a:p>
          <a:p>
            <a:pPr algn="just">
              <a:lnSpc>
                <a:spcPct val="110000"/>
              </a:lnSpc>
            </a:pPr>
            <a:r>
              <a:rPr lang="en-US" b="1" dirty="0"/>
              <a:t>4. Greater and easy availability</a:t>
            </a:r>
            <a:r>
              <a:rPr lang="en-US" dirty="0"/>
              <a:t>. Digital tools are generally free of charge and, through them, every company has the ability to reach any audience regardless of how great they are. </a:t>
            </a:r>
            <a:endParaRPr lang="it-IT" dirty="0">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10" name="Immagine 9" descr="Immagine che contiene testo, persona, interni, scrivania&#10;&#10;Descrizione generata automaticamente">
            <a:extLst>
              <a:ext uri="{FF2B5EF4-FFF2-40B4-BE49-F238E27FC236}">
                <a16:creationId xmlns:a16="http://schemas.microsoft.com/office/drawing/2014/main" id="{F404C107-463B-4725-8477-9BF59A5E906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25245" y="1921712"/>
            <a:ext cx="4653845" cy="2753525"/>
          </a:xfrm>
          <a:prstGeom prst="rect">
            <a:avLst/>
          </a:prstGeom>
        </p:spPr>
      </p:pic>
      <p:sp>
        <p:nvSpPr>
          <p:cNvPr id="11" name="CasellaDiTesto 10">
            <a:extLst>
              <a:ext uri="{FF2B5EF4-FFF2-40B4-BE49-F238E27FC236}">
                <a16:creationId xmlns:a16="http://schemas.microsoft.com/office/drawing/2014/main" id="{AC4F3A3D-CF75-48E3-AB06-44816C7F74C2}"/>
              </a:ext>
            </a:extLst>
          </p:cNvPr>
          <p:cNvSpPr txBox="1"/>
          <p:nvPr/>
        </p:nvSpPr>
        <p:spPr>
          <a:xfrm>
            <a:off x="425245" y="8817199"/>
            <a:ext cx="1447800" cy="507831"/>
          </a:xfrm>
          <a:prstGeom prst="rect">
            <a:avLst/>
          </a:prstGeom>
          <a:noFill/>
        </p:spPr>
        <p:txBody>
          <a:bodyPr wrap="square" rtlCol="0">
            <a:spAutoFit/>
          </a:bodyPr>
          <a:lstStyle/>
          <a:p>
            <a:r>
              <a:rPr lang="it-IT" sz="900">
                <a:hlinkClick r:id="rId5" tooltip="https://www.wired.it/economia/lavoro/2015/06/03/immigrazione-lavoro-istruzione/"/>
              </a:rPr>
              <a:t>Questa foto</a:t>
            </a:r>
            <a:r>
              <a:rPr lang="it-IT" sz="900"/>
              <a:t> di Autore sconosciuto è concesso in licenza da </a:t>
            </a:r>
            <a:r>
              <a:rPr lang="it-IT" sz="900">
                <a:hlinkClick r:id="rId6" tooltip="https://creativecommons.org/licenses/by-nc-nd/3.0/"/>
              </a:rPr>
              <a:t>CC BY-NC-ND</a:t>
            </a:r>
            <a:endParaRPr lang="it-IT" sz="900"/>
          </a:p>
        </p:txBody>
      </p:sp>
    </p:spTree>
    <p:extLst>
      <p:ext uri="{BB962C8B-B14F-4D97-AF65-F5344CB8AC3E}">
        <p14:creationId xmlns:p14="http://schemas.microsoft.com/office/powerpoint/2010/main" val="28601725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24"/>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308" name="Google Shape;308;p24"/>
          <p:cNvSpPr txBox="1"/>
          <p:nvPr/>
        </p:nvSpPr>
        <p:spPr>
          <a:xfrm>
            <a:off x="859801" y="1066614"/>
            <a:ext cx="10533358" cy="2989340"/>
          </a:xfrm>
          <a:prstGeom prst="rect">
            <a:avLst/>
          </a:prstGeom>
          <a:noFill/>
          <a:ln>
            <a:noFill/>
          </a:ln>
        </p:spPr>
        <p:txBody>
          <a:bodyPr spcFirstLastPara="1" wrap="square" lIns="91425" tIns="45700" rIns="91425" bIns="45700" anchor="t" anchorCtr="0">
            <a:noAutofit/>
          </a:bodyPr>
          <a:lstStyle/>
          <a:p>
            <a:pPr marL="0" marR="0" lvl="0" indent="0" algn="just" rtl="0">
              <a:lnSpc>
                <a:spcPct val="120000"/>
              </a:lnSpc>
              <a:spcBef>
                <a:spcPts val="1000"/>
              </a:spcBef>
              <a:spcAft>
                <a:spcPts val="0"/>
              </a:spcAft>
              <a:buClr>
                <a:schemeClr val="dk1"/>
              </a:buClr>
              <a:buSzPts val="2000"/>
              <a:buFont typeface="Arial"/>
              <a:buNone/>
            </a:pPr>
            <a:r>
              <a:rPr lang="en-US" sz="2000" i="1" dirty="0">
                <a:solidFill>
                  <a:schemeClr val="tx1"/>
                </a:solidFill>
                <a:latin typeface="Calibri"/>
                <a:ea typeface="Calibri"/>
                <a:cs typeface="Calibri"/>
                <a:sym typeface="Calibri"/>
              </a:rPr>
              <a:t>Websites and online articles</a:t>
            </a:r>
            <a:endParaRPr lang="en-US" sz="2000" dirty="0">
              <a:solidFill>
                <a:schemeClr val="tx1"/>
              </a:solidFill>
            </a:endParaRPr>
          </a:p>
          <a:p>
            <a:pPr algn="just">
              <a:lnSpc>
                <a:spcPct val="120000"/>
              </a:lnSpc>
              <a:spcBef>
                <a:spcPts val="1000"/>
              </a:spcBef>
              <a:buClr>
                <a:schemeClr val="dk1"/>
              </a:buClr>
              <a:buSzPts val="2000"/>
            </a:pPr>
            <a:r>
              <a:rPr lang="en-US" sz="2000" dirty="0">
                <a:solidFill>
                  <a:schemeClr val="tx1"/>
                </a:solidFill>
                <a:latin typeface="Calibri"/>
                <a:cs typeface="Calibri"/>
                <a:sym typeface="Calibri"/>
              </a:rPr>
              <a:t>European Commission, How can I access my personal data held by a company / </a:t>
            </a:r>
            <a:r>
              <a:rPr lang="en-US" sz="2000" dirty="0" err="1">
                <a:solidFill>
                  <a:schemeClr val="tx1"/>
                </a:solidFill>
                <a:latin typeface="Calibri"/>
                <a:cs typeface="Calibri"/>
                <a:sym typeface="Calibri"/>
              </a:rPr>
              <a:t>organisation</a:t>
            </a:r>
            <a:r>
              <a:rPr lang="en-US" sz="2000" dirty="0">
                <a:solidFill>
                  <a:schemeClr val="tx1"/>
                </a:solidFill>
                <a:latin typeface="Calibri"/>
                <a:cs typeface="Calibri"/>
                <a:sym typeface="Calibri"/>
              </a:rPr>
              <a:t>?: </a:t>
            </a:r>
            <a:r>
              <a:rPr lang="en-US" sz="2000" dirty="0">
                <a:solidFill>
                  <a:schemeClr val="tx1"/>
                </a:solidFill>
                <a:latin typeface="Calibri"/>
                <a:cs typeface="Calibri"/>
                <a:sym typeface="Calibri"/>
                <a:hlinkClick r:id="rId4">
                  <a:extLst>
                    <a:ext uri="{A12FA001-AC4F-418D-AE19-62706E023703}">
                      <ahyp:hlinkClr xmlns:ahyp="http://schemas.microsoft.com/office/drawing/2018/hyperlinkcolor" val="tx"/>
                    </a:ext>
                  </a:extLst>
                </a:hlinkClick>
              </a:rPr>
              <a:t>https://ec.europa.eu/info/law/law-topic/data-protection/reform/rights-citizens/my-rights/how-can-i-access-my-personal-data-held-company-organisation_en</a:t>
            </a:r>
            <a:endParaRPr lang="en-US" sz="2000" dirty="0">
              <a:solidFill>
                <a:schemeClr val="tx1"/>
              </a:solidFill>
              <a:latin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r>
              <a:rPr lang="en-US" sz="2000" dirty="0">
                <a:solidFill>
                  <a:schemeClr val="tx1"/>
                </a:solidFill>
                <a:latin typeface="Calibri"/>
                <a:cs typeface="Calibri"/>
                <a:sym typeface="Calibri"/>
              </a:rPr>
              <a:t>European Commission, What constitutes data processing?: </a:t>
            </a:r>
            <a:r>
              <a:rPr lang="en-US" sz="2000" dirty="0">
                <a:solidFill>
                  <a:schemeClr val="tx1"/>
                </a:solidFill>
                <a:latin typeface="Calibri"/>
                <a:cs typeface="Calibri"/>
                <a:sym typeface="Calibri"/>
                <a:hlinkClick r:id="rId5">
                  <a:extLst>
                    <a:ext uri="{A12FA001-AC4F-418D-AE19-62706E023703}">
                      <ahyp:hlinkClr xmlns:ahyp="http://schemas.microsoft.com/office/drawing/2018/hyperlinkcolor" val="tx"/>
                    </a:ext>
                  </a:extLst>
                </a:hlinkClick>
              </a:rPr>
              <a:t>https://ec.europa.eu/info/law/law-topic/data-protection/reform/what-constitutes-data-processing_enKeyHole</a:t>
            </a:r>
            <a:endParaRPr lang="en-US" sz="2000" dirty="0">
              <a:solidFill>
                <a:schemeClr val="tx1"/>
              </a:solidFill>
              <a:latin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r>
              <a:rPr lang="en-US" sz="2000" dirty="0">
                <a:solidFill>
                  <a:schemeClr val="tx1"/>
                </a:solidFill>
                <a:latin typeface="Calibri"/>
                <a:cs typeface="Calibri"/>
                <a:sym typeface="Calibri"/>
              </a:rPr>
              <a:t>European Commission, What is personal data?: </a:t>
            </a:r>
            <a:r>
              <a:rPr lang="en-US" sz="2000" dirty="0">
                <a:solidFill>
                  <a:schemeClr val="tx1"/>
                </a:solidFill>
                <a:latin typeface="Calibri"/>
                <a:cs typeface="Calibri"/>
                <a:sym typeface="Calibri"/>
                <a:hlinkClick r:id="rId6">
                  <a:extLst>
                    <a:ext uri="{A12FA001-AC4F-418D-AE19-62706E023703}">
                      <ahyp:hlinkClr xmlns:ahyp="http://schemas.microsoft.com/office/drawing/2018/hyperlinkcolor" val="tx"/>
                    </a:ext>
                  </a:extLst>
                </a:hlinkClick>
              </a:rPr>
              <a:t>https://ec.europa.eu/info/law/law-topic/data-protection/reform/what-personal-data_en</a:t>
            </a:r>
            <a:endParaRPr lang="en-US" sz="2000" dirty="0">
              <a:solidFill>
                <a:schemeClr val="tx1"/>
              </a:solidFill>
              <a:latin typeface="Calibri"/>
              <a:cs typeface="Calibri"/>
              <a:sym typeface="Calibri"/>
            </a:endParaRPr>
          </a:p>
          <a:p>
            <a:pPr algn="just">
              <a:lnSpc>
                <a:spcPct val="120000"/>
              </a:lnSpc>
              <a:spcBef>
                <a:spcPts val="1000"/>
              </a:spcBef>
              <a:buClr>
                <a:schemeClr val="dk1"/>
              </a:buClr>
              <a:buSzPts val="2000"/>
            </a:pPr>
            <a:r>
              <a:rPr lang="en-US" sz="2000" dirty="0" err="1">
                <a:solidFill>
                  <a:schemeClr val="tx1"/>
                </a:solidFill>
                <a:latin typeface="Calibri"/>
                <a:cs typeface="Calibri"/>
                <a:sym typeface="Calibri"/>
              </a:rPr>
              <a:t>FreeCodeCamp</a:t>
            </a:r>
            <a:r>
              <a:rPr lang="en-US" sz="2000" dirty="0">
                <a:solidFill>
                  <a:schemeClr val="tx1"/>
                </a:solidFill>
                <a:latin typeface="Calibri"/>
                <a:cs typeface="Calibri"/>
                <a:sym typeface="Calibri"/>
              </a:rPr>
              <a:t> </a:t>
            </a:r>
            <a:r>
              <a:rPr lang="en-US" sz="2000" dirty="0">
                <a:solidFill>
                  <a:schemeClr val="tx1"/>
                </a:solidFill>
                <a:latin typeface="Calibri"/>
                <a:cs typeface="Calibri"/>
              </a:rPr>
              <a:t>What Is Personal Data And Where Is it Stored?: </a:t>
            </a:r>
            <a:r>
              <a:rPr lang="en-US" sz="2000" dirty="0">
                <a:solidFill>
                  <a:schemeClr val="tx1"/>
                </a:solidFill>
                <a:latin typeface="Calibri"/>
                <a:cs typeface="Calibri"/>
                <a:hlinkClick r:id="rId7">
                  <a:extLst>
                    <a:ext uri="{A12FA001-AC4F-418D-AE19-62706E023703}">
                      <ahyp:hlinkClr xmlns:ahyp="http://schemas.microsoft.com/office/drawing/2018/hyperlinkcolor" val="tx"/>
                    </a:ext>
                  </a:extLst>
                </a:hlinkClick>
              </a:rPr>
              <a:t>https://www.freecodecamp.org/news/what-is-personal-data/</a:t>
            </a:r>
            <a:endParaRPr lang="en-US" sz="2000" dirty="0">
              <a:solidFill>
                <a:schemeClr val="tx1"/>
              </a:solidFill>
              <a:latin typeface="Calibri"/>
              <a:cs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pic>
        <p:nvPicPr>
          <p:cNvPr id="309" name="Google Shape;309;p24"/>
          <p:cNvPicPr preferRelativeResize="0"/>
          <p:nvPr/>
        </p:nvPicPr>
        <p:blipFill rotWithShape="1">
          <a:blip r:embed="rId8">
            <a:alphaModFix/>
          </a:blip>
          <a:srcRect/>
          <a:stretch/>
        </p:blipFill>
        <p:spPr>
          <a:xfrm>
            <a:off x="10359436" y="0"/>
            <a:ext cx="1790891" cy="1790891"/>
          </a:xfrm>
          <a:prstGeom prst="rect">
            <a:avLst/>
          </a:prstGeom>
          <a:noFill/>
          <a:ln>
            <a:noFill/>
          </a:ln>
        </p:spPr>
      </p:pic>
      <p:sp>
        <p:nvSpPr>
          <p:cNvPr id="310" name="Google Shape;310;p24"/>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24"/>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308" name="Google Shape;308;p24"/>
          <p:cNvSpPr txBox="1"/>
          <p:nvPr/>
        </p:nvSpPr>
        <p:spPr>
          <a:xfrm>
            <a:off x="695469" y="1934330"/>
            <a:ext cx="10801062" cy="2989340"/>
          </a:xfrm>
          <a:prstGeom prst="rect">
            <a:avLst/>
          </a:prstGeom>
          <a:noFill/>
          <a:ln>
            <a:noFill/>
          </a:ln>
        </p:spPr>
        <p:txBody>
          <a:bodyPr spcFirstLastPara="1" wrap="square" lIns="91425" tIns="45700" rIns="91425" bIns="45700" anchor="t" anchorCtr="0">
            <a:noAutofit/>
          </a:bodyPr>
          <a:lstStyle/>
          <a:p>
            <a:pPr marL="0" marR="0" lvl="0" indent="0" algn="just" rtl="0">
              <a:lnSpc>
                <a:spcPct val="120000"/>
              </a:lnSpc>
              <a:spcBef>
                <a:spcPts val="1000"/>
              </a:spcBef>
              <a:spcAft>
                <a:spcPts val="0"/>
              </a:spcAft>
              <a:buClr>
                <a:schemeClr val="dk1"/>
              </a:buClr>
              <a:buSzPts val="2000"/>
              <a:buFont typeface="Arial"/>
              <a:buNone/>
            </a:pPr>
            <a:endParaRPr lang="en-US" sz="2000" i="1" dirty="0">
              <a:solidFill>
                <a:schemeClr val="dk1"/>
              </a:solidFill>
              <a:latin typeface="Calibri"/>
              <a:ea typeface="Calibri"/>
              <a:cs typeface="Calibri"/>
              <a:sym typeface="Calibri"/>
            </a:endParaRPr>
          </a:p>
          <a:p>
            <a:pPr marL="0" marR="0" lvl="0" indent="0" algn="just" rtl="0">
              <a:lnSpc>
                <a:spcPct val="120000"/>
              </a:lnSpc>
              <a:spcBef>
                <a:spcPts val="0"/>
              </a:spcBef>
              <a:spcAft>
                <a:spcPts val="0"/>
              </a:spcAft>
              <a:buClr>
                <a:schemeClr val="dk1"/>
              </a:buClr>
              <a:buSzPts val="2000"/>
              <a:buFont typeface="Arial"/>
              <a:buNone/>
            </a:pPr>
            <a:r>
              <a:rPr lang="en-US" sz="2000" dirty="0">
                <a:solidFill>
                  <a:schemeClr val="tx1"/>
                </a:solidFill>
                <a:latin typeface="Calibri"/>
                <a:ea typeface="Calibri"/>
                <a:cs typeface="Calibri"/>
                <a:sym typeface="Calibri"/>
              </a:rPr>
              <a:t>GDPR.EU, Everything you need to know about the “Right to be forgotten”: </a:t>
            </a:r>
            <a:r>
              <a:rPr lang="en-US" sz="2000" u="sng" dirty="0">
                <a:solidFill>
                  <a:schemeClr val="tx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https://gdpr.eu/right-to-be-forgotten/</a:t>
            </a:r>
            <a:endParaRPr lang="en-US" sz="2000" dirty="0">
              <a:solidFill>
                <a:schemeClr val="tx1"/>
              </a:solidFill>
              <a:latin typeface="Calibri"/>
              <a:ea typeface="Calibri"/>
              <a:cs typeface="Calibri"/>
              <a:sym typeface="Calibri"/>
            </a:endParaRPr>
          </a:p>
          <a:p>
            <a:pPr marL="0" marR="0" lvl="0" indent="0" algn="just" rtl="0">
              <a:lnSpc>
                <a:spcPct val="120000"/>
              </a:lnSpc>
              <a:spcBef>
                <a:spcPts val="0"/>
              </a:spcBef>
              <a:spcAft>
                <a:spcPts val="0"/>
              </a:spcAft>
              <a:buClr>
                <a:schemeClr val="dk1"/>
              </a:buClr>
              <a:buSzPts val="2000"/>
              <a:buFont typeface="Arial"/>
              <a:buNone/>
            </a:pPr>
            <a:r>
              <a:rPr lang="en-US" sz="2000" dirty="0">
                <a:solidFill>
                  <a:schemeClr val="tx1"/>
                </a:solidFill>
                <a:latin typeface="Calibri"/>
                <a:ea typeface="Calibri"/>
                <a:cs typeface="Calibri"/>
                <a:sym typeface="Calibri"/>
              </a:rPr>
              <a:t>GDPR.EU, Everything you need to know about the “Right to be forgotten”: </a:t>
            </a:r>
            <a:r>
              <a:rPr lang="en-US" sz="2000" dirty="0">
                <a:solidFill>
                  <a:schemeClr val="tx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https://gdpr.eu/right-to-be-forgotten/#:~:text=An%20individual%20has%20the%20right,that%20individual%20withdraws%20their%20consent</a:t>
            </a:r>
            <a:r>
              <a:rPr lang="en-US" sz="2000" dirty="0">
                <a:solidFill>
                  <a:schemeClr val="tx1"/>
                </a:solidFill>
                <a:latin typeface="Calibri"/>
                <a:ea typeface="Calibri"/>
                <a:cs typeface="Calibri"/>
                <a:sym typeface="Calibri"/>
              </a:rPr>
              <a:t>.</a:t>
            </a:r>
            <a:endParaRPr sz="2000" dirty="0">
              <a:solidFill>
                <a:schemeClr val="tx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r>
              <a:rPr lang="it-IT" sz="2000" dirty="0" err="1">
                <a:solidFill>
                  <a:schemeClr val="tx1"/>
                </a:solidFill>
                <a:latin typeface="Calibri"/>
                <a:ea typeface="Calibri"/>
                <a:cs typeface="Calibri"/>
                <a:sym typeface="Calibri"/>
              </a:rPr>
              <a:t>Mamoto</a:t>
            </a:r>
            <a:r>
              <a:rPr lang="it-IT" sz="2000" dirty="0">
                <a:solidFill>
                  <a:schemeClr val="tx1"/>
                </a:solidFill>
                <a:latin typeface="Calibri"/>
                <a:ea typeface="Calibri"/>
                <a:cs typeface="Calibri"/>
                <a:sym typeface="Calibri"/>
              </a:rPr>
              <a:t>, </a:t>
            </a:r>
            <a:r>
              <a:rPr lang="en-US" sz="2000" dirty="0">
                <a:solidFill>
                  <a:schemeClr val="tx1"/>
                </a:solidFill>
                <a:latin typeface="Calibri"/>
                <a:ea typeface="Calibri"/>
                <a:cs typeface="Calibri"/>
                <a:sym typeface="Calibri"/>
              </a:rPr>
              <a:t>Why is Privacy important? (Data Privacy Day): </a:t>
            </a:r>
            <a:r>
              <a:rPr lang="en-US" sz="2000" dirty="0">
                <a:solidFill>
                  <a:schemeClr val="tx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https://matomo.org/blog/2014/01/data-privacy-day-january-28th/</a:t>
            </a:r>
            <a:endParaRPr lang="en-US" sz="2000" dirty="0">
              <a:solidFill>
                <a:schemeClr val="tx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lang="it-IT" sz="2000" dirty="0">
              <a:solidFill>
                <a:schemeClr val="dk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pic>
        <p:nvPicPr>
          <p:cNvPr id="309" name="Google Shape;309;p24"/>
          <p:cNvPicPr preferRelativeResize="0"/>
          <p:nvPr/>
        </p:nvPicPr>
        <p:blipFill rotWithShape="1">
          <a:blip r:embed="rId7">
            <a:alphaModFix/>
          </a:blip>
          <a:srcRect/>
          <a:stretch/>
        </p:blipFill>
        <p:spPr>
          <a:xfrm>
            <a:off x="10359436" y="0"/>
            <a:ext cx="1790891" cy="1790891"/>
          </a:xfrm>
          <a:prstGeom prst="rect">
            <a:avLst/>
          </a:prstGeom>
          <a:noFill/>
          <a:ln>
            <a:noFill/>
          </a:ln>
        </p:spPr>
      </p:pic>
      <p:sp>
        <p:nvSpPr>
          <p:cNvPr id="310" name="Google Shape;310;p24"/>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4004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988638" y="2591442"/>
            <a:ext cx="10533358" cy="34475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it-IT" sz="2800" b="1" dirty="0">
                <a:solidFill>
                  <a:srgbClr val="FF4343"/>
                </a:solidFill>
                <a:latin typeface="Arial" panose="020B0604020202020204" pitchFamily="34" charset="0"/>
                <a:cs typeface="Arial" panose="020B0604020202020204" pitchFamily="34" charset="0"/>
              </a:rPr>
              <a:t>DIGITAL TOOLS</a:t>
            </a:r>
          </a:p>
          <a:p>
            <a:pPr marL="342900" indent="-342900" algn="l">
              <a:lnSpc>
                <a:spcPct val="110000"/>
              </a:lnSpc>
              <a:buFont typeface="Arial" panose="020B0604020202020204" pitchFamily="34" charset="0"/>
              <a:buChar char="•"/>
            </a:pPr>
            <a:r>
              <a:rPr lang="it-IT" sz="2000" dirty="0"/>
              <a:t>ZOOM</a:t>
            </a:r>
          </a:p>
          <a:p>
            <a:pPr marL="342900" indent="-342900" algn="l">
              <a:lnSpc>
                <a:spcPct val="110000"/>
              </a:lnSpc>
              <a:buFont typeface="Arial" panose="020B0604020202020204" pitchFamily="34" charset="0"/>
              <a:buChar char="•"/>
            </a:pPr>
            <a:r>
              <a:rPr lang="it-IT" sz="2000" dirty="0"/>
              <a:t>ASANA or TRELLO</a:t>
            </a:r>
          </a:p>
          <a:p>
            <a:pPr marL="342900" indent="-342900" algn="l">
              <a:lnSpc>
                <a:spcPct val="110000"/>
              </a:lnSpc>
              <a:buFont typeface="Arial" panose="020B0604020202020204" pitchFamily="34" charset="0"/>
              <a:buChar char="•"/>
            </a:pPr>
            <a:r>
              <a:rPr lang="it-IT" sz="2000" dirty="0"/>
              <a:t>WEBSITE or BLOG</a:t>
            </a:r>
          </a:p>
          <a:p>
            <a:pPr marL="342900" indent="-342900" algn="l">
              <a:lnSpc>
                <a:spcPct val="110000"/>
              </a:lnSpc>
              <a:buFont typeface="Arial" panose="020B0604020202020204" pitchFamily="34" charset="0"/>
              <a:buChar char="•"/>
            </a:pPr>
            <a:r>
              <a:rPr lang="it-IT" sz="2000" dirty="0"/>
              <a:t>MAILCHIMP</a:t>
            </a:r>
          </a:p>
          <a:p>
            <a:pPr marL="342900" indent="-342900" algn="l">
              <a:lnSpc>
                <a:spcPct val="110000"/>
              </a:lnSpc>
              <a:buFont typeface="Arial" panose="020B0604020202020204" pitchFamily="34" charset="0"/>
              <a:buChar char="•"/>
            </a:pPr>
            <a:r>
              <a:rPr lang="it-IT" sz="2000" dirty="0"/>
              <a:t>CANVA </a:t>
            </a: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
        <p:nvSpPr>
          <p:cNvPr id="5" name="Titolo 1">
            <a:extLst>
              <a:ext uri="{FF2B5EF4-FFF2-40B4-BE49-F238E27FC236}">
                <a16:creationId xmlns:a16="http://schemas.microsoft.com/office/drawing/2014/main" id="{1A777A39-AC92-4899-8D13-DD54E001EE33}"/>
              </a:ext>
            </a:extLst>
          </p:cNvPr>
          <p:cNvSpPr txBox="1">
            <a:spLocks/>
          </p:cNvSpPr>
          <p:nvPr/>
        </p:nvSpPr>
        <p:spPr>
          <a:xfrm>
            <a:off x="1072391" y="1034849"/>
            <a:ext cx="10038482" cy="1369074"/>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en-US" sz="4400" b="1" dirty="0">
                <a:solidFill>
                  <a:srgbClr val="FF6600"/>
                </a:solidFill>
                <a:latin typeface="Arial" panose="020B0604020202020204" pitchFamily="34" charset="0"/>
                <a:cs typeface="Arial" panose="020B0604020202020204" pitchFamily="34" charset="0"/>
              </a:rPr>
              <a:t>DIGITAL TOOLS AND SOCIAL MEDIA CHANNELS FOR SUCCESSFUL BRANDING PROCESS</a:t>
            </a:r>
            <a:endParaRPr lang="it-IT" sz="4400" b="1" dirty="0">
              <a:solidFill>
                <a:srgbClr val="FF434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948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200955"/>
            <a:ext cx="10533358" cy="3447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it-IT" sz="2000" b="1" dirty="0">
                <a:solidFill>
                  <a:srgbClr val="FF6600"/>
                </a:solidFill>
                <a:latin typeface="Arial" panose="020B0604020202020204" pitchFamily="34" charset="0"/>
                <a:cs typeface="Arial" panose="020B0604020202020204" pitchFamily="34" charset="0"/>
              </a:rPr>
              <a:t>ZOOM </a:t>
            </a:r>
          </a:p>
          <a:p>
            <a:pPr algn="just" fontAlgn="base">
              <a:lnSpc>
                <a:spcPct val="100000"/>
              </a:lnSpc>
            </a:pPr>
            <a:r>
              <a:rPr lang="en-US" sz="2000" dirty="0">
                <a:latin typeface="Calibri corpo"/>
              </a:rPr>
              <a:t>When building our personal brand, we will want to be able to </a:t>
            </a:r>
            <a:r>
              <a:rPr lang="en-US" sz="2000" b="1" dirty="0">
                <a:latin typeface="Calibri corpo"/>
              </a:rPr>
              <a:t>connect with team members, clients, and fans </a:t>
            </a:r>
            <a:r>
              <a:rPr lang="en-US" sz="2000" dirty="0">
                <a:latin typeface="Calibri corpo"/>
              </a:rPr>
              <a:t>easily from our own personal computer. Zoom could be an excellent tools for this. This platform give us the ability to use video and audio and to share our screen. Zoom has a Free option that allows up to 100 participants, and 40mins total per call, and several paid plans that provide unlimited call times, more controls, reporting, and even some custom branding options.</a:t>
            </a:r>
          </a:p>
          <a:p>
            <a:pPr algn="just" fontAlgn="base">
              <a:lnSpc>
                <a:spcPct val="100000"/>
              </a:lnSpc>
            </a:pPr>
            <a:endParaRPr lang="en-US" sz="2000" dirty="0">
              <a:latin typeface="Calibri corpo"/>
            </a:endParaRPr>
          </a:p>
          <a:p>
            <a:pPr algn="just" fontAlgn="base">
              <a:lnSpc>
                <a:spcPct val="100000"/>
              </a:lnSpc>
            </a:pPr>
            <a:r>
              <a:rPr lang="it-IT" sz="2000" b="1" dirty="0">
                <a:solidFill>
                  <a:srgbClr val="FF6600"/>
                </a:solidFill>
                <a:latin typeface="Arial" panose="020B0604020202020204" pitchFamily="34" charset="0"/>
                <a:cs typeface="Arial" panose="020B0604020202020204" pitchFamily="34" charset="0"/>
              </a:rPr>
              <a:t>ASANA or TRELLO</a:t>
            </a:r>
          </a:p>
          <a:p>
            <a:pPr algn="just" fontAlgn="base">
              <a:lnSpc>
                <a:spcPct val="100000"/>
              </a:lnSpc>
            </a:pPr>
            <a:r>
              <a:rPr lang="en-US" sz="2000" dirty="0">
                <a:latin typeface="Calibri corpo"/>
              </a:rPr>
              <a:t>Organization is one of the keys to branding yourself successfully. Asana or Trello can help us to keep our </a:t>
            </a:r>
            <a:r>
              <a:rPr lang="en-US" sz="2000" b="1" dirty="0">
                <a:latin typeface="Calibri corpo"/>
              </a:rPr>
              <a:t>whole brand and team on track</a:t>
            </a:r>
            <a:r>
              <a:rPr lang="en-US" sz="2000" dirty="0">
                <a:latin typeface="Calibri corpo"/>
              </a:rPr>
              <a:t>. We can use it to organize our tasks, assign them to team members, set due dates, and collaborate, all in one place. Even if we are a team of one, this tool can help us to visualize everything we need to do and motivate us to get it done on time.</a:t>
            </a:r>
          </a:p>
          <a:p>
            <a:pPr algn="just">
              <a:lnSpc>
                <a:spcPct val="100000"/>
              </a:lnSpc>
            </a:pPr>
            <a:endParaRPr lang="en-US" sz="2000" b="0" i="0" dirty="0">
              <a:solidFill>
                <a:srgbClr val="262626"/>
              </a:solidFill>
              <a:effectLst/>
              <a:latin typeface="Calibri corpo"/>
            </a:endParaRPr>
          </a:p>
          <a:p>
            <a:pPr algn="just">
              <a:lnSpc>
                <a:spcPct val="100000"/>
              </a:lnSpc>
            </a:pPr>
            <a:endParaRPr lang="it-IT" sz="2000" dirty="0">
              <a:latin typeface="Calibri corpo"/>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1028" name="Picture 4" descr="Trello, logo Libero Icona - Icon-Icons.com">
            <a:extLst>
              <a:ext uri="{FF2B5EF4-FFF2-40B4-BE49-F238E27FC236}">
                <a16:creationId xmlns:a16="http://schemas.microsoft.com/office/drawing/2014/main" id="{94CA1E02-4E08-4A20-BA38-115670295E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77591" y="4033847"/>
            <a:ext cx="390028" cy="3900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sana Logo - Storia e significato dell'emblema del marchio">
            <a:extLst>
              <a:ext uri="{FF2B5EF4-FFF2-40B4-BE49-F238E27FC236}">
                <a16:creationId xmlns:a16="http://schemas.microsoft.com/office/drawing/2014/main" id="{09B7D8E6-099C-498B-AF84-C7D286B518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89978" y="3642852"/>
            <a:ext cx="607302" cy="3400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Zoom Meeting Icon Png, Transparent Png - Zoom Meeting Icon Png, Png  Download , Transparent Png Image - PNGitem">
            <a:extLst>
              <a:ext uri="{FF2B5EF4-FFF2-40B4-BE49-F238E27FC236}">
                <a16:creationId xmlns:a16="http://schemas.microsoft.com/office/drawing/2014/main" id="{1AF7C796-F76E-43F0-AFF6-83CBB63EFA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446" y="1222951"/>
            <a:ext cx="672317" cy="551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397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790891"/>
            <a:ext cx="10533358" cy="34475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it-IT" sz="2000" b="1" dirty="0">
                <a:solidFill>
                  <a:srgbClr val="FF6600"/>
                </a:solidFill>
                <a:latin typeface="Arial" panose="020B0604020202020204" pitchFamily="34" charset="0"/>
                <a:cs typeface="Arial" panose="020B0604020202020204" pitchFamily="34" charset="0"/>
              </a:rPr>
              <a:t>WEBSITE or BLOG</a:t>
            </a:r>
          </a:p>
          <a:p>
            <a:pPr algn="just" fontAlgn="base">
              <a:lnSpc>
                <a:spcPct val="100000"/>
              </a:lnSpc>
            </a:pPr>
            <a:r>
              <a:rPr lang="en-US" sz="2000" dirty="0"/>
              <a:t>One of the strongest internet marketing communication tools is a </a:t>
            </a:r>
            <a:r>
              <a:rPr lang="en-US" sz="2000" b="1" dirty="0"/>
              <a:t>functional web page or team blog that fans can easily access</a:t>
            </a:r>
            <a:r>
              <a:rPr lang="en-US" sz="2000" dirty="0"/>
              <a:t>. They must be functional, informative, use simple navigation and keep them up to date about teams' events and more.</a:t>
            </a:r>
          </a:p>
          <a:p>
            <a:pPr algn="just" fontAlgn="base">
              <a:lnSpc>
                <a:spcPct val="100000"/>
              </a:lnSpc>
            </a:pPr>
            <a:endParaRPr lang="en-US" sz="2000" dirty="0"/>
          </a:p>
          <a:p>
            <a:pPr algn="just" fontAlgn="base">
              <a:lnSpc>
                <a:spcPct val="100000"/>
              </a:lnSpc>
            </a:pPr>
            <a:r>
              <a:rPr lang="it-IT" sz="2000" b="1" dirty="0">
                <a:solidFill>
                  <a:srgbClr val="FF6600"/>
                </a:solidFill>
                <a:latin typeface="Arial" panose="020B0604020202020204" pitchFamily="34" charset="0"/>
                <a:cs typeface="Arial" panose="020B0604020202020204" pitchFamily="34" charset="0"/>
              </a:rPr>
              <a:t>MAILCHIMP</a:t>
            </a:r>
          </a:p>
          <a:p>
            <a:pPr algn="just" fontAlgn="base">
              <a:lnSpc>
                <a:spcPct val="100000"/>
              </a:lnSpc>
            </a:pPr>
            <a:r>
              <a:rPr lang="en-US" sz="2000" dirty="0"/>
              <a:t>Email marketing is a great way to </a:t>
            </a:r>
            <a:r>
              <a:rPr lang="en-US" sz="2000" b="1" dirty="0"/>
              <a:t>engage our audience and boost our brand</a:t>
            </a:r>
            <a:r>
              <a:rPr lang="en-US" sz="2000" dirty="0"/>
              <a:t>. Mailchimp makes this simple, with hundreds of templates to choose from, analytics to help us track our success and audience segmentation to enable us to tailor our emails to the needs of each audience. </a:t>
            </a:r>
            <a:endParaRPr lang="it-IT" sz="2000" dirty="0">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2050" name="Picture 2" descr="Il segno della chiocciola @ è stato inventato in Veneto nel Medioevo - Il  Cuore Veneto">
            <a:extLst>
              <a:ext uri="{FF2B5EF4-FFF2-40B4-BE49-F238E27FC236}">
                <a16:creationId xmlns:a16="http://schemas.microsoft.com/office/drawing/2014/main" id="{12173654-522D-4E4D-8E18-74E837DBF3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103" y="1790891"/>
            <a:ext cx="593177" cy="5931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ilchimp, logo Libero Icona - Icon-Icons.com">
            <a:extLst>
              <a:ext uri="{FF2B5EF4-FFF2-40B4-BE49-F238E27FC236}">
                <a16:creationId xmlns:a16="http://schemas.microsoft.com/office/drawing/2014/main" id="{98F8CE2A-C3B4-494A-9472-17FBD539EB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102" y="3675290"/>
            <a:ext cx="593178" cy="59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927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nva Logo - Storia e significato dell'emblema del marchio">
            <a:extLst>
              <a:ext uri="{FF2B5EF4-FFF2-40B4-BE49-F238E27FC236}">
                <a16:creationId xmlns:a16="http://schemas.microsoft.com/office/drawing/2014/main" id="{78488686-091D-45F9-93B4-8E02CDB0C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196" y="2007539"/>
            <a:ext cx="809845" cy="453513"/>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233322" y="2007539"/>
            <a:ext cx="10021559" cy="34475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it-IT" sz="2000" b="1" dirty="0">
                <a:solidFill>
                  <a:srgbClr val="FF6600"/>
                </a:solidFill>
                <a:latin typeface="Arial" panose="020B0604020202020204" pitchFamily="34" charset="0"/>
                <a:cs typeface="Arial" panose="020B0604020202020204" pitchFamily="34" charset="0"/>
              </a:rPr>
              <a:t>CANVA</a:t>
            </a:r>
          </a:p>
          <a:p>
            <a:pPr algn="just" fontAlgn="base">
              <a:lnSpc>
                <a:spcPct val="100000"/>
              </a:lnSpc>
            </a:pPr>
            <a:r>
              <a:rPr lang="en-US" sz="2000" dirty="0">
                <a:latin typeface="Calibri corpo"/>
              </a:rPr>
              <a:t>If we want to exist in a digital space, then we need visuals because they </a:t>
            </a:r>
            <a:r>
              <a:rPr lang="en-US" sz="2000" b="1" dirty="0">
                <a:latin typeface="Calibri corpo"/>
              </a:rPr>
              <a:t>engage our audience</a:t>
            </a:r>
            <a:r>
              <a:rPr lang="en-US" sz="2000" dirty="0">
                <a:latin typeface="Calibri corpo"/>
              </a:rPr>
              <a:t>. And Canva is one of the top tools to do this.</a:t>
            </a:r>
          </a:p>
          <a:p>
            <a:pPr algn="just" fontAlgn="base">
              <a:lnSpc>
                <a:spcPct val="100000"/>
              </a:lnSpc>
            </a:pPr>
            <a:r>
              <a:rPr lang="en-US" sz="2000" dirty="0">
                <a:latin typeface="Calibri corpo"/>
              </a:rPr>
              <a:t>Canva has pre-made sizes for social media and other digital spaces you need, as well as thousands of templates and free images. You’ll have all the tools you need to create beautiful visuals. And with a handy free version, Canva is accessible to everybody, no matter their budget.</a:t>
            </a:r>
          </a:p>
          <a:p>
            <a:pPr algn="just" fontAlgn="base">
              <a:lnSpc>
                <a:spcPct val="100000"/>
              </a:lnSpc>
            </a:pPr>
            <a:endParaRPr lang="en-US" sz="2000" dirty="0">
              <a:latin typeface="Calibri corpo"/>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197828754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5218</Words>
  <Application>Microsoft Office PowerPoint</Application>
  <PresentationFormat>Widescreen</PresentationFormat>
  <Paragraphs>285</Paragraphs>
  <Slides>51</Slides>
  <Notes>29</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51</vt:i4>
      </vt:variant>
    </vt:vector>
  </HeadingPairs>
  <TitlesOfParts>
    <vt:vector size="60" baseType="lpstr">
      <vt:lpstr>Arial</vt:lpstr>
      <vt:lpstr>Calibri</vt:lpstr>
      <vt:lpstr>Calibri (corpo)</vt:lpstr>
      <vt:lpstr>Calibri corpo</vt:lpstr>
      <vt:lpstr>Calibri Light</vt:lpstr>
      <vt:lpstr>Open Sans</vt:lpstr>
      <vt:lpstr>Roboto</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L'ORMA - president</dc:creator>
  <cp:lastModifiedBy>Samanta Sedda</cp:lastModifiedBy>
  <cp:revision>14</cp:revision>
  <dcterms:created xsi:type="dcterms:W3CDTF">2021-07-02T07:40:17Z</dcterms:created>
  <dcterms:modified xsi:type="dcterms:W3CDTF">2022-05-10T09:44:24Z</dcterms:modified>
</cp:coreProperties>
</file>