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it-IT" sz="1800" b="0" strike="noStrike" spc="-1">
                <a:solidFill>
                  <a:srgbClr val="000000"/>
                </a:solidFill>
                <a:latin typeface="Calibri"/>
              </a:rPr>
              <a:t>Fai clic per spostare la diapositiva</a:t>
            </a:r>
          </a:p>
        </p:txBody>
      </p:sp>
      <p:sp>
        <p:nvSpPr>
          <p:cNvPr id="8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it-IT" sz="2000" b="0" strike="noStrike" spc="-1">
                <a:latin typeface="Arial"/>
              </a:rPr>
              <a:t>Fai clic per modificare il formato delle note</a:t>
            </a:r>
          </a:p>
        </p:txBody>
      </p:sp>
      <p:sp>
        <p:nvSpPr>
          <p:cNvPr id="8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it-IT" sz="1400" b="0" strike="noStrike" spc="-1">
                <a:latin typeface="Times New Roman"/>
              </a:rPr>
              <a:t>&lt;intestazione&gt;</a:t>
            </a:r>
          </a:p>
        </p:txBody>
      </p:sp>
      <p:sp>
        <p:nvSpPr>
          <p:cNvPr id="85"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it-IT" sz="1400" b="0" strike="noStrike" spc="-1">
                <a:latin typeface="Times New Roman"/>
              </a:defRPr>
            </a:lvl1pPr>
          </a:lstStyle>
          <a:p>
            <a:pPr indent="0" algn="r">
              <a:buNone/>
            </a:pPr>
            <a:r>
              <a:rPr lang="it-IT" sz="1400" b="0" strike="noStrike" spc="-1">
                <a:latin typeface="Times New Roman"/>
              </a:rPr>
              <a:t>&lt;data/ora&gt;</a:t>
            </a:r>
          </a:p>
        </p:txBody>
      </p:sp>
      <p:sp>
        <p:nvSpPr>
          <p:cNvPr id="86"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it-IT" sz="1400" b="0" strike="noStrike" spc="-1">
                <a:latin typeface="Times New Roman"/>
              </a:defRPr>
            </a:lvl1pPr>
          </a:lstStyle>
          <a:p>
            <a:pPr indent="0">
              <a:buNone/>
            </a:pPr>
            <a:r>
              <a:rPr lang="it-IT" sz="1400" b="0" strike="noStrike" spc="-1">
                <a:latin typeface="Times New Roman"/>
              </a:rPr>
              <a:t>&lt;piè di pagina&gt;</a:t>
            </a:r>
          </a:p>
        </p:txBody>
      </p:sp>
      <p:sp>
        <p:nvSpPr>
          <p:cNvPr id="87"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it-IT" sz="1400" b="0" strike="noStrike" spc="-1">
                <a:latin typeface="Times New Roman"/>
              </a:defRPr>
            </a:lvl1pPr>
          </a:lstStyle>
          <a:p>
            <a:pPr indent="0" algn="r">
              <a:buNone/>
            </a:pPr>
            <a:fld id="{C2E2E483-5981-42CE-876B-EF37A0D78C98}"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685800" y="1143000"/>
            <a:ext cx="5486040" cy="3085920"/>
          </a:xfrm>
          <a:prstGeom prst="rect">
            <a:avLst/>
          </a:prstGeom>
          <a:ln w="0">
            <a:noFill/>
          </a:ln>
        </p:spPr>
      </p:sp>
      <p:sp>
        <p:nvSpPr>
          <p:cNvPr id="19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it-IT" sz="2000" b="0" strike="noStrike" spc="-1">
              <a:latin typeface="Arial"/>
            </a:endParaRPr>
          </a:p>
        </p:txBody>
      </p:sp>
      <p:sp>
        <p:nvSpPr>
          <p:cNvPr id="197"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l-GR" sz="1200" b="0" strike="noStrike" spc="-1">
                <a:latin typeface="Times New Roman"/>
              </a:defRPr>
            </a:lvl1pPr>
          </a:lstStyle>
          <a:p>
            <a:pPr indent="0" algn="r">
              <a:lnSpc>
                <a:spcPct val="100000"/>
              </a:lnSpc>
              <a:buNone/>
            </a:pPr>
            <a:fld id="{DFDC7A01-54DB-485D-9130-556FED170F74}" type="slidenum">
              <a:rPr lang="el-GR" sz="1200" b="0" strike="noStrike" spc="-1">
                <a:latin typeface="Times New Roman"/>
              </a:rPr>
              <a:t>13</a:t>
            </a:fld>
            <a:endParaRPr lang="it-IT"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5710EE67-9132-45A1-9951-02B58B413BBE}"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53BA1E5-85C7-4929-AF82-F49D6D0DDF45}"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A351223-3A06-4482-BE72-130E6475875F}"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FDA49EB4-9E85-4D3A-B441-915E14C464FE}"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F9FAF268-F228-4A88-B99F-8C8D0761667E}"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DC38A97-789F-4F89-8BC8-10EADD7EC2BD}"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F2563B63-7E9F-445E-8405-C2398C41A267}"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20AAB93C-5BC1-40D6-8A48-A4E5CB7C542A}"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2806E1E1-DCDE-4D8C-89BB-722FBF1F32E5}"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it-IT"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5B5E9BDD-FABE-4F0F-B5BB-EA438EB86FC3}"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1B15015-FB50-40D7-A77D-74C30DA204A0}"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19E2953-8858-4DF6-807B-0C6F601E12FB}" type="slidenum">
              <a:t>‹N›</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02843E4-9D63-464B-A457-60E7E6C9F64B}"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83D19B2-64C8-46BD-9082-1D629655EDD1}"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ABD3EB4-F6B8-4190-8E70-EF07DFD9FEC2}"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50A6F700-D50B-4BEC-B48E-2F61FF7076BC}" type="slidenum">
              <a:t>‹N›</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3AFF35FB-8D12-4085-8306-AB1781DC9F1D}" type="slidenum">
              <a:t>‹N›</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AEFE93AC-D388-47E9-87BD-55C768B373DD}"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1396062-1E3A-4165-B411-61FABED34FDF}"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A5BDABF-72A7-4645-9157-4D3FF276496F}"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it-IT"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C96D9322-D62F-436D-BAED-30326E1B9EBB}"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D52F2A8-BC66-4628-8E77-56B2D068B97B}"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8CDE8C7-02DE-42CD-8E04-3881D5A08BFF}"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4EE9689-98D3-4FA6-90C4-AAE877502327}"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it-IT" sz="6000" b="0" strike="noStrike" spc="-1">
                <a:solidFill>
                  <a:srgbClr val="000000"/>
                </a:solidFill>
                <a:latin typeface="Calibri Light"/>
              </a:rPr>
              <a:t>Fare clic per modificare lo stile del titolo dello schema</a:t>
            </a:r>
            <a:endParaRPr lang="it-IT" sz="6000" b="0" strike="noStrike" spc="-1">
              <a:solidFill>
                <a:srgbClr val="000000"/>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it-IT" sz="1200" b="0" strike="noStrike" spc="-1">
                <a:solidFill>
                  <a:srgbClr val="8B8B8B"/>
                </a:solidFill>
                <a:latin typeface="Calibri"/>
              </a:defRPr>
            </a:lvl1pPr>
          </a:lstStyle>
          <a:p>
            <a:pPr indent="0">
              <a:lnSpc>
                <a:spcPct val="100000"/>
              </a:lnSpc>
              <a:buNone/>
            </a:pPr>
            <a:r>
              <a:rPr lang="it-IT" sz="1200" b="0" strike="noStrike" spc="-1">
                <a:solidFill>
                  <a:srgbClr val="8B8B8B"/>
                </a:solidFill>
                <a:latin typeface="Calibri"/>
              </a:rPr>
              <a:t>&lt;data/ora&gt;</a:t>
            </a:r>
            <a:endParaRPr lang="it-IT" sz="1200" b="0" strike="noStrike" spc="-1">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it-IT" sz="1400" b="0" strike="noStrike" spc="-1">
                <a:latin typeface="Times New Roman"/>
              </a:defRPr>
            </a:lvl1pPr>
          </a:lstStyle>
          <a:p>
            <a:pPr indent="0" algn="ctr">
              <a:buNone/>
            </a:pPr>
            <a:r>
              <a:rPr lang="it-IT" sz="1400" b="0" strike="noStrike" spc="-1">
                <a:latin typeface="Times New Roman"/>
              </a:rPr>
              <a:t>&lt;piè di pagina&gt;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lang="it-IT" sz="1200" b="0" strike="noStrike" spc="-1">
                <a:solidFill>
                  <a:srgbClr val="8B8B8B"/>
                </a:solidFill>
                <a:latin typeface="Calibri"/>
              </a:defRPr>
            </a:lvl1pPr>
          </a:lstStyle>
          <a:p>
            <a:pPr indent="0" algn="r">
              <a:lnSpc>
                <a:spcPct val="100000"/>
              </a:lnSpc>
              <a:buNone/>
            </a:pPr>
            <a:fld id="{A2CDBC34-F1AB-4BC5-8E85-DD0E2AF38BA9}" type="slidenum">
              <a:rPr lang="it-IT" sz="1200" b="0" strike="noStrike" spc="-1">
                <a:solidFill>
                  <a:srgbClr val="8B8B8B"/>
                </a:solidFill>
                <a:latin typeface="Calibri"/>
              </a:rPr>
              <a:t>‹N›</a:t>
            </a:fld>
            <a:endParaRPr lang="it-IT"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rgbClr val="000000"/>
                </a:solidFill>
                <a:latin typeface="Calibri"/>
              </a:rPr>
              <a:t>Fai clic per modificare il formato del testo della struttura</a:t>
            </a:r>
          </a:p>
          <a:p>
            <a:pPr marL="864000" lvl="1" indent="-324000">
              <a:lnSpc>
                <a:spcPct val="90000"/>
              </a:lnSpc>
              <a:spcBef>
                <a:spcPts val="1134"/>
              </a:spcBef>
              <a:buClr>
                <a:srgbClr val="000000"/>
              </a:buClr>
              <a:buSzPct val="75000"/>
              <a:buFont typeface="Symbol" charset="2"/>
              <a:buChar char=""/>
            </a:pPr>
            <a:r>
              <a:rPr lang="it-IT" sz="2000" b="0" strike="noStrike" spc="-1">
                <a:solidFill>
                  <a:srgbClr val="000000"/>
                </a:solidFill>
                <a:latin typeface="Calibri"/>
              </a:rPr>
              <a:t>Secondo livello struttura</a:t>
            </a:r>
          </a:p>
          <a:p>
            <a:pPr marL="1296000" lvl="2" indent="-288000">
              <a:lnSpc>
                <a:spcPct val="90000"/>
              </a:lnSpc>
              <a:spcBef>
                <a:spcPts val="850"/>
              </a:spcBef>
              <a:buClr>
                <a:srgbClr val="000000"/>
              </a:buClr>
              <a:buSzPct val="45000"/>
              <a:buFont typeface="Wingdings" charset="2"/>
              <a:buChar char=""/>
            </a:pPr>
            <a:r>
              <a:rPr lang="it-IT" sz="1800" b="0" strike="noStrike" spc="-1">
                <a:solidFill>
                  <a:srgbClr val="000000"/>
                </a:solidFill>
                <a:latin typeface="Calibri"/>
              </a:rPr>
              <a:t>Terzo livello struttura</a:t>
            </a:r>
          </a:p>
          <a:p>
            <a:pPr marL="1728000" lvl="3" indent="-216000">
              <a:lnSpc>
                <a:spcPct val="90000"/>
              </a:lnSpc>
              <a:spcBef>
                <a:spcPts val="567"/>
              </a:spcBef>
              <a:buClr>
                <a:srgbClr val="000000"/>
              </a:buClr>
              <a:buSzPct val="75000"/>
              <a:buFont typeface="Symbol" charset="2"/>
              <a:buChar char=""/>
            </a:pPr>
            <a:r>
              <a:rPr lang="it-IT" sz="1800" b="0" strike="noStrike" spc="-1">
                <a:solidFill>
                  <a:srgbClr val="000000"/>
                </a:solidFill>
                <a:latin typeface="Calibri"/>
              </a:rPr>
              <a:t>Quarto livello struttura</a:t>
            </a:r>
          </a:p>
          <a:p>
            <a:pPr marL="2160000" lvl="4"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lang="it-IT" sz="1200" b="0" strike="noStrike" spc="-1">
                <a:solidFill>
                  <a:srgbClr val="8B8B8B"/>
                </a:solidFill>
                <a:latin typeface="Calibri"/>
              </a:defRPr>
            </a:lvl1pPr>
          </a:lstStyle>
          <a:p>
            <a:pPr indent="0">
              <a:lnSpc>
                <a:spcPct val="100000"/>
              </a:lnSpc>
              <a:buNone/>
            </a:pPr>
            <a:r>
              <a:rPr lang="it-IT" sz="1200" b="0" strike="noStrike" spc="-1">
                <a:solidFill>
                  <a:srgbClr val="8B8B8B"/>
                </a:solidFill>
                <a:latin typeface="Calibri"/>
              </a:rPr>
              <a:t>&lt;data/ora&gt;</a:t>
            </a:r>
            <a:endParaRPr lang="it-IT" sz="1200" b="0" strike="noStrike" spc="-1">
              <a:latin typeface="Times New Roman"/>
            </a:endParaRPr>
          </a:p>
        </p:txBody>
      </p:sp>
      <p:sp>
        <p:nvSpPr>
          <p:cNvPr id="42" name="PlaceHolder 2"/>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it-IT" sz="1400" b="0" strike="noStrike" spc="-1">
                <a:latin typeface="Times New Roman"/>
              </a:defRPr>
            </a:lvl1pPr>
          </a:lstStyle>
          <a:p>
            <a:pPr indent="0" algn="ctr">
              <a:buNone/>
            </a:pPr>
            <a:r>
              <a:rPr lang="it-IT" sz="1400" b="0" strike="noStrike" spc="-1">
                <a:latin typeface="Times New Roman"/>
              </a:rPr>
              <a:t>&lt;piè di pagina&gt;</a:t>
            </a:r>
          </a:p>
        </p:txBody>
      </p:sp>
      <p:sp>
        <p:nvSpPr>
          <p:cNvPr id="43" name="PlaceHolder 3"/>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lang="it-IT" sz="1200" b="0" strike="noStrike" spc="-1">
                <a:solidFill>
                  <a:srgbClr val="8B8B8B"/>
                </a:solidFill>
                <a:latin typeface="Calibri"/>
              </a:defRPr>
            </a:lvl1pPr>
          </a:lstStyle>
          <a:p>
            <a:pPr indent="0" algn="r">
              <a:lnSpc>
                <a:spcPct val="100000"/>
              </a:lnSpc>
              <a:buNone/>
            </a:pPr>
            <a:fld id="{13BA144C-2FB3-4EBE-85C8-05DE7E839C5E}" type="slidenum">
              <a:rPr lang="it-IT" sz="1200" b="0" strike="noStrike" spc="-1">
                <a:solidFill>
                  <a:srgbClr val="8B8B8B"/>
                </a:solidFill>
                <a:latin typeface="Calibri"/>
              </a:rPr>
              <a:t>‹N›</a:t>
            </a:fld>
            <a:endParaRPr lang="it-IT" sz="1200" b="0" strike="noStrike" spc="-1">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it-IT" sz="1800" b="0" strike="noStrike" spc="-1">
                <a:solidFill>
                  <a:srgbClr val="000000"/>
                </a:solidFill>
                <a:latin typeface="Calibri"/>
              </a:rPr>
              <a:t>Fai clic per modificare il formato del testo del titolo</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rgbClr val="000000"/>
                </a:solidFill>
                <a:latin typeface="Calibri"/>
              </a:rPr>
              <a:t>Fai clic per modificare il formato del testo della struttura</a:t>
            </a:r>
          </a:p>
          <a:p>
            <a:pPr marL="864000" lvl="1" indent="-324000">
              <a:lnSpc>
                <a:spcPct val="90000"/>
              </a:lnSpc>
              <a:spcBef>
                <a:spcPts val="1134"/>
              </a:spcBef>
              <a:buClr>
                <a:srgbClr val="000000"/>
              </a:buClr>
              <a:buSzPct val="75000"/>
              <a:buFont typeface="Symbol" charset="2"/>
              <a:buChar char=""/>
            </a:pPr>
            <a:r>
              <a:rPr lang="it-IT" sz="2000" b="0" strike="noStrike" spc="-1">
                <a:solidFill>
                  <a:srgbClr val="000000"/>
                </a:solidFill>
                <a:latin typeface="Calibri"/>
              </a:rPr>
              <a:t>Secondo livello struttura</a:t>
            </a:r>
          </a:p>
          <a:p>
            <a:pPr marL="1296000" lvl="2" indent="-288000">
              <a:lnSpc>
                <a:spcPct val="90000"/>
              </a:lnSpc>
              <a:spcBef>
                <a:spcPts val="850"/>
              </a:spcBef>
              <a:buClr>
                <a:srgbClr val="000000"/>
              </a:buClr>
              <a:buSzPct val="45000"/>
              <a:buFont typeface="Wingdings" charset="2"/>
              <a:buChar char=""/>
            </a:pPr>
            <a:r>
              <a:rPr lang="it-IT" sz="1800" b="0" strike="noStrike" spc="-1">
                <a:solidFill>
                  <a:srgbClr val="000000"/>
                </a:solidFill>
                <a:latin typeface="Calibri"/>
              </a:rPr>
              <a:t>Terzo livello struttura</a:t>
            </a:r>
          </a:p>
          <a:p>
            <a:pPr marL="1728000" lvl="3" indent="-216000">
              <a:lnSpc>
                <a:spcPct val="90000"/>
              </a:lnSpc>
              <a:spcBef>
                <a:spcPts val="567"/>
              </a:spcBef>
              <a:buClr>
                <a:srgbClr val="000000"/>
              </a:buClr>
              <a:buSzPct val="75000"/>
              <a:buFont typeface="Symbol" charset="2"/>
              <a:buChar char=""/>
            </a:pPr>
            <a:r>
              <a:rPr lang="it-IT" sz="1800" b="0" strike="noStrike" spc="-1">
                <a:solidFill>
                  <a:srgbClr val="000000"/>
                </a:solidFill>
                <a:latin typeface="Calibri"/>
              </a:rPr>
              <a:t>Quarto livello struttura</a:t>
            </a:r>
          </a:p>
          <a:p>
            <a:pPr marL="2160000" lvl="4"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tic1.squarespace.com/static/57e1f17b37c58156a98f1ee4/t/5ced77ffb208fca71e8cb821/1559066623740/four-pillars-financial-sustainability-tnc.pd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mdpi-res.com/d_attachment/sustainability/sustainability-11-01411/article_deploy/sustainability-11-01411-v2.pdf" TargetMode="External"/><Relationship Id="rId4" Type="http://schemas.openxmlformats.org/officeDocument/2006/relationships/hyperlink" Target="https://hrmars.com/papers_submitted/7910/the-effects-of-financing-sports-activities-on-international-sports-performance-and-on-the-populations-health.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ildapricot.com/blog/how-to-get-sponsorship"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scouts.org.uk/volunteers/running-your-section/administration/community-sponsorship/" TargetMode="External"/><Relationship Id="rId4" Type="http://schemas.openxmlformats.org/officeDocument/2006/relationships/hyperlink" Target="https://dryfta.com/10-ways-to-scout-sponsors-for-your-ev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tatic1.squarespace.com/static/57e1f17b37c58156a98f1ee4/t/5ced77ffb208fca71e8cb821/1559066623740/four-pillars-financial-sustainability-tnc.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magine 18"/>
          <p:cNvPicPr/>
          <p:nvPr/>
        </p:nvPicPr>
        <p:blipFill>
          <a:blip r:embed="rId2"/>
          <a:srcRect l="2226" t="-1058" r="22047" b="1058"/>
          <a:stretch/>
        </p:blipFill>
        <p:spPr>
          <a:xfrm>
            <a:off x="9777960" y="5781960"/>
            <a:ext cx="2413440" cy="653760"/>
          </a:xfrm>
          <a:prstGeom prst="rect">
            <a:avLst/>
          </a:prstGeom>
          <a:ln w="0">
            <a:noFill/>
          </a:ln>
        </p:spPr>
      </p:pic>
      <p:sp>
        <p:nvSpPr>
          <p:cNvPr id="89" name="Titolo 1"/>
          <p:cNvSpPr/>
          <p:nvPr/>
        </p:nvSpPr>
        <p:spPr>
          <a:xfrm>
            <a:off x="1077120" y="1545480"/>
            <a:ext cx="1053288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Autofit/>
          </a:bodyPr>
          <a:lstStyle/>
          <a:p>
            <a:pPr>
              <a:lnSpc>
                <a:spcPct val="90000"/>
              </a:lnSpc>
            </a:pPr>
            <a:r>
              <a:rPr lang="en-US" sz="4000" b="1" strike="noStrike" cap="all" spc="-52">
                <a:solidFill>
                  <a:srgbClr val="FF6600"/>
                </a:solidFill>
                <a:latin typeface="Arial"/>
              </a:rPr>
              <a:t>Strategien und Mechanismen der finanziellen Nachhaltigkeit für Sportorganisationen </a:t>
            </a:r>
            <a:endParaRPr lang="it-IT" sz="4000" b="0" strike="noStrike" spc="-1">
              <a:latin typeface="Arial"/>
            </a:endParaRPr>
          </a:p>
        </p:txBody>
      </p:sp>
      <p:sp>
        <p:nvSpPr>
          <p:cNvPr id="90" name="Segnaposto contenuto 2"/>
          <p:cNvSpPr/>
          <p:nvPr/>
        </p:nvSpPr>
        <p:spPr>
          <a:xfrm>
            <a:off x="1077120" y="3068640"/>
            <a:ext cx="10532880" cy="34473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it-IT" sz="2800" b="1" strike="noStrike" spc="-1">
                <a:solidFill>
                  <a:srgbClr val="FF4343"/>
                </a:solidFill>
                <a:latin typeface="Arial"/>
              </a:rPr>
              <a:t>Modul 4</a:t>
            </a:r>
            <a:endParaRPr lang="it-IT" sz="2800" b="0" strike="noStrike" spc="-1">
              <a:latin typeface="Arial"/>
            </a:endParaRPr>
          </a:p>
        </p:txBody>
      </p:sp>
      <p:pic>
        <p:nvPicPr>
          <p:cNvPr id="91" name="Immagine 7"/>
          <p:cNvPicPr/>
          <p:nvPr/>
        </p:nvPicPr>
        <p:blipFill>
          <a:blip r:embed="rId3"/>
          <a:stretch/>
        </p:blipFill>
        <p:spPr>
          <a:xfrm>
            <a:off x="10359360" y="0"/>
            <a:ext cx="1790640" cy="1790640"/>
          </a:xfrm>
          <a:prstGeom prst="rect">
            <a:avLst/>
          </a:prstGeom>
          <a:ln w="0">
            <a:noFill/>
          </a:ln>
        </p:spPr>
      </p:pic>
      <p:sp>
        <p:nvSpPr>
          <p:cNvPr id="92"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magine 18"/>
          <p:cNvPicPr/>
          <p:nvPr/>
        </p:nvPicPr>
        <p:blipFill>
          <a:blip r:embed="rId2"/>
          <a:srcRect l="2226" t="-1058" r="22047" b="1058"/>
          <a:stretch/>
        </p:blipFill>
        <p:spPr>
          <a:xfrm>
            <a:off x="9777960" y="5781960"/>
            <a:ext cx="2413440" cy="653760"/>
          </a:xfrm>
          <a:prstGeom prst="rect">
            <a:avLst/>
          </a:prstGeom>
          <a:ln w="0">
            <a:noFill/>
          </a:ln>
        </p:spPr>
      </p:pic>
      <p:sp>
        <p:nvSpPr>
          <p:cNvPr id="145" name="Titolo 1"/>
          <p:cNvSpPr/>
          <p:nvPr/>
        </p:nvSpPr>
        <p:spPr>
          <a:xfrm>
            <a:off x="1127880" y="25164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nSpc>
                <a:spcPct val="90000"/>
              </a:lnSpc>
            </a:pPr>
            <a:r>
              <a:rPr lang="it-IT" sz="4000" b="1" strike="noStrike" cap="all" spc="-52">
                <a:solidFill>
                  <a:srgbClr val="FF6600"/>
                </a:solidFill>
                <a:latin typeface="Arial"/>
              </a:rPr>
              <a:t>Referenzen</a:t>
            </a:r>
            <a:r>
              <a:rPr lang="it-IT" sz="4000" b="1" strike="noStrike" cap="all" spc="-52">
                <a:solidFill>
                  <a:srgbClr val="FF4343"/>
                </a:solidFill>
                <a:latin typeface="Arial"/>
              </a:rPr>
              <a:t> </a:t>
            </a:r>
            <a:endParaRPr lang="it-IT" sz="4000" b="0" strike="noStrike" spc="-1">
              <a:latin typeface="Arial"/>
            </a:endParaRPr>
          </a:p>
        </p:txBody>
      </p:sp>
      <p:sp>
        <p:nvSpPr>
          <p:cNvPr id="146" name="Segnaposto contenuto 2"/>
          <p:cNvSpPr/>
          <p:nvPr/>
        </p:nvSpPr>
        <p:spPr>
          <a:xfrm>
            <a:off x="920880" y="1741320"/>
            <a:ext cx="10472040" cy="391464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3000"/>
          </a:bodyPr>
          <a:lstStyle/>
          <a:p>
            <a:pPr marL="285840" indent="-285840" algn="just">
              <a:lnSpc>
                <a:spcPct val="110000"/>
              </a:lnSpc>
              <a:spcBef>
                <a:spcPts val="1001"/>
              </a:spcBef>
              <a:buClr>
                <a:srgbClr val="000000"/>
              </a:buClr>
              <a:buFont typeface="Wingdings" charset="2"/>
              <a:buChar char=""/>
            </a:pPr>
            <a:r>
              <a:rPr lang="en-US" sz="1900" b="0" strike="noStrike" spc="-1">
                <a:solidFill>
                  <a:srgbClr val="000000"/>
                </a:solidFill>
                <a:latin typeface="Arial"/>
              </a:rPr>
              <a:t>León, P. (2001). </a:t>
            </a:r>
            <a:r>
              <a:rPr lang="en-US" sz="1900" b="0" i="1" strike="noStrike" spc="-1">
                <a:solidFill>
                  <a:srgbClr val="000000"/>
                </a:solidFill>
                <a:latin typeface="Arial"/>
              </a:rPr>
              <a:t>FOUR PILLARS OF FINANCIAL SUSTAINABILITY. </a:t>
            </a:r>
            <a:r>
              <a:rPr lang="en-US" sz="1900" b="0" strike="noStrike" spc="-1">
                <a:solidFill>
                  <a:srgbClr val="000000"/>
                </a:solidFill>
                <a:latin typeface="Arial"/>
              </a:rPr>
              <a:t>Resources for Success Series, volume 2, p. 1-29. Source: </a:t>
            </a:r>
            <a:r>
              <a:rPr lang="en-US" sz="1900" b="0" u="sng" strike="noStrike" spc="-1">
                <a:solidFill>
                  <a:srgbClr val="0563C1"/>
                </a:solidFill>
                <a:uFillTx/>
                <a:latin typeface="Arial"/>
                <a:hlinkClick r:id="rId3"/>
              </a:rPr>
              <a:t>https://static1.squarespace.com/static/57e1f17b37c58156a98f1ee4/t/5ced77ffb208fca71e8cb821/1559066623740/four-pillars-financial-sustainability-tnc.pdf</a:t>
            </a:r>
            <a:r>
              <a:rPr lang="en-US" sz="1900" b="0" strike="noStrike" spc="-1">
                <a:solidFill>
                  <a:srgbClr val="000000"/>
                </a:solidFill>
                <a:latin typeface="Arial"/>
              </a:rPr>
              <a:t> </a:t>
            </a:r>
            <a:endParaRPr lang="it-IT" sz="1900" b="0" strike="noStrike" spc="-1">
              <a:latin typeface="Arial"/>
            </a:endParaRPr>
          </a:p>
          <a:p>
            <a:pPr marL="285840" indent="-285840" algn="just">
              <a:lnSpc>
                <a:spcPct val="110000"/>
              </a:lnSpc>
              <a:spcBef>
                <a:spcPts val="1001"/>
              </a:spcBef>
              <a:buClr>
                <a:srgbClr val="000000"/>
              </a:buClr>
              <a:buFont typeface="Wingdings" charset="2"/>
              <a:buChar char=""/>
            </a:pPr>
            <a:r>
              <a:rPr lang="en-US" sz="1900" b="0" strike="noStrike" spc="-1">
                <a:solidFill>
                  <a:srgbClr val="000000"/>
                </a:solidFill>
                <a:latin typeface="Arial"/>
              </a:rPr>
              <a:t>Pauna, R. D., Pintea, A., Lazar, P. S., &amp; Maier, D. (2020). </a:t>
            </a:r>
            <a:r>
              <a:rPr lang="en-US" sz="1900" b="0" i="1" strike="noStrike" spc="-1">
                <a:solidFill>
                  <a:srgbClr val="000000"/>
                </a:solidFill>
                <a:latin typeface="Arial"/>
              </a:rPr>
              <a:t>The Effects of Financing Sports Activities on International Sports Performance and on the Population’s Health</a:t>
            </a:r>
            <a:r>
              <a:rPr lang="en-US" sz="1900" b="0" strike="noStrike" spc="-1">
                <a:solidFill>
                  <a:srgbClr val="000000"/>
                </a:solidFill>
                <a:latin typeface="Arial"/>
              </a:rPr>
              <a:t>. International Journal of Academic Research in Business and Social Sciences. 10(10), p. 950-965. Source: </a:t>
            </a:r>
            <a:r>
              <a:rPr lang="en-US" sz="1900" b="0" u="sng" strike="noStrike" spc="-1">
                <a:solidFill>
                  <a:srgbClr val="0563C1"/>
                </a:solidFill>
                <a:uFillTx/>
                <a:latin typeface="Arial"/>
                <a:hlinkClick r:id="rId4"/>
              </a:rPr>
              <a:t>https://hrmars.com/papers_submitted/7910/the-effects-of-financing-sports-activities-on-international-sports-performance-and-on-the-populations-health.pdf</a:t>
            </a:r>
            <a:r>
              <a:rPr lang="en-US" sz="1900" b="0" strike="noStrike" spc="-1">
                <a:solidFill>
                  <a:srgbClr val="000000"/>
                </a:solidFill>
                <a:latin typeface="Arial"/>
              </a:rPr>
              <a:t> </a:t>
            </a:r>
            <a:endParaRPr lang="it-IT" sz="1900" b="0" strike="noStrike" spc="-1">
              <a:latin typeface="Arial"/>
            </a:endParaRPr>
          </a:p>
          <a:p>
            <a:pPr marL="285840" indent="-285840" algn="just">
              <a:lnSpc>
                <a:spcPct val="110000"/>
              </a:lnSpc>
              <a:spcBef>
                <a:spcPts val="1001"/>
              </a:spcBef>
              <a:buClr>
                <a:srgbClr val="000000"/>
              </a:buClr>
              <a:buFont typeface="Wingdings" charset="2"/>
              <a:buChar char=""/>
            </a:pPr>
            <a:r>
              <a:rPr lang="en-US" sz="1900" b="0" strike="noStrike" spc="-1">
                <a:solidFill>
                  <a:srgbClr val="000000"/>
                </a:solidFill>
                <a:latin typeface="Arial"/>
              </a:rPr>
              <a:t>Paredes, M. et. al. (2019). </a:t>
            </a:r>
            <a:r>
              <a:rPr lang="en-US" sz="1900" b="0" i="1" strike="noStrike" spc="-1">
                <a:solidFill>
                  <a:srgbClr val="000000"/>
                </a:solidFill>
                <a:latin typeface="Arial"/>
              </a:rPr>
              <a:t>Key Determinants on Non-Governmental Organization’s Financial Sustainability: A Case Study that Examines 2018 FIFA Foundation Social Festival</a:t>
            </a:r>
            <a:r>
              <a:rPr lang="en-US" sz="1900" b="0" strike="noStrike" spc="-1">
                <a:solidFill>
                  <a:srgbClr val="000000"/>
                </a:solidFill>
                <a:latin typeface="Arial"/>
              </a:rPr>
              <a:t>. Sustainability 2019, 11, 1411, p. 1-19. Source: </a:t>
            </a:r>
            <a:r>
              <a:rPr lang="en-US" sz="1900" b="0" u="sng" strike="noStrike" spc="-1">
                <a:solidFill>
                  <a:srgbClr val="0563C1"/>
                </a:solidFill>
                <a:uFillTx/>
                <a:latin typeface="Arial"/>
                <a:hlinkClick r:id="rId5"/>
              </a:rPr>
              <a:t>https://mdpi-res.com/d_attachment/sustainability/sustainability-11-01411/article_deploy/sustainability-11-01411-v2.pdf</a:t>
            </a:r>
            <a:r>
              <a:rPr lang="en-US" sz="1900" b="0" strike="noStrike" spc="-1">
                <a:solidFill>
                  <a:srgbClr val="000000"/>
                </a:solidFill>
                <a:latin typeface="Arial"/>
              </a:rPr>
              <a:t> </a:t>
            </a:r>
            <a:endParaRPr lang="it-IT" sz="1900" b="0" strike="noStrike" spc="-1">
              <a:latin typeface="Arial"/>
            </a:endParaRPr>
          </a:p>
          <a:p>
            <a:pPr algn="just">
              <a:lnSpc>
                <a:spcPct val="110000"/>
              </a:lnSpc>
              <a:spcBef>
                <a:spcPts val="1001"/>
              </a:spcBef>
            </a:pPr>
            <a:endParaRPr lang="it-IT" sz="1600" b="0" strike="noStrike" spc="-1">
              <a:latin typeface="Arial"/>
            </a:endParaRPr>
          </a:p>
        </p:txBody>
      </p:sp>
      <p:pic>
        <p:nvPicPr>
          <p:cNvPr id="147" name="Immagine 7"/>
          <p:cNvPicPr/>
          <p:nvPr/>
        </p:nvPicPr>
        <p:blipFill>
          <a:blip r:embed="rId6"/>
          <a:stretch/>
        </p:blipFill>
        <p:spPr>
          <a:xfrm>
            <a:off x="10163160" y="0"/>
            <a:ext cx="1986480" cy="1617840"/>
          </a:xfrm>
          <a:prstGeom prst="rect">
            <a:avLst/>
          </a:prstGeom>
          <a:ln w="0">
            <a:noFill/>
          </a:ln>
        </p:spPr>
      </p:pic>
      <p:sp>
        <p:nvSpPr>
          <p:cNvPr id="148"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magine 18"/>
          <p:cNvPicPr/>
          <p:nvPr/>
        </p:nvPicPr>
        <p:blipFill>
          <a:blip r:embed="rId2"/>
          <a:srcRect l="2226" t="-1058" r="22047" b="1058"/>
          <a:stretch/>
        </p:blipFill>
        <p:spPr>
          <a:xfrm>
            <a:off x="9777960" y="5781960"/>
            <a:ext cx="2413440" cy="653760"/>
          </a:xfrm>
          <a:prstGeom prst="rect">
            <a:avLst/>
          </a:prstGeom>
          <a:ln w="0">
            <a:noFill/>
          </a:ln>
        </p:spPr>
      </p:pic>
      <p:sp>
        <p:nvSpPr>
          <p:cNvPr id="150" name="Titolo 1"/>
          <p:cNvSpPr/>
          <p:nvPr/>
        </p:nvSpPr>
        <p:spPr>
          <a:xfrm>
            <a:off x="1066680" y="281484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90000"/>
              </a:lnSpc>
            </a:pPr>
            <a:r>
              <a:rPr lang="it-IT" sz="4000" b="1" strike="noStrike" cap="all" spc="-52">
                <a:solidFill>
                  <a:srgbClr val="FF6600"/>
                </a:solidFill>
                <a:latin typeface="Arial"/>
              </a:rPr>
              <a:t>Scouting-Patenschaft</a:t>
            </a:r>
            <a:r>
              <a:rPr lang="it-IT" sz="4000" b="1" strike="noStrike" cap="all" spc="-52">
                <a:solidFill>
                  <a:srgbClr val="FF4343"/>
                </a:solidFill>
                <a:latin typeface="Arial"/>
              </a:rPr>
              <a:t> </a:t>
            </a:r>
            <a:endParaRPr lang="it-IT" sz="4000" b="0" strike="noStrike" spc="-1">
              <a:latin typeface="Arial"/>
            </a:endParaRPr>
          </a:p>
        </p:txBody>
      </p:sp>
      <p:sp>
        <p:nvSpPr>
          <p:cNvPr id="151" name="Segnaposto contenuto 2"/>
          <p:cNvSpPr/>
          <p:nvPr/>
        </p:nvSpPr>
        <p:spPr>
          <a:xfrm>
            <a:off x="1097280" y="4869000"/>
            <a:ext cx="10532880" cy="369000"/>
          </a:xfrm>
          <a:prstGeom prst="rect">
            <a:avLst/>
          </a:prstGeom>
          <a:noFill/>
          <a:ln w="0">
            <a:noFill/>
          </a:ln>
        </p:spPr>
        <p:style>
          <a:lnRef idx="0">
            <a:scrgbClr r="0" g="0" b="0"/>
          </a:lnRef>
          <a:fillRef idx="0">
            <a:scrgbClr r="0" g="0" b="0"/>
          </a:fillRef>
          <a:effectRef idx="0">
            <a:scrgbClr r="0" g="0" b="0"/>
          </a:effectRef>
          <a:fontRef idx="minor"/>
        </p:style>
      </p:sp>
      <p:pic>
        <p:nvPicPr>
          <p:cNvPr id="152" name="Immagine 7"/>
          <p:cNvPicPr/>
          <p:nvPr/>
        </p:nvPicPr>
        <p:blipFill>
          <a:blip r:embed="rId3"/>
          <a:stretch/>
        </p:blipFill>
        <p:spPr>
          <a:xfrm>
            <a:off x="10359360" y="0"/>
            <a:ext cx="1790640" cy="1790640"/>
          </a:xfrm>
          <a:prstGeom prst="rect">
            <a:avLst/>
          </a:prstGeom>
          <a:ln w="0">
            <a:noFill/>
          </a:ln>
        </p:spPr>
      </p:pic>
      <p:sp>
        <p:nvSpPr>
          <p:cNvPr id="153"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54" name="Εικόνα 10"/>
          <p:cNvPicPr/>
          <p:nvPr/>
        </p:nvPicPr>
        <p:blipFill>
          <a:blip r:embed="rId4"/>
          <a:stretch/>
        </p:blipFill>
        <p:spPr>
          <a:xfrm>
            <a:off x="41760" y="0"/>
            <a:ext cx="6328800" cy="227052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magine 18"/>
          <p:cNvPicPr/>
          <p:nvPr/>
        </p:nvPicPr>
        <p:blipFill>
          <a:blip r:embed="rId2"/>
          <a:srcRect l="2226" t="-1058" r="22047" b="1058"/>
          <a:stretch/>
        </p:blipFill>
        <p:spPr>
          <a:xfrm>
            <a:off x="9777960" y="5781960"/>
            <a:ext cx="2413440" cy="653760"/>
          </a:xfrm>
          <a:prstGeom prst="rect">
            <a:avLst/>
          </a:prstGeom>
          <a:ln w="0">
            <a:noFill/>
          </a:ln>
        </p:spPr>
      </p:pic>
      <p:sp>
        <p:nvSpPr>
          <p:cNvPr id="156" name="Titolo 1"/>
          <p:cNvSpPr/>
          <p:nvPr/>
        </p:nvSpPr>
        <p:spPr>
          <a:xfrm>
            <a:off x="1097280" y="421920"/>
            <a:ext cx="10058040" cy="82800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nSpc>
                <a:spcPct val="110000"/>
              </a:lnSpc>
              <a:spcBef>
                <a:spcPts val="1001"/>
              </a:spcBef>
              <a:tabLst>
                <a:tab pos="0" algn="l"/>
              </a:tabLst>
            </a:pPr>
            <a:r>
              <a:rPr lang="it-IT" sz="4000" b="1" strike="noStrike" cap="all" spc="-52">
                <a:solidFill>
                  <a:srgbClr val="FF6600"/>
                </a:solidFill>
                <a:latin typeface="Arial"/>
                <a:ea typeface="Microsoft YaHei"/>
              </a:rPr>
              <a:t>Einführung in </a:t>
            </a:r>
            <a:r>
              <a:rPr lang="it-IT" sz="2400" b="1" strike="noStrike" spc="-1">
                <a:solidFill>
                  <a:srgbClr val="FF0000"/>
                </a:solidFill>
                <a:latin typeface="Arial"/>
              </a:rPr>
              <a:t>Patenschaft</a:t>
            </a:r>
            <a:endParaRPr lang="it-IT" sz="2400" b="0" strike="noStrike" spc="-1">
              <a:latin typeface="Arial"/>
            </a:endParaRPr>
          </a:p>
        </p:txBody>
      </p:sp>
      <p:sp>
        <p:nvSpPr>
          <p:cNvPr id="157" name="Segnaposto contenuto 2"/>
          <p:cNvSpPr/>
          <p:nvPr/>
        </p:nvSpPr>
        <p:spPr>
          <a:xfrm>
            <a:off x="1097280" y="1531080"/>
            <a:ext cx="10532880" cy="433368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77000"/>
          </a:bodyPr>
          <a:lstStyle/>
          <a:p>
            <a:pPr>
              <a:lnSpc>
                <a:spcPct val="110000"/>
              </a:lnSpc>
              <a:spcBef>
                <a:spcPts val="1001"/>
              </a:spcBef>
              <a:tabLst>
                <a:tab pos="0" algn="l"/>
              </a:tabLst>
            </a:pPr>
            <a:r>
              <a:rPr lang="it-IT" sz="2400" b="1" strike="noStrike" spc="-1">
                <a:solidFill>
                  <a:srgbClr val="FF0000"/>
                </a:solidFill>
                <a:latin typeface="Arial"/>
              </a:rPr>
              <a:t>Was ist Patenschaft?</a:t>
            </a:r>
            <a:endParaRPr lang="it-IT" sz="2400" b="0" strike="noStrike" spc="-1">
              <a:latin typeface="Arial"/>
            </a:endParaRPr>
          </a:p>
          <a:p>
            <a:pPr marL="457200" indent="-45720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Sponsoring ist eine großartige finanzielle Quelle für zusätzliche Einnahmen und Kontakte.</a:t>
            </a:r>
            <a:endParaRPr lang="it-IT" sz="2400" b="0" strike="noStrike" spc="-1">
              <a:latin typeface="Arial"/>
            </a:endParaRPr>
          </a:p>
          <a:p>
            <a:pPr marL="457200" indent="-45720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Ein Unternehmen stellt einer gemeinnützigen Organisation Geld oder Ressourcen für verschiedene Werbezwecke zur Verfügung. </a:t>
            </a:r>
            <a:endParaRPr lang="it-IT" sz="2400" b="0" strike="noStrike" spc="-1">
              <a:latin typeface="Arial"/>
            </a:endParaRPr>
          </a:p>
          <a:p>
            <a:pPr marL="457200" indent="-45720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Das Ergebnis dieses Sponsorings ist eine erfolgreiche Kombination aus Marketing und sozialen Zielen.</a:t>
            </a:r>
            <a:endParaRPr lang="it-IT" sz="2400" b="0" strike="noStrike" spc="-1">
              <a:latin typeface="Arial"/>
            </a:endParaRPr>
          </a:p>
          <a:p>
            <a:pPr algn="just">
              <a:lnSpc>
                <a:spcPct val="110000"/>
              </a:lnSpc>
              <a:spcBef>
                <a:spcPts val="1001"/>
              </a:spcBef>
              <a:tabLst>
                <a:tab pos="0" algn="l"/>
              </a:tabLst>
            </a:pPr>
            <a:r>
              <a:rPr lang="it-IT" sz="2400" b="0" strike="noStrike" spc="-1">
                <a:solidFill>
                  <a:srgbClr val="000000"/>
                </a:solidFill>
                <a:latin typeface="Arial"/>
              </a:rPr>
              <a:t>Laut dem Soziologen Kunz (1969:666), Patenschaft ist als </a:t>
            </a:r>
            <a:r>
              <a:rPr lang="it-IT" sz="2400" b="0" i="1" strike="noStrike" spc="-1">
                <a:solidFill>
                  <a:srgbClr val="000000"/>
                </a:solidFill>
                <a:latin typeface="Arial"/>
              </a:rPr>
              <a:t>"zwei entscheidende Elemente enthalten: (1) die begünstigte Organisation bleibt von der Trägerorganisation abgegrenzt, und (2) die begünstigte Organisation nutzt rechtmäßig die Einrichtungen der Trägerorganisation" .</a:t>
            </a:r>
            <a:endParaRPr lang="it-IT" sz="2400" b="0" strike="noStrike" spc="-1">
              <a:latin typeface="Arial"/>
            </a:endParaRPr>
          </a:p>
          <a:p>
            <a:pPr marL="457200" indent="-45720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Sponsoring ist ein Win-Win-Prozess. Sowohl die gemeinnützige als auch die gewinnorientierte Organisation/ das Unternehmen profitieren von der Partnerschaft, aber der Erfolg hängt von der Qualität und Quantität der Zusammenarbeit ab.</a:t>
            </a:r>
            <a:endParaRPr lang="it-IT" sz="2400" b="0" strike="noStrike" spc="-1">
              <a:latin typeface="Arial"/>
            </a:endParaRPr>
          </a:p>
        </p:txBody>
      </p:sp>
      <p:pic>
        <p:nvPicPr>
          <p:cNvPr id="158" name="Immagine 7"/>
          <p:cNvPicPr/>
          <p:nvPr/>
        </p:nvPicPr>
        <p:blipFill>
          <a:blip r:embed="rId3"/>
          <a:stretch/>
        </p:blipFill>
        <p:spPr>
          <a:xfrm>
            <a:off x="10359360" y="0"/>
            <a:ext cx="1790640" cy="1790640"/>
          </a:xfrm>
          <a:prstGeom prst="rect">
            <a:avLst/>
          </a:prstGeom>
          <a:ln w="0">
            <a:noFill/>
          </a:ln>
        </p:spPr>
      </p:pic>
      <p:sp>
        <p:nvSpPr>
          <p:cNvPr id="159"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magine 18"/>
          <p:cNvPicPr/>
          <p:nvPr/>
        </p:nvPicPr>
        <p:blipFill>
          <a:blip r:embed="rId3"/>
          <a:srcRect l="2226" t="-1058" r="22047" b="1058"/>
          <a:stretch/>
        </p:blipFill>
        <p:spPr>
          <a:xfrm>
            <a:off x="9777960" y="5781960"/>
            <a:ext cx="2413440" cy="653760"/>
          </a:xfrm>
          <a:prstGeom prst="rect">
            <a:avLst/>
          </a:prstGeom>
          <a:ln w="0">
            <a:noFill/>
          </a:ln>
        </p:spPr>
      </p:pic>
      <p:sp>
        <p:nvSpPr>
          <p:cNvPr id="161" name="Titolo 1"/>
          <p:cNvSpPr/>
          <p:nvPr/>
        </p:nvSpPr>
        <p:spPr>
          <a:xfrm>
            <a:off x="1097280" y="50760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nSpc>
                <a:spcPct val="90000"/>
              </a:lnSpc>
            </a:pPr>
            <a:r>
              <a:rPr lang="it-IT" sz="4000" b="1" strike="noStrike" cap="all" spc="-52">
                <a:solidFill>
                  <a:srgbClr val="FF6600"/>
                </a:solidFill>
                <a:latin typeface="Arial"/>
              </a:rPr>
              <a:t>Einführung in </a:t>
            </a:r>
            <a:r>
              <a:rPr lang="it-IT" sz="4000" b="1" strike="noStrike" cap="all" spc="-52">
                <a:solidFill>
                  <a:srgbClr val="FF4343"/>
                </a:solidFill>
                <a:latin typeface="Arial"/>
              </a:rPr>
              <a:t>Patenschaft </a:t>
            </a:r>
            <a:endParaRPr lang="it-IT" sz="4000" b="0" strike="noStrike" spc="-1">
              <a:latin typeface="Arial"/>
            </a:endParaRPr>
          </a:p>
          <a:p>
            <a:pPr>
              <a:lnSpc>
                <a:spcPct val="90000"/>
              </a:lnSpc>
            </a:pPr>
            <a:r>
              <a:rPr lang="it-IT" sz="4400" b="1" strike="noStrike" cap="all" spc="-52">
                <a:solidFill>
                  <a:srgbClr val="FF4343"/>
                </a:solidFill>
                <a:latin typeface="Arial"/>
              </a:rPr>
              <a:t> </a:t>
            </a:r>
            <a:endParaRPr lang="it-IT" sz="4400" b="0" strike="noStrike" spc="-1">
              <a:latin typeface="Arial"/>
            </a:endParaRPr>
          </a:p>
        </p:txBody>
      </p:sp>
      <p:sp>
        <p:nvSpPr>
          <p:cNvPr id="162" name="Segnaposto contenuto 2"/>
          <p:cNvSpPr/>
          <p:nvPr/>
        </p:nvSpPr>
        <p:spPr>
          <a:xfrm>
            <a:off x="1097280" y="1513800"/>
            <a:ext cx="10265040" cy="390528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2000"/>
          </a:bodyPr>
          <a:lstStyle/>
          <a:p>
            <a:pPr>
              <a:lnSpc>
                <a:spcPct val="110000"/>
              </a:lnSpc>
              <a:spcBef>
                <a:spcPts val="1001"/>
              </a:spcBef>
              <a:tabLst>
                <a:tab pos="0" algn="l"/>
              </a:tabLst>
            </a:pPr>
            <a:r>
              <a:rPr lang="it-IT" sz="2400" b="1" strike="noStrike" spc="-1">
                <a:solidFill>
                  <a:srgbClr val="FF0000"/>
                </a:solidFill>
                <a:latin typeface="Arial"/>
              </a:rPr>
              <a:t>Arten von Patenschaften</a:t>
            </a:r>
            <a:endParaRPr lang="it-IT" sz="2400" b="0" strike="noStrike" spc="-1">
              <a:latin typeface="Arial"/>
            </a:endParaRPr>
          </a:p>
          <a:p>
            <a:pPr>
              <a:lnSpc>
                <a:spcPct val="110000"/>
              </a:lnSpc>
              <a:spcBef>
                <a:spcPts val="1001"/>
              </a:spcBef>
              <a:tabLst>
                <a:tab pos="0" algn="l"/>
              </a:tabLst>
            </a:pPr>
            <a:r>
              <a:rPr lang="it-IT" sz="2400" b="0" strike="noStrike" spc="-1">
                <a:solidFill>
                  <a:srgbClr val="000000"/>
                </a:solidFill>
                <a:latin typeface="Arial"/>
              </a:rPr>
              <a:t>Die Arten des Sponsorings variieren je nach den Bedürfnissen und Erwartungen der einzelnen Organisationen. Daher sind dies die gängigsten Kategorien:</a:t>
            </a:r>
            <a:endParaRPr lang="it-IT" sz="2400" b="0" strike="noStrike" spc="-1">
              <a:latin typeface="Arial"/>
            </a:endParaRPr>
          </a:p>
          <a:p>
            <a:pPr marL="343080" indent="-343080">
              <a:lnSpc>
                <a:spcPct val="110000"/>
              </a:lnSpc>
              <a:spcBef>
                <a:spcPts val="1001"/>
              </a:spcBef>
              <a:buClr>
                <a:srgbClr val="FF0000"/>
              </a:buClr>
              <a:buFont typeface="Arial"/>
              <a:buChar char="•"/>
              <a:tabLst>
                <a:tab pos="0" algn="l"/>
              </a:tabLst>
            </a:pPr>
            <a:r>
              <a:rPr lang="it-IT" sz="2400" b="0" strike="noStrike" spc="-1">
                <a:solidFill>
                  <a:srgbClr val="FF0000"/>
                </a:solidFill>
                <a:latin typeface="Arial"/>
              </a:rPr>
              <a:t>Finanzielles Sponsoring </a:t>
            </a:r>
            <a:r>
              <a:rPr lang="it-IT" sz="2400" b="0" strike="noStrike" spc="-1">
                <a:solidFill>
                  <a:srgbClr val="000000"/>
                </a:solidFill>
                <a:latin typeface="Arial"/>
              </a:rPr>
              <a:t>(häufigster Typ bei Organisationen für den Austausch von Leistungen)</a:t>
            </a:r>
            <a:endParaRPr lang="it-IT" sz="2400" b="0" strike="noStrike" spc="-1">
              <a:latin typeface="Arial"/>
            </a:endParaRPr>
          </a:p>
          <a:p>
            <a:pPr marL="343080" indent="-343080">
              <a:lnSpc>
                <a:spcPct val="110000"/>
              </a:lnSpc>
              <a:spcBef>
                <a:spcPts val="1001"/>
              </a:spcBef>
              <a:buClr>
                <a:srgbClr val="FF0000"/>
              </a:buClr>
              <a:buFont typeface="Arial"/>
              <a:buChar char="•"/>
              <a:tabLst>
                <a:tab pos="0" algn="l"/>
              </a:tabLst>
            </a:pPr>
            <a:r>
              <a:rPr lang="it-IT" sz="2400" b="0" strike="noStrike" spc="-1">
                <a:solidFill>
                  <a:srgbClr val="FF0000"/>
                </a:solidFill>
                <a:latin typeface="Arial"/>
              </a:rPr>
              <a:t>Sponsoring von Sachleistungen </a:t>
            </a:r>
            <a:r>
              <a:rPr lang="it-IT" sz="2400" b="0" strike="noStrike" spc="-1">
                <a:solidFill>
                  <a:srgbClr val="000000"/>
                </a:solidFill>
                <a:latin typeface="Arial"/>
              </a:rPr>
              <a:t>(umfasst den Austausch von Waren oder Dienstleistungen anstelle von Bargeld)</a:t>
            </a:r>
            <a:endParaRPr lang="it-IT" sz="2400" b="0" strike="noStrike" spc="-1">
              <a:latin typeface="Arial"/>
            </a:endParaRPr>
          </a:p>
          <a:p>
            <a:pPr marL="343080" indent="-343080">
              <a:lnSpc>
                <a:spcPct val="110000"/>
              </a:lnSpc>
              <a:spcBef>
                <a:spcPts val="1001"/>
              </a:spcBef>
              <a:buClr>
                <a:srgbClr val="FF0000"/>
              </a:buClr>
              <a:buFont typeface="Arial"/>
              <a:buChar char="•"/>
              <a:tabLst>
                <a:tab pos="0" algn="l"/>
              </a:tabLst>
            </a:pPr>
            <a:r>
              <a:rPr lang="it-IT" sz="2400" b="0" strike="noStrike" spc="-1">
                <a:solidFill>
                  <a:srgbClr val="FF0000"/>
                </a:solidFill>
                <a:latin typeface="Arial"/>
              </a:rPr>
              <a:t>Sponsoring von Medienereignissen </a:t>
            </a:r>
            <a:r>
              <a:rPr lang="it-IT" sz="2400" b="0" strike="noStrike" spc="-1">
                <a:solidFill>
                  <a:srgbClr val="000000"/>
                </a:solidFill>
                <a:latin typeface="Arial"/>
              </a:rPr>
              <a:t>(gesellschaftliche Veranstaltungen, Sponsoring, Werbung)</a:t>
            </a:r>
            <a:endParaRPr lang="it-IT" sz="2400" b="0" strike="noStrike" spc="-1">
              <a:latin typeface="Arial"/>
            </a:endParaRPr>
          </a:p>
          <a:p>
            <a:pPr marL="343080" indent="-343080">
              <a:lnSpc>
                <a:spcPct val="110000"/>
              </a:lnSpc>
              <a:spcBef>
                <a:spcPts val="1001"/>
              </a:spcBef>
              <a:buClr>
                <a:srgbClr val="FF0000"/>
              </a:buClr>
              <a:buFont typeface="Arial"/>
              <a:buChar char="•"/>
              <a:tabLst>
                <a:tab pos="0" algn="l"/>
              </a:tabLst>
            </a:pPr>
            <a:r>
              <a:rPr lang="it-IT" sz="2400" b="0" strike="noStrike" spc="-1">
                <a:solidFill>
                  <a:srgbClr val="FF0000"/>
                </a:solidFill>
                <a:latin typeface="Arial"/>
              </a:rPr>
              <a:t>Förderung des Sponsorings </a:t>
            </a:r>
            <a:r>
              <a:rPr lang="it-IT" sz="2400" b="0" strike="noStrike" spc="-1">
                <a:solidFill>
                  <a:srgbClr val="000000"/>
                </a:solidFill>
                <a:latin typeface="Arial"/>
              </a:rPr>
              <a:t>(Sponsor für Einflussnehmer in den sozialen Medien)</a:t>
            </a: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p:txBody>
      </p:sp>
      <p:pic>
        <p:nvPicPr>
          <p:cNvPr id="163" name="Immagine 7"/>
          <p:cNvPicPr/>
          <p:nvPr/>
        </p:nvPicPr>
        <p:blipFill>
          <a:blip r:embed="rId4"/>
          <a:stretch/>
        </p:blipFill>
        <p:spPr>
          <a:xfrm>
            <a:off x="10359360" y="0"/>
            <a:ext cx="1790640" cy="1790640"/>
          </a:xfrm>
          <a:prstGeom prst="rect">
            <a:avLst/>
          </a:prstGeom>
          <a:ln w="0">
            <a:noFill/>
          </a:ln>
        </p:spPr>
      </p:pic>
      <p:sp>
        <p:nvSpPr>
          <p:cNvPr id="164"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65" name="Εικόνα 2" descr="Εικόνα που περιέχει κείμενο, λευκός πίνακας&#10;&#10;Περιγραφή που δημιουργήθηκε αυτόματα"/>
          <p:cNvPicPr/>
          <p:nvPr/>
        </p:nvPicPr>
        <p:blipFill>
          <a:blip r:embed="rId5"/>
          <a:stretch/>
        </p:blipFill>
        <p:spPr>
          <a:xfrm>
            <a:off x="0" y="5056560"/>
            <a:ext cx="5381280" cy="180108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magine 18"/>
          <p:cNvPicPr/>
          <p:nvPr/>
        </p:nvPicPr>
        <p:blipFill>
          <a:blip r:embed="rId2"/>
          <a:srcRect l="2226" t="-1058" r="22047" b="1058"/>
          <a:stretch/>
        </p:blipFill>
        <p:spPr>
          <a:xfrm>
            <a:off x="9777960" y="5781960"/>
            <a:ext cx="2413440" cy="653760"/>
          </a:xfrm>
          <a:prstGeom prst="rect">
            <a:avLst/>
          </a:prstGeom>
          <a:ln w="0">
            <a:noFill/>
          </a:ln>
        </p:spPr>
      </p:pic>
      <p:sp>
        <p:nvSpPr>
          <p:cNvPr id="167" name="Titolo 1"/>
          <p:cNvSpPr/>
          <p:nvPr/>
        </p:nvSpPr>
        <p:spPr>
          <a:xfrm>
            <a:off x="1097280" y="50760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nSpc>
                <a:spcPct val="90000"/>
              </a:lnSpc>
            </a:pPr>
            <a:r>
              <a:rPr lang="it-IT" sz="4000" b="1" strike="noStrike" cap="all" spc="-52">
                <a:solidFill>
                  <a:srgbClr val="FF6600"/>
                </a:solidFill>
                <a:latin typeface="Arial"/>
              </a:rPr>
              <a:t>Einführung in </a:t>
            </a:r>
            <a:r>
              <a:rPr lang="it-IT" sz="4000" b="1" strike="noStrike" cap="all" spc="-52">
                <a:solidFill>
                  <a:srgbClr val="FF4343"/>
                </a:solidFill>
                <a:latin typeface="Arial"/>
              </a:rPr>
              <a:t>Patenschaft </a:t>
            </a:r>
            <a:endParaRPr lang="it-IT" sz="4000" b="0" strike="noStrike" spc="-1">
              <a:latin typeface="Arial"/>
            </a:endParaRPr>
          </a:p>
          <a:p>
            <a:pPr>
              <a:lnSpc>
                <a:spcPct val="90000"/>
              </a:lnSpc>
            </a:pPr>
            <a:r>
              <a:rPr lang="it-IT" sz="4400" b="1" strike="noStrike" cap="all" spc="-52">
                <a:solidFill>
                  <a:srgbClr val="FF4343"/>
                </a:solidFill>
                <a:latin typeface="Arial"/>
              </a:rPr>
              <a:t> </a:t>
            </a:r>
            <a:endParaRPr lang="it-IT" sz="4400" b="0" strike="noStrike" spc="-1">
              <a:latin typeface="Arial"/>
            </a:endParaRPr>
          </a:p>
        </p:txBody>
      </p:sp>
      <p:sp>
        <p:nvSpPr>
          <p:cNvPr id="168" name="Segnaposto contenuto 2"/>
          <p:cNvSpPr/>
          <p:nvPr/>
        </p:nvSpPr>
        <p:spPr>
          <a:xfrm>
            <a:off x="1097280" y="1585080"/>
            <a:ext cx="10265040" cy="42822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70000"/>
          </a:bodyPr>
          <a:lstStyle/>
          <a:p>
            <a:pPr>
              <a:lnSpc>
                <a:spcPct val="110000"/>
              </a:lnSpc>
              <a:spcBef>
                <a:spcPts val="1001"/>
              </a:spcBef>
              <a:tabLst>
                <a:tab pos="0" algn="l"/>
              </a:tabLst>
            </a:pPr>
            <a:r>
              <a:rPr lang="it-IT" sz="2400" b="1" strike="noStrike" spc="-1">
                <a:solidFill>
                  <a:srgbClr val="FF0000"/>
                </a:solidFill>
                <a:latin typeface="Arial"/>
              </a:rPr>
              <a:t>Wie man eine Patenschaft erhält:</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Einführung eines klaren und präzisen Geschäftsplans</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Halten Sie es einfach und kurz</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Geben Sie Ihr(e) zu erreichende(s) soziale(s) Ziel(e) an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Bestimmen Sie die Bedeutung des Sponsorings für die Sportorganisation auf der Grundlage Ihrer sozialen Zielsetzung(en)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Suchen Sie nach Möglichkeiten und wählen Sie diejenige(n) aus, die am besten zu Ihnen passen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Starten Sie eine soziale Kampagne, um für Ihre Organisation zu werben und ihren Auftrag in den Mittelpunkt zu stellen.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Definieren Sie Ihr Zielpublikum und halten Sie sein Interesse wach</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Konzentrieren Sie sich auf Ihre Pitch-Sponsoring-Möglichkeit</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Heben Sie Ihr Unternehmen von anderen ab</a:t>
            </a:r>
            <a:endParaRPr lang="it-IT" sz="2400" b="0" strike="noStrike" spc="-1">
              <a:latin typeface="Arial"/>
            </a:endParaRPr>
          </a:p>
          <a:p>
            <a:pPr>
              <a:lnSpc>
                <a:spcPct val="110000"/>
              </a:lnSpc>
              <a:spcBef>
                <a:spcPts val="1001"/>
              </a:spcBef>
              <a:tabLst>
                <a:tab pos="0" algn="l"/>
              </a:tabLst>
            </a:pPr>
            <a:endParaRPr lang="it-IT" sz="2000" b="0" strike="noStrike" spc="-1">
              <a:latin typeface="Arial"/>
            </a:endParaRPr>
          </a:p>
          <a:p>
            <a:pPr>
              <a:lnSpc>
                <a:spcPct val="110000"/>
              </a:lnSpc>
              <a:spcBef>
                <a:spcPts val="1001"/>
              </a:spcBef>
              <a:tabLst>
                <a:tab pos="0" algn="l"/>
              </a:tabLst>
            </a:pPr>
            <a:endParaRPr lang="it-IT" sz="2000" b="0" strike="noStrike" spc="-1">
              <a:latin typeface="Arial"/>
            </a:endParaRPr>
          </a:p>
        </p:txBody>
      </p:sp>
      <p:pic>
        <p:nvPicPr>
          <p:cNvPr id="169" name="Immagine 7"/>
          <p:cNvPicPr/>
          <p:nvPr/>
        </p:nvPicPr>
        <p:blipFill>
          <a:blip r:embed="rId3"/>
          <a:stretch/>
        </p:blipFill>
        <p:spPr>
          <a:xfrm>
            <a:off x="10359360" y="0"/>
            <a:ext cx="1790640" cy="1790640"/>
          </a:xfrm>
          <a:prstGeom prst="rect">
            <a:avLst/>
          </a:prstGeom>
          <a:ln w="0">
            <a:noFill/>
          </a:ln>
        </p:spPr>
      </p:pic>
      <p:sp>
        <p:nvSpPr>
          <p:cNvPr id="170"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71" name="Εικόνα 2" descr="Εικόνα που περιέχει κόκκινο, πορτοκαλί&#10;&#10;Περιγραφή που δημιουργήθηκε αυτόματα"/>
          <p:cNvPicPr/>
          <p:nvPr/>
        </p:nvPicPr>
        <p:blipFill>
          <a:blip r:embed="rId4"/>
          <a:srcRect l="6787" r="4626"/>
          <a:stretch/>
        </p:blipFill>
        <p:spPr>
          <a:xfrm>
            <a:off x="6220800" y="1267200"/>
            <a:ext cx="4571640" cy="192528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egnaposto contenuto 2"/>
          <p:cNvSpPr/>
          <p:nvPr/>
        </p:nvSpPr>
        <p:spPr>
          <a:xfrm>
            <a:off x="903960" y="1233000"/>
            <a:ext cx="10507320" cy="516456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78000"/>
          </a:bodyPr>
          <a:lstStyle/>
          <a:p>
            <a:pPr algn="just">
              <a:lnSpc>
                <a:spcPct val="110000"/>
              </a:lnSpc>
              <a:spcBef>
                <a:spcPts val="1001"/>
              </a:spcBef>
              <a:tabLst>
                <a:tab pos="0" algn="l"/>
              </a:tabLst>
            </a:pPr>
            <a:r>
              <a:rPr lang="it-IT" sz="2400" b="1" strike="noStrike" spc="-1">
                <a:solidFill>
                  <a:srgbClr val="FF0000"/>
                </a:solidFill>
                <a:latin typeface="Arial"/>
              </a:rPr>
              <a:t>Was sind die Aufgaben der Sponsoren?</a:t>
            </a:r>
            <a:endParaRPr lang="it-IT" sz="2400" b="0" strike="noStrike" spc="-1">
              <a:latin typeface="Arial"/>
            </a:endParaRPr>
          </a:p>
          <a:p>
            <a:pPr marL="216000" indent="-216000" algn="just">
              <a:lnSpc>
                <a:spcPct val="110000"/>
              </a:lnSpc>
              <a:spcBef>
                <a:spcPts val="1001"/>
              </a:spcBef>
              <a:buClr>
                <a:srgbClr val="000000"/>
              </a:buClr>
              <a:buSzPct val="45000"/>
              <a:buFont typeface="Wingdings" charset="2"/>
              <a:buChar char=""/>
              <a:tabLst>
                <a:tab pos="0" algn="l"/>
              </a:tabLst>
            </a:pPr>
            <a:r>
              <a:rPr lang="it-IT" sz="2400" b="0" strike="noStrike" spc="-1">
                <a:solidFill>
                  <a:srgbClr val="000000"/>
                </a:solidFill>
                <a:latin typeface="Arial"/>
              </a:rPr>
              <a:t>Gemäß dem Artikel der Pfadfinder (2022) sollte die Trägerschaft der Organisation Folgendes zur Verfügung stellen: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Schulungsveranstaltungen/Seminare für alle Mitarbeiter und Mitglieder der Organisation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Rekrutierung von spezialisierten Mitgliedern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Finanzielle Mittel </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Zuständigkeiten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Mindeststandards </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Entwicklung des Scounting, um die bestmögliche Förderung und Unterstützung zu gewährleisten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Vorbereitung von Immobilien und Ausrüstung</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Leadershipv</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Soziale und wirtschaftliche Entwicklung</a:t>
            </a:r>
            <a:endParaRPr lang="it-IT" sz="2400" b="0" strike="noStrike" spc="-1">
              <a:latin typeface="Arial"/>
            </a:endParaRPr>
          </a:p>
          <a:p>
            <a:pPr>
              <a:lnSpc>
                <a:spcPct val="110000"/>
              </a:lnSpc>
              <a:spcBef>
                <a:spcPts val="1001"/>
              </a:spcBef>
              <a:tabLst>
                <a:tab pos="0" algn="l"/>
              </a:tabLst>
            </a:pPr>
            <a:endParaRPr lang="it-IT" sz="2000" b="0" strike="noStrike" spc="-1">
              <a:latin typeface="Arial"/>
            </a:endParaRPr>
          </a:p>
          <a:p>
            <a:pPr>
              <a:lnSpc>
                <a:spcPct val="110000"/>
              </a:lnSpc>
              <a:spcBef>
                <a:spcPts val="1001"/>
              </a:spcBef>
              <a:tabLst>
                <a:tab pos="0" algn="l"/>
              </a:tabLst>
            </a:pPr>
            <a:endParaRPr lang="it-IT" sz="2000" b="0" strike="noStrike" spc="-1">
              <a:latin typeface="Arial"/>
            </a:endParaRPr>
          </a:p>
        </p:txBody>
      </p:sp>
      <p:pic>
        <p:nvPicPr>
          <p:cNvPr id="173" name="Immagine 18"/>
          <p:cNvPicPr/>
          <p:nvPr/>
        </p:nvPicPr>
        <p:blipFill>
          <a:blip r:embed="rId2"/>
          <a:srcRect l="2226" t="-1058" r="22047" b="1058"/>
          <a:stretch/>
        </p:blipFill>
        <p:spPr>
          <a:xfrm>
            <a:off x="9777960" y="5781960"/>
            <a:ext cx="2413440" cy="653760"/>
          </a:xfrm>
          <a:prstGeom prst="rect">
            <a:avLst/>
          </a:prstGeom>
          <a:ln w="0">
            <a:noFill/>
          </a:ln>
        </p:spPr>
      </p:pic>
      <p:sp>
        <p:nvSpPr>
          <p:cNvPr id="174" name="Titolo 1"/>
          <p:cNvSpPr/>
          <p:nvPr/>
        </p:nvSpPr>
        <p:spPr>
          <a:xfrm>
            <a:off x="926640" y="581400"/>
            <a:ext cx="10058040" cy="70776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53000"/>
          </a:bodyPr>
          <a:lstStyle/>
          <a:p>
            <a:pPr>
              <a:lnSpc>
                <a:spcPct val="90000"/>
              </a:lnSpc>
            </a:pPr>
            <a:r>
              <a:rPr lang="it-IT" sz="4000" b="1" strike="noStrike" cap="all" spc="-52">
                <a:solidFill>
                  <a:srgbClr val="FF6600"/>
                </a:solidFill>
                <a:latin typeface="Arial"/>
              </a:rPr>
              <a:t>Scouting </a:t>
            </a:r>
            <a:r>
              <a:rPr lang="it-IT" sz="4000" b="1" strike="noStrike" cap="all" spc="-52">
                <a:solidFill>
                  <a:srgbClr val="FF4343"/>
                </a:solidFill>
                <a:latin typeface="Arial"/>
              </a:rPr>
              <a:t>Patenschaft</a:t>
            </a:r>
            <a:endParaRPr lang="it-IT" sz="4000" b="0" strike="noStrike" spc="-1">
              <a:latin typeface="Arial"/>
            </a:endParaRPr>
          </a:p>
          <a:p>
            <a:pPr>
              <a:lnSpc>
                <a:spcPct val="90000"/>
              </a:lnSpc>
            </a:pPr>
            <a:r>
              <a:rPr lang="it-IT" sz="4400" b="1" strike="noStrike" cap="all" spc="-52">
                <a:solidFill>
                  <a:srgbClr val="FF4343"/>
                </a:solidFill>
                <a:latin typeface="Arial"/>
              </a:rPr>
              <a:t> </a:t>
            </a:r>
            <a:endParaRPr lang="it-IT" sz="4400" b="0" strike="noStrike" spc="-1">
              <a:latin typeface="Arial"/>
            </a:endParaRPr>
          </a:p>
        </p:txBody>
      </p:sp>
      <p:pic>
        <p:nvPicPr>
          <p:cNvPr id="175" name="Immagine 7"/>
          <p:cNvPicPr/>
          <p:nvPr/>
        </p:nvPicPr>
        <p:blipFill>
          <a:blip r:embed="rId3"/>
          <a:stretch/>
        </p:blipFill>
        <p:spPr>
          <a:xfrm>
            <a:off x="10672920" y="0"/>
            <a:ext cx="1477080" cy="1477080"/>
          </a:xfrm>
          <a:prstGeom prst="rect">
            <a:avLst/>
          </a:prstGeom>
          <a:ln w="0">
            <a:noFill/>
          </a:ln>
        </p:spPr>
      </p:pic>
      <p:sp>
        <p:nvSpPr>
          <p:cNvPr id="176"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77" name="Εικόνα 2"/>
          <p:cNvPicPr/>
          <p:nvPr/>
        </p:nvPicPr>
        <p:blipFill>
          <a:blip r:embed="rId4"/>
          <a:srcRect l="8956" t="17087" r="7488" b="22159"/>
          <a:stretch/>
        </p:blipFill>
        <p:spPr>
          <a:xfrm>
            <a:off x="6157800" y="2863080"/>
            <a:ext cx="4679640" cy="1301760"/>
          </a:xfrm>
          <a:prstGeom prst="rect">
            <a:avLst/>
          </a:prstGeom>
          <a:ln w="0">
            <a:noFill/>
          </a:ln>
        </p:spPr>
      </p:pic>
      <p:pic>
        <p:nvPicPr>
          <p:cNvPr id="178" name="Εικόνα 12" descr="Εικόνα που περιέχει κείμενο&#10;&#10;Περιγραφή που δημιουργήθηκε αυτόματα"/>
          <p:cNvPicPr/>
          <p:nvPr/>
        </p:nvPicPr>
        <p:blipFill>
          <a:blip r:embed="rId5"/>
          <a:stretch/>
        </p:blipFill>
        <p:spPr>
          <a:xfrm>
            <a:off x="6157800" y="5204880"/>
            <a:ext cx="1837080" cy="135828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magine 18"/>
          <p:cNvPicPr/>
          <p:nvPr/>
        </p:nvPicPr>
        <p:blipFill>
          <a:blip r:embed="rId2"/>
          <a:srcRect l="2226" t="-1058" r="22047" b="1058"/>
          <a:stretch/>
        </p:blipFill>
        <p:spPr>
          <a:xfrm>
            <a:off x="9777960" y="5781960"/>
            <a:ext cx="2413440" cy="653760"/>
          </a:xfrm>
          <a:prstGeom prst="rect">
            <a:avLst/>
          </a:prstGeom>
          <a:ln w="0">
            <a:noFill/>
          </a:ln>
        </p:spPr>
      </p:pic>
      <p:sp>
        <p:nvSpPr>
          <p:cNvPr id="180" name="Titolo 1"/>
          <p:cNvSpPr/>
          <p:nvPr/>
        </p:nvSpPr>
        <p:spPr>
          <a:xfrm>
            <a:off x="926640" y="599760"/>
            <a:ext cx="10058040" cy="70776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53000"/>
          </a:bodyPr>
          <a:lstStyle/>
          <a:p>
            <a:pPr>
              <a:lnSpc>
                <a:spcPct val="90000"/>
              </a:lnSpc>
            </a:pPr>
            <a:r>
              <a:rPr lang="it-IT" sz="4000" b="1" strike="noStrike" cap="all" spc="-52">
                <a:solidFill>
                  <a:srgbClr val="FF6600"/>
                </a:solidFill>
                <a:latin typeface="Arial"/>
              </a:rPr>
              <a:t>Scouting </a:t>
            </a:r>
            <a:r>
              <a:rPr lang="it-IT" sz="4000" b="1" strike="noStrike" cap="all" spc="-52">
                <a:solidFill>
                  <a:srgbClr val="FF4343"/>
                </a:solidFill>
                <a:latin typeface="Arial"/>
              </a:rPr>
              <a:t>Patenschaft</a:t>
            </a:r>
            <a:endParaRPr lang="it-IT" sz="4000" b="0" strike="noStrike" spc="-1">
              <a:latin typeface="Arial"/>
            </a:endParaRPr>
          </a:p>
          <a:p>
            <a:pPr>
              <a:lnSpc>
                <a:spcPct val="90000"/>
              </a:lnSpc>
            </a:pPr>
            <a:r>
              <a:rPr lang="it-IT" sz="4400" b="1" strike="noStrike" cap="all" spc="-52">
                <a:solidFill>
                  <a:srgbClr val="FF4343"/>
                </a:solidFill>
                <a:latin typeface="Arial"/>
              </a:rPr>
              <a:t> </a:t>
            </a:r>
            <a:endParaRPr lang="it-IT" sz="4400" b="0" strike="noStrike" spc="-1">
              <a:latin typeface="Arial"/>
            </a:endParaRPr>
          </a:p>
        </p:txBody>
      </p:sp>
      <p:sp>
        <p:nvSpPr>
          <p:cNvPr id="181" name="Segnaposto contenuto 2"/>
          <p:cNvSpPr/>
          <p:nvPr/>
        </p:nvSpPr>
        <p:spPr>
          <a:xfrm>
            <a:off x="903960" y="1380600"/>
            <a:ext cx="10507320" cy="454896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9000"/>
          </a:bodyPr>
          <a:lstStyle/>
          <a:p>
            <a:pPr algn="just">
              <a:lnSpc>
                <a:spcPct val="110000"/>
              </a:lnSpc>
              <a:spcBef>
                <a:spcPts val="1001"/>
              </a:spcBef>
              <a:tabLst>
                <a:tab pos="0" algn="l"/>
              </a:tabLst>
            </a:pPr>
            <a:r>
              <a:rPr lang="it-IT" sz="2400" b="1" strike="noStrike" spc="-1">
                <a:solidFill>
                  <a:srgbClr val="FF0000"/>
                </a:solidFill>
                <a:latin typeface="Arial"/>
              </a:rPr>
              <a:t>Scouting sponsors:</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Online-Suche</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000" b="0" strike="noStrike" spc="-1">
                <a:solidFill>
                  <a:srgbClr val="000000"/>
                </a:solidFill>
                <a:latin typeface="Arial"/>
              </a:rPr>
              <a:t>LinkedIn</a:t>
            </a:r>
            <a:endParaRPr lang="it-IT" sz="20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 Soziale Medien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Erweitern Sie Ihre beruflichen/persönlichen Kontakte</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Sponsor-Seiten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Verweise</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Mailinglisten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Programme/Projekte/Veranstaltungen zur sozialen Verantwortung von Unternehmen</a:t>
            </a:r>
            <a:endParaRPr lang="it-IT" sz="2400" b="0" strike="noStrike" spc="-1">
              <a:latin typeface="Arial"/>
            </a:endParaRPr>
          </a:p>
        </p:txBody>
      </p:sp>
      <p:pic>
        <p:nvPicPr>
          <p:cNvPr id="182" name="Immagine 7"/>
          <p:cNvPicPr/>
          <p:nvPr/>
        </p:nvPicPr>
        <p:blipFill>
          <a:blip r:embed="rId3"/>
          <a:stretch/>
        </p:blipFill>
        <p:spPr>
          <a:xfrm>
            <a:off x="10672920" y="0"/>
            <a:ext cx="1477080" cy="1477080"/>
          </a:xfrm>
          <a:prstGeom prst="rect">
            <a:avLst/>
          </a:prstGeom>
          <a:ln w="0">
            <a:noFill/>
          </a:ln>
        </p:spPr>
      </p:pic>
      <p:sp>
        <p:nvSpPr>
          <p:cNvPr id="183"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84" name="Εικόνα 8" descr="Εικόνα που περιέχει κείμενο, ηλεκτρονικές συσκευές, οθόνη, εμφανιζόμενος&#10;&#10;Περιγραφή που δημιουργήθηκε αυτόματα"/>
          <p:cNvPicPr/>
          <p:nvPr/>
        </p:nvPicPr>
        <p:blipFill>
          <a:blip r:embed="rId4"/>
          <a:stretch/>
        </p:blipFill>
        <p:spPr>
          <a:xfrm>
            <a:off x="7120440" y="1679040"/>
            <a:ext cx="5071320" cy="323748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magine 18"/>
          <p:cNvPicPr/>
          <p:nvPr/>
        </p:nvPicPr>
        <p:blipFill>
          <a:blip r:embed="rId2"/>
          <a:srcRect l="2226" t="-1058" r="22047" b="1058"/>
          <a:stretch/>
        </p:blipFill>
        <p:spPr>
          <a:xfrm>
            <a:off x="9777960" y="5781960"/>
            <a:ext cx="2413440" cy="653760"/>
          </a:xfrm>
          <a:prstGeom prst="rect">
            <a:avLst/>
          </a:prstGeom>
          <a:ln w="0">
            <a:noFill/>
          </a:ln>
        </p:spPr>
      </p:pic>
      <p:sp>
        <p:nvSpPr>
          <p:cNvPr id="186" name="Titolo 1"/>
          <p:cNvSpPr/>
          <p:nvPr/>
        </p:nvSpPr>
        <p:spPr>
          <a:xfrm>
            <a:off x="926640" y="599760"/>
            <a:ext cx="10058040" cy="70776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53000"/>
          </a:bodyPr>
          <a:lstStyle/>
          <a:p>
            <a:pPr>
              <a:lnSpc>
                <a:spcPct val="90000"/>
              </a:lnSpc>
            </a:pPr>
            <a:r>
              <a:rPr lang="it-IT" sz="4000" b="1" strike="noStrike" cap="all" spc="-52">
                <a:solidFill>
                  <a:srgbClr val="FF6600"/>
                </a:solidFill>
                <a:latin typeface="Arial"/>
              </a:rPr>
              <a:t>Scouting </a:t>
            </a:r>
            <a:r>
              <a:rPr lang="it-IT" sz="4000" b="1" strike="noStrike" cap="all" spc="-52">
                <a:solidFill>
                  <a:srgbClr val="FF4343"/>
                </a:solidFill>
                <a:latin typeface="Arial"/>
              </a:rPr>
              <a:t>Patenschaft</a:t>
            </a:r>
            <a:endParaRPr lang="it-IT" sz="4000" b="0" strike="noStrike" spc="-1">
              <a:latin typeface="Arial"/>
            </a:endParaRPr>
          </a:p>
          <a:p>
            <a:pPr>
              <a:lnSpc>
                <a:spcPct val="90000"/>
              </a:lnSpc>
            </a:pPr>
            <a:r>
              <a:rPr lang="it-IT" sz="4400" b="1" strike="noStrike" cap="all" spc="-52">
                <a:solidFill>
                  <a:srgbClr val="FF4343"/>
                </a:solidFill>
                <a:latin typeface="Arial"/>
              </a:rPr>
              <a:t> </a:t>
            </a:r>
            <a:endParaRPr lang="it-IT" sz="4400" b="0" strike="noStrike" spc="-1">
              <a:latin typeface="Arial"/>
            </a:endParaRPr>
          </a:p>
        </p:txBody>
      </p:sp>
      <p:sp>
        <p:nvSpPr>
          <p:cNvPr id="187" name="Segnaposto contenuto 2"/>
          <p:cNvSpPr/>
          <p:nvPr/>
        </p:nvSpPr>
        <p:spPr>
          <a:xfrm>
            <a:off x="903960" y="1380600"/>
            <a:ext cx="10507320" cy="454896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1000"/>
          </a:bodyPr>
          <a:lstStyle/>
          <a:p>
            <a:pPr algn="just">
              <a:lnSpc>
                <a:spcPct val="110000"/>
              </a:lnSpc>
              <a:spcBef>
                <a:spcPts val="1001"/>
              </a:spcBef>
              <a:tabLst>
                <a:tab pos="0" algn="l"/>
              </a:tabLst>
            </a:pPr>
            <a:r>
              <a:rPr lang="it-IT" sz="2400" b="1" strike="noStrike" spc="-1">
                <a:solidFill>
                  <a:srgbClr val="FF0000"/>
                </a:solidFill>
                <a:latin typeface="Arial"/>
              </a:rPr>
              <a:t>Beispiel für ein erfolgreiches Sponsoring:</a:t>
            </a:r>
            <a:endParaRPr lang="it-IT" sz="2400" b="0" strike="noStrike" spc="-1">
              <a:latin typeface="Arial"/>
            </a:endParaRPr>
          </a:p>
          <a:p>
            <a:pPr algn="just">
              <a:lnSpc>
                <a:spcPct val="110000"/>
              </a:lnSpc>
              <a:spcBef>
                <a:spcPts val="1001"/>
              </a:spcBef>
              <a:tabLst>
                <a:tab pos="0" algn="l"/>
              </a:tabLst>
            </a:pPr>
            <a:r>
              <a:rPr lang="en-US" sz="2400" b="0" strike="noStrike" spc="-1">
                <a:solidFill>
                  <a:srgbClr val="000000"/>
                </a:solidFill>
                <a:latin typeface="Arial"/>
              </a:rPr>
              <a:t>Ausgehend von dem Artikel der Pfadfinder (2022) stellt eine gemeinnützige Organisation namens "Boston Athletic Association" oder "BAA" ein solches Beispiel dar, da sie davon profitiert: </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i="1" strike="noStrike" spc="-1">
                <a:solidFill>
                  <a:srgbClr val="000000"/>
                </a:solidFill>
                <a:latin typeface="Arial"/>
              </a:rPr>
              <a:t>"Wir erhalten eine unglaubliche Menge an finanziellen Mitteln von Adidas und anderen Unternehmenssponsoren.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i="1" strike="noStrike" spc="-1">
                <a:solidFill>
                  <a:srgbClr val="000000"/>
                </a:solidFill>
                <a:latin typeface="Arial"/>
              </a:rPr>
              <a:t>Steigerung des Bekanntheitsgrads ihrer Veranstaltung als Weltklasse-Marathon, indem sie sich mit Marken (wie Adidas) zusammentun.</a:t>
            </a:r>
            <a:endParaRPr lang="it-IT" sz="2400" b="0" strike="noStrike" spc="-1">
              <a:latin typeface="Arial"/>
            </a:endParaRPr>
          </a:p>
          <a:p>
            <a:pPr algn="just">
              <a:lnSpc>
                <a:spcPct val="110000"/>
              </a:lnSpc>
              <a:spcBef>
                <a:spcPts val="1001"/>
              </a:spcBef>
              <a:tabLst>
                <a:tab pos="0" algn="l"/>
              </a:tabLst>
            </a:pPr>
            <a:r>
              <a:rPr lang="it-IT" sz="2400" b="0" strike="noStrike" spc="-1">
                <a:solidFill>
                  <a:srgbClr val="000000"/>
                </a:solidFill>
                <a:latin typeface="Arial"/>
              </a:rPr>
              <a:t>Adidas profitiert von diesem Sponsoring durch die Zielgruppe der Organisation, die hauptsächlich aus Sportlern und sportlich aktiven Menschen besteht.</a:t>
            </a:r>
            <a:endParaRPr lang="it-IT" sz="2400" b="0" strike="noStrike" spc="-1">
              <a:latin typeface="Arial"/>
            </a:endParaRPr>
          </a:p>
          <a:p>
            <a:pPr algn="just">
              <a:lnSpc>
                <a:spcPct val="110000"/>
              </a:lnSpc>
              <a:spcBef>
                <a:spcPts val="1001"/>
              </a:spcBef>
              <a:tabLst>
                <a:tab pos="0" algn="l"/>
              </a:tabLst>
            </a:pPr>
            <a:r>
              <a:rPr lang="en-US" sz="2400" b="0" strike="noStrike" spc="-1">
                <a:solidFill>
                  <a:srgbClr val="000000"/>
                </a:solidFill>
                <a:latin typeface="Arial"/>
              </a:rPr>
              <a:t>Dieses Beispiel unterstreicht die Bedeutung des gegenseitigen Nutzens zwischen dem Sponsor und der/den Organisation(en). </a:t>
            </a:r>
            <a:endParaRPr lang="it-IT" sz="2400" b="0" strike="noStrike" spc="-1">
              <a:latin typeface="Arial"/>
            </a:endParaRPr>
          </a:p>
        </p:txBody>
      </p:sp>
      <p:pic>
        <p:nvPicPr>
          <p:cNvPr id="188" name="Immagine 7"/>
          <p:cNvPicPr/>
          <p:nvPr/>
        </p:nvPicPr>
        <p:blipFill>
          <a:blip r:embed="rId3"/>
          <a:stretch/>
        </p:blipFill>
        <p:spPr>
          <a:xfrm>
            <a:off x="10672920" y="0"/>
            <a:ext cx="1477080" cy="1477080"/>
          </a:xfrm>
          <a:prstGeom prst="rect">
            <a:avLst/>
          </a:prstGeom>
          <a:ln w="0">
            <a:noFill/>
          </a:ln>
        </p:spPr>
      </p:pic>
      <p:sp>
        <p:nvSpPr>
          <p:cNvPr id="189"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magine 18"/>
          <p:cNvPicPr/>
          <p:nvPr/>
        </p:nvPicPr>
        <p:blipFill>
          <a:blip r:embed="rId2"/>
          <a:srcRect l="2226" t="-1058" r="22047" b="1058"/>
          <a:stretch/>
        </p:blipFill>
        <p:spPr>
          <a:xfrm>
            <a:off x="9777960" y="5781960"/>
            <a:ext cx="2413440" cy="653760"/>
          </a:xfrm>
          <a:prstGeom prst="rect">
            <a:avLst/>
          </a:prstGeom>
          <a:ln w="0">
            <a:noFill/>
          </a:ln>
        </p:spPr>
      </p:pic>
      <p:sp>
        <p:nvSpPr>
          <p:cNvPr id="191" name="Titolo 1"/>
          <p:cNvSpPr/>
          <p:nvPr/>
        </p:nvSpPr>
        <p:spPr>
          <a:xfrm>
            <a:off x="1097280" y="421920"/>
            <a:ext cx="10058040" cy="99936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nSpc>
                <a:spcPct val="90000"/>
              </a:lnSpc>
            </a:pPr>
            <a:r>
              <a:rPr lang="it-IT" sz="4000" b="1" strike="noStrike" cap="all" spc="-52">
                <a:solidFill>
                  <a:srgbClr val="FF6600"/>
                </a:solidFill>
                <a:latin typeface="Arial"/>
              </a:rPr>
              <a:t>Referenzen</a:t>
            </a:r>
            <a:r>
              <a:rPr lang="it-IT" sz="4000" b="1" strike="noStrike" cap="all" spc="-52">
                <a:solidFill>
                  <a:srgbClr val="FF4343"/>
                </a:solidFill>
                <a:latin typeface="Arial"/>
              </a:rPr>
              <a:t> </a:t>
            </a:r>
            <a:endParaRPr lang="it-IT" sz="4000" b="0" strike="noStrike" spc="-1">
              <a:latin typeface="Arial"/>
            </a:endParaRPr>
          </a:p>
        </p:txBody>
      </p:sp>
      <p:sp>
        <p:nvSpPr>
          <p:cNvPr id="192" name="Segnaposto contenuto 2"/>
          <p:cNvSpPr/>
          <p:nvPr/>
        </p:nvSpPr>
        <p:spPr>
          <a:xfrm>
            <a:off x="1097280" y="1783080"/>
            <a:ext cx="10532880" cy="38365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343080" indent="-343080" algn="just">
              <a:lnSpc>
                <a:spcPct val="110000"/>
              </a:lnSpc>
              <a:spcBef>
                <a:spcPts val="1001"/>
              </a:spcBef>
              <a:buClr>
                <a:srgbClr val="000000"/>
              </a:buClr>
              <a:buFont typeface="Arial"/>
              <a:buChar char="•"/>
            </a:pPr>
            <a:r>
              <a:rPr lang="it-IT" sz="2000" b="0" strike="noStrike" spc="-1">
                <a:solidFill>
                  <a:srgbClr val="000000"/>
                </a:solidFill>
                <a:latin typeface="Arial"/>
              </a:rPr>
              <a:t>Kunz, R. P. (1969). </a:t>
            </a:r>
            <a:r>
              <a:rPr lang="en-US" sz="2000" b="0" i="1" strike="noStrike" spc="-1">
                <a:solidFill>
                  <a:srgbClr val="000000"/>
                </a:solidFill>
                <a:latin typeface="Arial"/>
              </a:rPr>
              <a:t>Sponsorship and Organizational Stability: Boy Scout Troops</a:t>
            </a:r>
            <a:r>
              <a:rPr lang="en-US" sz="2000" b="0" strike="noStrike" spc="-1">
                <a:solidFill>
                  <a:srgbClr val="000000"/>
                </a:solidFill>
                <a:latin typeface="Arial"/>
              </a:rPr>
              <a:t>. American Journal of Sociology. Vol. 74, No. 6, pp. 666-675. Published By: The University of Chicago Press.</a:t>
            </a:r>
            <a:endParaRPr lang="it-IT" sz="2000" b="0" strike="noStrike" spc="-1">
              <a:latin typeface="Arial"/>
            </a:endParaRPr>
          </a:p>
          <a:p>
            <a:pPr marL="343080" indent="-343080" algn="just">
              <a:lnSpc>
                <a:spcPct val="110000"/>
              </a:lnSpc>
              <a:spcBef>
                <a:spcPts val="1001"/>
              </a:spcBef>
              <a:buClr>
                <a:srgbClr val="000000"/>
              </a:buClr>
              <a:buFont typeface="Arial"/>
              <a:buChar char="•"/>
            </a:pPr>
            <a:r>
              <a:rPr lang="en-US" sz="2000" b="0" strike="noStrike" spc="-1">
                <a:solidFill>
                  <a:srgbClr val="000000"/>
                </a:solidFill>
                <a:latin typeface="Arial"/>
              </a:rPr>
              <a:t>Morand, T. (2021). </a:t>
            </a:r>
            <a:r>
              <a:rPr lang="en-US" sz="2000" b="0" i="1" strike="noStrike" spc="-1">
                <a:solidFill>
                  <a:srgbClr val="000000"/>
                </a:solidFill>
                <a:latin typeface="Arial"/>
              </a:rPr>
              <a:t>How to Get Sponsorships: The Complete Guide</a:t>
            </a:r>
            <a:r>
              <a:rPr lang="en-US" sz="2000" b="0" strike="noStrike" spc="-1">
                <a:solidFill>
                  <a:srgbClr val="000000"/>
                </a:solidFill>
                <a:latin typeface="Arial"/>
              </a:rPr>
              <a:t>. Source: </a:t>
            </a:r>
            <a:r>
              <a:rPr lang="en-US" sz="2000" b="0" u="sng" strike="noStrike" spc="-1">
                <a:solidFill>
                  <a:srgbClr val="0563C1"/>
                </a:solidFill>
                <a:uFillTx/>
                <a:latin typeface="Arial"/>
                <a:hlinkClick r:id="rId3"/>
              </a:rPr>
              <a:t>https://www.wildapricot.com/blog/how-to-get-sponsorship</a:t>
            </a:r>
            <a:r>
              <a:rPr lang="en-US" sz="2000" b="0" strike="noStrike" spc="-1">
                <a:solidFill>
                  <a:srgbClr val="000000"/>
                </a:solidFill>
                <a:latin typeface="Arial"/>
              </a:rPr>
              <a:t> </a:t>
            </a:r>
            <a:endParaRPr lang="it-IT" sz="2000" b="0" strike="noStrike" spc="-1">
              <a:latin typeface="Arial"/>
            </a:endParaRPr>
          </a:p>
          <a:p>
            <a:pPr marL="343080" indent="-343080" algn="just">
              <a:lnSpc>
                <a:spcPct val="110000"/>
              </a:lnSpc>
              <a:spcBef>
                <a:spcPts val="1001"/>
              </a:spcBef>
              <a:buClr>
                <a:srgbClr val="000000"/>
              </a:buClr>
              <a:buFont typeface="Arial"/>
              <a:buChar char="•"/>
            </a:pPr>
            <a:r>
              <a:rPr lang="en-US" sz="2000" b="0" strike="noStrike" spc="-1">
                <a:solidFill>
                  <a:srgbClr val="000000"/>
                </a:solidFill>
                <a:latin typeface="Arial"/>
              </a:rPr>
              <a:t>Paramasivam, H. (2019). How to Find Sponsors for Your Event? Dryfta Blog. Source: </a:t>
            </a:r>
            <a:r>
              <a:rPr lang="en-US" sz="2000" b="0" u="sng" strike="noStrike" spc="-1">
                <a:solidFill>
                  <a:srgbClr val="0563C1"/>
                </a:solidFill>
                <a:uFillTx/>
                <a:latin typeface="Arial"/>
                <a:hlinkClick r:id="rId4"/>
              </a:rPr>
              <a:t>https://dryfta.com/10-ways-to-scout-sponsors-for-your-event/</a:t>
            </a:r>
            <a:r>
              <a:rPr lang="en-US" sz="2000" b="0" strike="noStrike" spc="-1">
                <a:solidFill>
                  <a:srgbClr val="000000"/>
                </a:solidFill>
                <a:latin typeface="Arial"/>
              </a:rPr>
              <a:t>   </a:t>
            </a:r>
            <a:endParaRPr lang="it-IT" sz="2000" b="0" strike="noStrike" spc="-1">
              <a:latin typeface="Arial"/>
            </a:endParaRPr>
          </a:p>
          <a:p>
            <a:pPr marL="343080" indent="-343080" algn="just">
              <a:lnSpc>
                <a:spcPct val="110000"/>
              </a:lnSpc>
              <a:spcBef>
                <a:spcPts val="1001"/>
              </a:spcBef>
              <a:buClr>
                <a:srgbClr val="000000"/>
              </a:buClr>
              <a:buFont typeface="Arial"/>
              <a:buChar char="•"/>
            </a:pPr>
            <a:r>
              <a:rPr lang="it-IT" sz="2000" b="0" strike="noStrike" spc="-1">
                <a:solidFill>
                  <a:srgbClr val="000000"/>
                </a:solidFill>
                <a:latin typeface="Arial"/>
              </a:rPr>
              <a:t>SCOUNTS (2022). </a:t>
            </a:r>
            <a:r>
              <a:rPr lang="it-IT" sz="2000" b="0" i="1" strike="noStrike" spc="-1">
                <a:solidFill>
                  <a:srgbClr val="000000"/>
                </a:solidFill>
                <a:latin typeface="Arial"/>
              </a:rPr>
              <a:t>Community Sponsorship</a:t>
            </a:r>
            <a:r>
              <a:rPr lang="it-IT" sz="2000" b="0" strike="noStrike" spc="-1">
                <a:solidFill>
                  <a:srgbClr val="000000"/>
                </a:solidFill>
                <a:latin typeface="Arial"/>
              </a:rPr>
              <a:t>. Source: </a:t>
            </a:r>
            <a:r>
              <a:rPr lang="it-IT" sz="2000" b="0" u="sng" strike="noStrike" spc="-1">
                <a:solidFill>
                  <a:srgbClr val="0563C1"/>
                </a:solidFill>
                <a:uFillTx/>
                <a:latin typeface="Arial"/>
                <a:hlinkClick r:id="rId5"/>
              </a:rPr>
              <a:t>https://www.scouts.org.uk/volunteers/running-your-section/administration/community-sponsorship/</a:t>
            </a:r>
            <a:r>
              <a:rPr lang="it-IT" sz="2000" b="0" strike="noStrike" spc="-1">
                <a:solidFill>
                  <a:srgbClr val="000000"/>
                </a:solidFill>
                <a:latin typeface="Arial"/>
              </a:rPr>
              <a:t> </a:t>
            </a:r>
            <a:endParaRPr lang="it-IT" sz="2000" b="0" strike="noStrike" spc="-1">
              <a:latin typeface="Arial"/>
            </a:endParaRPr>
          </a:p>
        </p:txBody>
      </p:sp>
      <p:pic>
        <p:nvPicPr>
          <p:cNvPr id="193" name="Immagine 7"/>
          <p:cNvPicPr/>
          <p:nvPr/>
        </p:nvPicPr>
        <p:blipFill>
          <a:blip r:embed="rId6"/>
          <a:stretch/>
        </p:blipFill>
        <p:spPr>
          <a:xfrm>
            <a:off x="10359360" y="0"/>
            <a:ext cx="1790640" cy="1790640"/>
          </a:xfrm>
          <a:prstGeom prst="rect">
            <a:avLst/>
          </a:prstGeom>
          <a:ln w="0">
            <a:noFill/>
          </a:ln>
        </p:spPr>
      </p:pic>
      <p:sp>
        <p:nvSpPr>
          <p:cNvPr id="194"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2"/>
          <p:cNvSpPr/>
          <p:nvPr/>
        </p:nvSpPr>
        <p:spPr>
          <a:xfrm>
            <a:off x="2026080" y="2952000"/>
            <a:ext cx="813924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strike="noStrike" spc="-1">
                <a:solidFill>
                  <a:srgbClr val="FF6600"/>
                </a:solidFill>
                <a:latin typeface="Arial"/>
              </a:rPr>
              <a:t>Strategien und Mechanismen der finanziellen Nachhaltigkeit für Sportorganisationen</a:t>
            </a:r>
            <a:r>
              <a:rPr lang="it-IT" sz="2800" b="1" strike="noStrike" spc="-1">
                <a:solidFill>
                  <a:srgbClr val="FF4343"/>
                </a:solidFill>
                <a:latin typeface="Arial"/>
              </a:rPr>
              <a:t> </a:t>
            </a:r>
            <a:endParaRPr lang="it-IT" sz="2800" b="0" strike="noStrike" spc="-1">
              <a:latin typeface="Arial"/>
            </a:endParaRPr>
          </a:p>
        </p:txBody>
      </p:sp>
      <p:pic>
        <p:nvPicPr>
          <p:cNvPr id="94" name="Immagine 7"/>
          <p:cNvPicPr/>
          <p:nvPr/>
        </p:nvPicPr>
        <p:blipFill>
          <a:blip r:embed="rId2"/>
          <a:stretch/>
        </p:blipFill>
        <p:spPr>
          <a:xfrm>
            <a:off x="10359360" y="0"/>
            <a:ext cx="1790640" cy="1790640"/>
          </a:xfrm>
          <a:prstGeom prst="rect">
            <a:avLst/>
          </a:prstGeom>
          <a:ln w="0">
            <a:noFill/>
          </a:ln>
        </p:spPr>
      </p:pic>
      <p:pic>
        <p:nvPicPr>
          <p:cNvPr id="95" name="Immagine 18"/>
          <p:cNvPicPr/>
          <p:nvPr/>
        </p:nvPicPr>
        <p:blipFill>
          <a:blip r:embed="rId3"/>
          <a:srcRect l="2226" t="-1058" r="22047" b="1058"/>
          <a:stretch/>
        </p:blipFill>
        <p:spPr>
          <a:xfrm>
            <a:off x="9777960" y="5781960"/>
            <a:ext cx="2413440" cy="653760"/>
          </a:xfrm>
          <a:prstGeom prst="rect">
            <a:avLst/>
          </a:prstGeom>
          <a:ln w="0">
            <a:noFill/>
          </a:ln>
        </p:spPr>
      </p:pic>
      <p:sp>
        <p:nvSpPr>
          <p:cNvPr id="96" name="TextBox 7"/>
          <p:cNvSpPr/>
          <p:nvPr/>
        </p:nvSpPr>
        <p:spPr>
          <a:xfrm>
            <a:off x="8208000" y="6436080"/>
            <a:ext cx="60930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97" name="Εικόνα 5" descr="Εικόνα που περιέχει άθλημα, μπάσκετ, αγώνισμα στίβου&#10;&#10;Περιγραφή που δημιουργήθηκε αυτόματα"/>
          <p:cNvPicPr/>
          <p:nvPr/>
        </p:nvPicPr>
        <p:blipFill>
          <a:blip r:embed="rId4"/>
          <a:stretch/>
        </p:blipFill>
        <p:spPr>
          <a:xfrm>
            <a:off x="149400" y="2495160"/>
            <a:ext cx="809640" cy="809640"/>
          </a:xfrm>
          <a:prstGeom prst="rect">
            <a:avLst/>
          </a:prstGeom>
          <a:ln w="0">
            <a:noFill/>
          </a:ln>
        </p:spPr>
      </p:pic>
      <p:pic>
        <p:nvPicPr>
          <p:cNvPr id="98" name="Εικόνα 8" descr="Εικόνα που περιέχει αγώνισμα στίβου, άθλημα&#10;&#10;Περιγραφή που δημιουργήθηκε αυτόματα"/>
          <p:cNvPicPr/>
          <p:nvPr/>
        </p:nvPicPr>
        <p:blipFill>
          <a:blip r:embed="rId5"/>
          <a:stretch/>
        </p:blipFill>
        <p:spPr>
          <a:xfrm rot="19717200">
            <a:off x="877680" y="1879200"/>
            <a:ext cx="1139400" cy="666720"/>
          </a:xfrm>
          <a:prstGeom prst="rect">
            <a:avLst/>
          </a:prstGeom>
          <a:ln w="0">
            <a:noFill/>
          </a:ln>
        </p:spPr>
      </p:pic>
      <p:pic>
        <p:nvPicPr>
          <p:cNvPr id="99" name="Εικόνα 10" descr="Εικόνα που περιέχει ποδόσφαιρο, θόλος&#10;&#10;Περιγραφή που δημιουργήθηκε αυτόματα"/>
          <p:cNvPicPr/>
          <p:nvPr/>
        </p:nvPicPr>
        <p:blipFill>
          <a:blip r:embed="rId6"/>
          <a:stretch/>
        </p:blipFill>
        <p:spPr>
          <a:xfrm>
            <a:off x="2495160" y="57960"/>
            <a:ext cx="788040" cy="837360"/>
          </a:xfrm>
          <a:prstGeom prst="rect">
            <a:avLst/>
          </a:prstGeom>
          <a:ln w="0">
            <a:noFill/>
          </a:ln>
        </p:spPr>
      </p:pic>
      <p:pic>
        <p:nvPicPr>
          <p:cNvPr id="100" name="Εικόνα 12" descr="Εικόνα που περιέχει αεροσκάφος, μπαλόνι, μπάλα&#10;&#10;Περιγραφή που δημιουργήθηκε αυτόματα"/>
          <p:cNvPicPr/>
          <p:nvPr/>
        </p:nvPicPr>
        <p:blipFill>
          <a:blip r:embed="rId7"/>
          <a:stretch/>
        </p:blipFill>
        <p:spPr>
          <a:xfrm>
            <a:off x="1827720" y="914760"/>
            <a:ext cx="918360" cy="9183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magine 18"/>
          <p:cNvPicPr/>
          <p:nvPr/>
        </p:nvPicPr>
        <p:blipFill>
          <a:blip r:embed="rId2"/>
          <a:srcRect l="2226" t="-1058" r="22047" b="1058"/>
          <a:stretch/>
        </p:blipFill>
        <p:spPr>
          <a:xfrm>
            <a:off x="9777960" y="5781960"/>
            <a:ext cx="2413440" cy="653760"/>
          </a:xfrm>
          <a:prstGeom prst="rect">
            <a:avLst/>
          </a:prstGeom>
          <a:ln w="0">
            <a:noFill/>
          </a:ln>
        </p:spPr>
      </p:pic>
      <p:sp>
        <p:nvSpPr>
          <p:cNvPr id="102" name="Titolo 1"/>
          <p:cNvSpPr/>
          <p:nvPr/>
        </p:nvSpPr>
        <p:spPr>
          <a:xfrm>
            <a:off x="1097280" y="22896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89000"/>
          </a:bodyPr>
          <a:lstStyle/>
          <a:p>
            <a:pPr>
              <a:lnSpc>
                <a:spcPct val="100000"/>
              </a:lnSpc>
            </a:pPr>
            <a:r>
              <a:rPr lang="en-US" sz="3200" b="1" strike="noStrike" cap="all" spc="-52">
                <a:solidFill>
                  <a:srgbClr val="FF6600"/>
                </a:solidFill>
                <a:latin typeface="Arial"/>
              </a:rPr>
              <a:t>Strategien und Mechanismen der finanziellen Nachhaltigkeit für Sportorganisationen</a:t>
            </a:r>
            <a:r>
              <a:rPr lang="it-IT" sz="4000" b="1" strike="noStrike" cap="all" spc="-52">
                <a:solidFill>
                  <a:srgbClr val="FF4343"/>
                </a:solidFill>
                <a:latin typeface="Arial"/>
              </a:rPr>
              <a:t> </a:t>
            </a:r>
            <a:endParaRPr lang="it-IT" sz="4000" b="0" strike="noStrike" spc="-1">
              <a:latin typeface="Arial"/>
            </a:endParaRPr>
          </a:p>
        </p:txBody>
      </p:sp>
      <p:sp>
        <p:nvSpPr>
          <p:cNvPr id="103" name="Segnaposto contenuto 2"/>
          <p:cNvSpPr/>
          <p:nvPr/>
        </p:nvSpPr>
        <p:spPr>
          <a:xfrm>
            <a:off x="1097280" y="1501560"/>
            <a:ext cx="10532880" cy="437652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1000"/>
          </a:bodyPr>
          <a:lstStyle/>
          <a:p>
            <a:pPr>
              <a:lnSpc>
                <a:spcPct val="110000"/>
              </a:lnSpc>
              <a:spcBef>
                <a:spcPts val="1001"/>
              </a:spcBef>
              <a:tabLst>
                <a:tab pos="0" algn="l"/>
              </a:tabLst>
            </a:pPr>
            <a:r>
              <a:rPr lang="it-IT" sz="2400" b="1" strike="noStrike" spc="-1">
                <a:solidFill>
                  <a:srgbClr val="FF4343"/>
                </a:solidFill>
                <a:latin typeface="Arial"/>
              </a:rPr>
              <a:t>Einführung </a:t>
            </a:r>
            <a:endParaRPr lang="it-IT" sz="2400" b="0" strike="noStrike" spc="-1">
              <a:latin typeface="Arial"/>
            </a:endParaRPr>
          </a:p>
          <a:p>
            <a:pPr algn="just">
              <a:lnSpc>
                <a:spcPct val="110000"/>
              </a:lnSpc>
              <a:spcBef>
                <a:spcPts val="1001"/>
              </a:spcBef>
              <a:tabLst>
                <a:tab pos="0" algn="l"/>
              </a:tabLst>
            </a:pPr>
            <a:r>
              <a:rPr lang="en-US" sz="1800" b="0" strike="noStrike" spc="-1">
                <a:solidFill>
                  <a:srgbClr val="000000"/>
                </a:solidFill>
                <a:latin typeface="Arial"/>
              </a:rPr>
              <a:t>Nachhaltige Finanzierung bezieht sich auf den Prozess der Investitionsentscheidungen unter Berücksichtigung der </a:t>
            </a:r>
            <a:r>
              <a:rPr lang="en-US" sz="1800" b="0" strike="noStrike" spc="-1">
                <a:solidFill>
                  <a:srgbClr val="C9211E"/>
                </a:solidFill>
                <a:latin typeface="Arial"/>
              </a:rPr>
              <a:t>soziall</a:t>
            </a:r>
            <a:r>
              <a:rPr lang="en-US" sz="1800" b="0" strike="noStrike" spc="-1">
                <a:solidFill>
                  <a:srgbClr val="000000"/>
                </a:solidFill>
                <a:latin typeface="Arial"/>
              </a:rPr>
              <a:t>, </a:t>
            </a:r>
            <a:r>
              <a:rPr lang="en-US" sz="1800" b="0" strike="noStrike" spc="-1">
                <a:solidFill>
                  <a:srgbClr val="C9211E"/>
                </a:solidFill>
                <a:latin typeface="Arial"/>
              </a:rPr>
              <a:t>Umwelt</a:t>
            </a:r>
            <a:r>
              <a:rPr lang="en-US" sz="1800" b="0" strike="noStrike" spc="-1">
                <a:solidFill>
                  <a:srgbClr val="FF0000"/>
                </a:solidFill>
                <a:latin typeface="Arial"/>
              </a:rPr>
              <a:t> </a:t>
            </a:r>
            <a:r>
              <a:rPr lang="en-US" sz="1800" b="0" strike="noStrike" spc="-1">
                <a:solidFill>
                  <a:srgbClr val="000000"/>
                </a:solidFill>
                <a:latin typeface="Arial"/>
              </a:rPr>
              <a:t>and</a:t>
            </a:r>
            <a:r>
              <a:rPr lang="en-US" sz="1800" b="0" strike="noStrike" spc="-1">
                <a:solidFill>
                  <a:srgbClr val="FF0000"/>
                </a:solidFill>
                <a:latin typeface="Arial"/>
              </a:rPr>
              <a:t> wirtschaftlich Aspekte, </a:t>
            </a:r>
            <a:r>
              <a:rPr lang="en-US" sz="1800" b="0" strike="noStrike" spc="-1">
                <a:solidFill>
                  <a:srgbClr val="000000"/>
                </a:solidFill>
                <a:latin typeface="Arial"/>
              </a:rPr>
              <a:t>um einen langfristigen, nachhaltigen Geschäftsplan zu erreichen</a:t>
            </a:r>
            <a:r>
              <a:rPr lang="it-IT" sz="1800" b="0" strike="noStrike" spc="-1">
                <a:solidFill>
                  <a:srgbClr val="000000"/>
                </a:solidFill>
                <a:latin typeface="Arial"/>
              </a:rPr>
              <a:t>.</a:t>
            </a:r>
            <a:endParaRPr lang="it-IT" sz="1800" b="0" strike="noStrike" spc="-1">
              <a:latin typeface="Arial"/>
            </a:endParaRPr>
          </a:p>
          <a:p>
            <a:pPr algn="just">
              <a:lnSpc>
                <a:spcPct val="110000"/>
              </a:lnSpc>
              <a:spcBef>
                <a:spcPts val="1001"/>
              </a:spcBef>
              <a:tabLst>
                <a:tab pos="0" algn="l"/>
              </a:tabLst>
            </a:pPr>
            <a:r>
              <a:rPr lang="en-US" sz="1800" b="0" i="1" strike="noStrike" spc="-1">
                <a:solidFill>
                  <a:srgbClr val="000000"/>
                </a:solidFill>
                <a:latin typeface="Arial"/>
              </a:rPr>
              <a:t>“Nachhaltigkeit wird als die Fähigkeit gesehen, soziale Leistungen auf Dauer aufrechtzuerhalten” </a:t>
            </a:r>
            <a:r>
              <a:rPr lang="en-US" sz="1800" b="0" strike="noStrike" spc="-1">
                <a:solidFill>
                  <a:srgbClr val="000000"/>
                </a:solidFill>
                <a:latin typeface="Arial"/>
              </a:rPr>
              <a:t>(Paredes, M. et. al. 2019:6).</a:t>
            </a:r>
            <a:endParaRPr lang="it-IT" sz="1800" b="0" strike="noStrike" spc="-1">
              <a:latin typeface="Arial"/>
            </a:endParaRPr>
          </a:p>
          <a:p>
            <a:pPr algn="just">
              <a:lnSpc>
                <a:spcPct val="110000"/>
              </a:lnSpc>
              <a:spcBef>
                <a:spcPts val="1001"/>
              </a:spcBef>
              <a:tabLst>
                <a:tab pos="0" algn="l"/>
              </a:tabLst>
            </a:pPr>
            <a:r>
              <a:rPr lang="en-US" sz="1800" b="0" strike="noStrike" spc="-1">
                <a:solidFill>
                  <a:srgbClr val="000000"/>
                </a:solidFill>
                <a:latin typeface="Arial"/>
              </a:rPr>
              <a:t>Paredes, M. et. al. (2019) drei Hauptarten der Nachhaltigkeit unterstützen </a:t>
            </a:r>
            <a:r>
              <a:rPr lang="en-US" sz="1800" b="0" i="1" strike="noStrike" spc="-1">
                <a:solidFill>
                  <a:srgbClr val="000000"/>
                </a:solidFill>
                <a:latin typeface="Arial"/>
              </a:rPr>
              <a:t>“die nachhaltige Wirkung der Arbeit der Organisation, die Gewährleistung der Kontinuität der Finanzierung und die Nachhaltigkeit der Organisation selbst, damit sie lebensfähig bleibt. Das Erreichen aller drei Ziele schafft eine positive Spirale” </a:t>
            </a:r>
            <a:r>
              <a:rPr lang="en-US" sz="1800" b="0" strike="noStrike" spc="-1">
                <a:solidFill>
                  <a:srgbClr val="000000"/>
                </a:solidFill>
                <a:latin typeface="Arial"/>
              </a:rPr>
              <a:t>(p. 3).</a:t>
            </a:r>
            <a:endParaRPr lang="it-IT" sz="1800" b="0" strike="noStrike" spc="-1">
              <a:latin typeface="Arial"/>
            </a:endParaRPr>
          </a:p>
          <a:p>
            <a:pPr marL="285840" indent="-28584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Mechanismen der Zusammenarbeit sind von beiden Seiten erwünscht und führen zu beiderseitigem Nutzen, basierend auf den Werten und Grundsätzen der Zusammenarbeit, zu denen Konsistenz, Transparenz und Lebensfähigkeit gehören.</a:t>
            </a:r>
            <a:endParaRPr lang="it-IT" sz="2400" b="0" strike="noStrike" spc="-1">
              <a:latin typeface="Arial"/>
            </a:endParaRPr>
          </a:p>
        </p:txBody>
      </p:sp>
      <p:pic>
        <p:nvPicPr>
          <p:cNvPr id="104" name="Immagine 7"/>
          <p:cNvPicPr/>
          <p:nvPr/>
        </p:nvPicPr>
        <p:blipFill>
          <a:blip r:embed="rId3"/>
          <a:stretch/>
        </p:blipFill>
        <p:spPr>
          <a:xfrm>
            <a:off x="10359360" y="0"/>
            <a:ext cx="1790640" cy="1790640"/>
          </a:xfrm>
          <a:prstGeom prst="rect">
            <a:avLst/>
          </a:prstGeom>
          <a:ln w="0">
            <a:noFill/>
          </a:ln>
        </p:spPr>
      </p:pic>
      <p:sp>
        <p:nvSpPr>
          <p:cNvPr id="105" name="CasellaDiTesto 6"/>
          <p:cNvSpPr/>
          <p:nvPr/>
        </p:nvSpPr>
        <p:spPr>
          <a:xfrm>
            <a:off x="820692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magine 18"/>
          <p:cNvPicPr/>
          <p:nvPr/>
        </p:nvPicPr>
        <p:blipFill>
          <a:blip r:embed="rId2"/>
          <a:srcRect l="2226" t="-1058" r="22047" b="1058"/>
          <a:stretch/>
        </p:blipFill>
        <p:spPr>
          <a:xfrm>
            <a:off x="10134000" y="5878440"/>
            <a:ext cx="2057760" cy="557280"/>
          </a:xfrm>
          <a:prstGeom prst="rect">
            <a:avLst/>
          </a:prstGeom>
          <a:ln w="0">
            <a:noFill/>
          </a:ln>
        </p:spPr>
      </p:pic>
      <p:sp>
        <p:nvSpPr>
          <p:cNvPr id="107" name="Titolo 1"/>
          <p:cNvSpPr/>
          <p:nvPr/>
        </p:nvSpPr>
        <p:spPr>
          <a:xfrm>
            <a:off x="1097280" y="228960"/>
            <a:ext cx="10058040" cy="99936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81000"/>
          </a:bodyPr>
          <a:lstStyle/>
          <a:p>
            <a:pPr>
              <a:lnSpc>
                <a:spcPct val="100000"/>
              </a:lnSpc>
            </a:pPr>
            <a:r>
              <a:rPr lang="en-US" sz="3200" b="1" strike="noStrike" cap="all" spc="-52">
                <a:solidFill>
                  <a:srgbClr val="FF6600"/>
                </a:solidFill>
                <a:latin typeface="Arial"/>
              </a:rPr>
              <a:t>Strategien und Mechanismen der finanziellen Nachhaltigkeit für Sportorganisationen</a:t>
            </a:r>
            <a:r>
              <a:rPr lang="it-IT" sz="4000" b="1" strike="noStrike" cap="all" spc="-52">
                <a:solidFill>
                  <a:srgbClr val="FF4343"/>
                </a:solidFill>
                <a:latin typeface="Arial"/>
              </a:rPr>
              <a:t> </a:t>
            </a:r>
            <a:endParaRPr lang="it-IT" sz="4000" b="0" strike="noStrike" spc="-1">
              <a:latin typeface="Arial"/>
            </a:endParaRPr>
          </a:p>
        </p:txBody>
      </p:sp>
      <p:sp>
        <p:nvSpPr>
          <p:cNvPr id="108" name="Segnaposto contenuto 2"/>
          <p:cNvSpPr/>
          <p:nvPr/>
        </p:nvSpPr>
        <p:spPr>
          <a:xfrm>
            <a:off x="1097280" y="1501560"/>
            <a:ext cx="10058040" cy="43765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it-IT" sz="2800" b="1" strike="noStrike" spc="-1">
                <a:solidFill>
                  <a:srgbClr val="FF4343"/>
                </a:solidFill>
                <a:latin typeface="Arial"/>
              </a:rPr>
              <a:t> </a:t>
            </a:r>
            <a:endParaRPr lang="it-IT" sz="2800" b="0" strike="noStrike" spc="-1">
              <a:latin typeface="Arial"/>
            </a:endParaRPr>
          </a:p>
        </p:txBody>
      </p:sp>
      <p:pic>
        <p:nvPicPr>
          <p:cNvPr id="109" name="Immagine 7"/>
          <p:cNvPicPr/>
          <p:nvPr/>
        </p:nvPicPr>
        <p:blipFill>
          <a:blip r:embed="rId3"/>
          <a:stretch/>
        </p:blipFill>
        <p:spPr>
          <a:xfrm>
            <a:off x="10418040" y="0"/>
            <a:ext cx="1731960" cy="1501200"/>
          </a:xfrm>
          <a:prstGeom prst="rect">
            <a:avLst/>
          </a:prstGeom>
          <a:ln w="0">
            <a:noFill/>
          </a:ln>
        </p:spPr>
      </p:pic>
      <p:sp>
        <p:nvSpPr>
          <p:cNvPr id="110" name="CasellaDiTesto 6"/>
          <p:cNvSpPr/>
          <p:nvPr/>
        </p:nvSpPr>
        <p:spPr>
          <a:xfrm>
            <a:off x="820692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
        <p:nvSpPr>
          <p:cNvPr id="111" name="TextBox 1"/>
          <p:cNvSpPr/>
          <p:nvPr/>
        </p:nvSpPr>
        <p:spPr>
          <a:xfrm>
            <a:off x="1036440" y="4473720"/>
            <a:ext cx="6049800" cy="222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it-IT" sz="20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1600" b="0" strike="noStrike" spc="-1">
                <a:solidFill>
                  <a:srgbClr val="000000"/>
                </a:solidFill>
                <a:latin typeface="Arial"/>
              </a:rPr>
              <a:t>Quelle: </a:t>
            </a:r>
            <a:r>
              <a:rPr lang="it-IT" sz="1600" b="0" u="sng" strike="noStrike" spc="-1">
                <a:solidFill>
                  <a:srgbClr val="0563C1"/>
                </a:solidFill>
                <a:uFillTx/>
                <a:latin typeface="Arial"/>
                <a:hlinkClick r:id="rId4"/>
              </a:rPr>
              <a:t>https://static1.squarespace.com/static/57e1f17b37c58156a98f1ee4/t/5ced77ffb208fca71e8cb821/1559066623740/four-pillars-financial-sustainability-tnc.pdf</a:t>
            </a:r>
            <a:r>
              <a:rPr lang="it-IT" sz="1600" b="0" strike="noStrike" spc="-1">
                <a:solidFill>
                  <a:srgbClr val="000000"/>
                </a:solidFill>
                <a:latin typeface="Arial"/>
              </a:rPr>
              <a:t> </a:t>
            </a:r>
            <a:endParaRPr lang="it-IT" sz="1600" b="0" strike="noStrike" spc="-1">
              <a:latin typeface="Arial"/>
            </a:endParaRPr>
          </a:p>
          <a:p>
            <a:pPr>
              <a:lnSpc>
                <a:spcPct val="100000"/>
              </a:lnSpc>
            </a:pPr>
            <a:endParaRPr lang="it-IT" sz="1800" b="0" strike="noStrike" spc="-1">
              <a:latin typeface="Arial"/>
            </a:endParaRPr>
          </a:p>
        </p:txBody>
      </p:sp>
      <p:pic>
        <p:nvPicPr>
          <p:cNvPr id="112" name="Εικόνα 8"/>
          <p:cNvPicPr/>
          <p:nvPr/>
        </p:nvPicPr>
        <p:blipFill>
          <a:blip r:embed="rId5"/>
          <a:srcRect l="4203" r="7849" b="5619"/>
          <a:stretch/>
        </p:blipFill>
        <p:spPr>
          <a:xfrm>
            <a:off x="880560" y="1228680"/>
            <a:ext cx="10430280" cy="437652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mmagine 18"/>
          <p:cNvPicPr/>
          <p:nvPr/>
        </p:nvPicPr>
        <p:blipFill>
          <a:blip r:embed="rId2"/>
          <a:srcRect l="2226" t="-1058" r="22047" b="1058"/>
          <a:stretch/>
        </p:blipFill>
        <p:spPr>
          <a:xfrm>
            <a:off x="9777960" y="5781960"/>
            <a:ext cx="2413440" cy="653760"/>
          </a:xfrm>
          <a:prstGeom prst="rect">
            <a:avLst/>
          </a:prstGeom>
          <a:ln w="0">
            <a:noFill/>
          </a:ln>
        </p:spPr>
      </p:pic>
      <p:sp>
        <p:nvSpPr>
          <p:cNvPr id="114" name="Titolo 1"/>
          <p:cNvSpPr/>
          <p:nvPr/>
        </p:nvSpPr>
        <p:spPr>
          <a:xfrm>
            <a:off x="1097280" y="228960"/>
            <a:ext cx="10058040" cy="111960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93000"/>
          </a:bodyPr>
          <a:lstStyle/>
          <a:p>
            <a:pPr>
              <a:lnSpc>
                <a:spcPct val="100000"/>
              </a:lnSpc>
            </a:pPr>
            <a:r>
              <a:rPr lang="en-US" sz="3200" b="1" strike="noStrike" cap="all" spc="-52">
                <a:solidFill>
                  <a:srgbClr val="FF6600"/>
                </a:solidFill>
                <a:latin typeface="Arial"/>
              </a:rPr>
              <a:t>Strategien und Mechanismen der finanziellen Nachhaltigkeit für Sportorganisationen</a:t>
            </a:r>
            <a:r>
              <a:rPr lang="it-IT" sz="3200" b="1" strike="noStrike" cap="all" spc="-52">
                <a:solidFill>
                  <a:srgbClr val="FF4343"/>
                </a:solidFill>
                <a:latin typeface="Arial"/>
              </a:rPr>
              <a:t> </a:t>
            </a:r>
            <a:endParaRPr lang="it-IT" sz="3200" b="0" strike="noStrike" spc="-1">
              <a:latin typeface="Arial"/>
            </a:endParaRPr>
          </a:p>
        </p:txBody>
      </p:sp>
      <p:sp>
        <p:nvSpPr>
          <p:cNvPr id="115" name="Segnaposto contenuto 2"/>
          <p:cNvSpPr/>
          <p:nvPr/>
        </p:nvSpPr>
        <p:spPr>
          <a:xfrm>
            <a:off x="1097280" y="1599840"/>
            <a:ext cx="10384920" cy="45090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9000"/>
          </a:bodyPr>
          <a:lstStyle/>
          <a:p>
            <a:pPr>
              <a:lnSpc>
                <a:spcPct val="110000"/>
              </a:lnSpc>
              <a:spcBef>
                <a:spcPts val="1001"/>
              </a:spcBef>
              <a:tabLst>
                <a:tab pos="0" algn="l"/>
              </a:tabLst>
            </a:pPr>
            <a:r>
              <a:rPr lang="en-US" sz="2400" b="1" strike="noStrike" spc="-1">
                <a:solidFill>
                  <a:srgbClr val="FF4343"/>
                </a:solidFill>
                <a:latin typeface="Arial"/>
              </a:rPr>
              <a:t>VIER SÄULEN DER FINANZIELLEN NACHHALTIGKEIT</a:t>
            </a:r>
            <a:r>
              <a:rPr lang="it-IT" sz="2400" b="1" strike="noStrike" spc="-1">
                <a:solidFill>
                  <a:srgbClr val="FF4343"/>
                </a:solidFill>
                <a:latin typeface="Arial"/>
              </a:rPr>
              <a:t> </a:t>
            </a:r>
            <a:endParaRPr lang="it-IT" sz="2400" b="0" strike="noStrike" spc="-1">
              <a:latin typeface="Arial"/>
            </a:endParaRPr>
          </a:p>
          <a:p>
            <a:pPr algn="just">
              <a:lnSpc>
                <a:spcPct val="110000"/>
              </a:lnSpc>
              <a:spcBef>
                <a:spcPts val="1001"/>
              </a:spcBef>
              <a:tabLst>
                <a:tab pos="0" algn="l"/>
              </a:tabLst>
            </a:pPr>
            <a:r>
              <a:rPr lang="en-US" sz="1800" b="0" strike="noStrike" spc="-1">
                <a:solidFill>
                  <a:srgbClr val="000000"/>
                </a:solidFill>
                <a:latin typeface="Arial"/>
              </a:rPr>
              <a:t>Nach León, P. (2001:15-18), gibt es 4 Säulen der finanziellen Nachhaltigkeit, die sich wie folgt darstellen: </a:t>
            </a:r>
            <a:r>
              <a:rPr lang="en-US" sz="1800" b="0" i="1" strike="noStrike" spc="-1">
                <a:solidFill>
                  <a:srgbClr val="000000"/>
                </a:solidFill>
                <a:latin typeface="Arial"/>
              </a:rPr>
              <a:t>“1) Finanzielle und strategische Planung, 2) Einkommensdiversifizierung, 3) Solide Verwaltung und Finanzen, 4) Eigene Einkommenserzielung”.</a:t>
            </a:r>
            <a:endParaRPr lang="it-IT" sz="18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1800" b="0" strike="noStrike" spc="-1">
                <a:solidFill>
                  <a:srgbClr val="000000"/>
                </a:solidFill>
                <a:latin typeface="Arial"/>
              </a:rPr>
              <a:t>1. Säule: Die Organisation MUSS sich von Anfang an nicht nur über ihren Finanzplan im Klaren sein, um Investoren anzuziehen, sondern auch über ihre ursprünglichen Ziele. Niemand ist bereit, in etwas zu investieren, das nicht vertrauenswürdig, präzise und gut organisiert ist. </a:t>
            </a:r>
            <a:endParaRPr lang="it-IT" sz="18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1800" b="0" strike="noStrike" spc="-1">
                <a:solidFill>
                  <a:srgbClr val="000000"/>
                </a:solidFill>
                <a:latin typeface="Arial"/>
              </a:rPr>
              <a:t>2. Säule: Für die meisten Fundraising-Programme werden Vielfalt und Abwechslung bei den Einnahmequellen als wertvoller und fruchtbarer Schritt für künftige berufliche Maßnahmen angesehen. Andernfalls kann der Verlust eines oder mehrerer wichtiger Investoren schädliche Auswirkungen auf die Organisation haben und sogar zu ihrem Untergang (Konkurs) führen. </a:t>
            </a:r>
            <a:endParaRPr lang="it-IT" sz="18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1800" b="0" strike="noStrike" spc="-1">
                <a:solidFill>
                  <a:srgbClr val="000000"/>
                </a:solidFill>
                <a:latin typeface="Arial"/>
              </a:rPr>
              <a:t>3. Säule: Verwaltung der vorhandenen finanziellen Ressourcen durch spezifische Verfahren, die zur Erzielung von Einnahmen führen.</a:t>
            </a:r>
            <a:endParaRPr lang="it-IT" sz="18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it-IT" sz="1800" b="0" strike="noStrike" spc="-1">
                <a:solidFill>
                  <a:srgbClr val="000000"/>
                </a:solidFill>
                <a:latin typeface="Arial"/>
              </a:rPr>
              <a:t>4. Säule: Die Einnahmen, über deren Verwendung die Organisation entscheidet.</a:t>
            </a:r>
            <a:endParaRPr lang="it-IT" sz="1800" b="0" strike="noStrike" spc="-1">
              <a:latin typeface="Arial"/>
            </a:endParaRPr>
          </a:p>
        </p:txBody>
      </p:sp>
      <p:pic>
        <p:nvPicPr>
          <p:cNvPr id="116" name="Immagine 7"/>
          <p:cNvPicPr/>
          <p:nvPr/>
        </p:nvPicPr>
        <p:blipFill>
          <a:blip r:embed="rId3"/>
          <a:stretch/>
        </p:blipFill>
        <p:spPr>
          <a:xfrm>
            <a:off x="10359360" y="0"/>
            <a:ext cx="1790640" cy="1790640"/>
          </a:xfrm>
          <a:prstGeom prst="rect">
            <a:avLst/>
          </a:prstGeom>
          <a:ln w="0">
            <a:noFill/>
          </a:ln>
        </p:spPr>
      </p:pic>
      <p:sp>
        <p:nvSpPr>
          <p:cNvPr id="117" name="CasellaDiTesto 6"/>
          <p:cNvSpPr/>
          <p:nvPr/>
        </p:nvSpPr>
        <p:spPr>
          <a:xfrm>
            <a:off x="820692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magine 18"/>
          <p:cNvPicPr/>
          <p:nvPr/>
        </p:nvPicPr>
        <p:blipFill>
          <a:blip r:embed="rId2"/>
          <a:srcRect l="2226" t="-1058" r="22047" b="1058"/>
          <a:stretch/>
        </p:blipFill>
        <p:spPr>
          <a:xfrm>
            <a:off x="9777960" y="5781960"/>
            <a:ext cx="2413440" cy="653760"/>
          </a:xfrm>
          <a:prstGeom prst="rect">
            <a:avLst/>
          </a:prstGeom>
          <a:ln w="0">
            <a:noFill/>
          </a:ln>
        </p:spPr>
      </p:pic>
      <p:sp>
        <p:nvSpPr>
          <p:cNvPr id="119" name="Titolo 1"/>
          <p:cNvSpPr/>
          <p:nvPr/>
        </p:nvSpPr>
        <p:spPr>
          <a:xfrm>
            <a:off x="1056600" y="376560"/>
            <a:ext cx="10058040" cy="111960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83000"/>
          </a:bodyPr>
          <a:lstStyle/>
          <a:p>
            <a:pPr>
              <a:lnSpc>
                <a:spcPct val="100000"/>
              </a:lnSpc>
            </a:pPr>
            <a:r>
              <a:rPr lang="en-US" sz="4000" b="1" strike="noStrike" cap="all" spc="-52">
                <a:solidFill>
                  <a:srgbClr val="FF6600"/>
                </a:solidFill>
                <a:latin typeface="Arial"/>
              </a:rPr>
              <a:t>Financial sustainability strategies and mechanisms for sports organizations.</a:t>
            </a:r>
            <a:r>
              <a:rPr lang="it-IT" sz="4000" b="1" strike="noStrike" cap="all" spc="-52">
                <a:solidFill>
                  <a:srgbClr val="FF4343"/>
                </a:solidFill>
                <a:latin typeface="Arial"/>
              </a:rPr>
              <a:t> </a:t>
            </a:r>
            <a:endParaRPr lang="it-IT" sz="4000" b="0" strike="noStrike" spc="-1">
              <a:latin typeface="Arial"/>
            </a:endParaRPr>
          </a:p>
        </p:txBody>
      </p:sp>
      <p:sp>
        <p:nvSpPr>
          <p:cNvPr id="120" name="Segnaposto contenuto 2"/>
          <p:cNvSpPr/>
          <p:nvPr/>
        </p:nvSpPr>
        <p:spPr>
          <a:xfrm>
            <a:off x="1056600" y="2059920"/>
            <a:ext cx="10384920" cy="381276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3000"/>
          </a:bodyPr>
          <a:lstStyle/>
          <a:p>
            <a:pPr>
              <a:lnSpc>
                <a:spcPct val="110000"/>
              </a:lnSpc>
              <a:spcBef>
                <a:spcPts val="1001"/>
              </a:spcBef>
              <a:tabLst>
                <a:tab pos="0" algn="l"/>
              </a:tabLst>
            </a:pPr>
            <a:r>
              <a:rPr lang="en-US" sz="2400" b="1" strike="noStrike" spc="-1">
                <a:solidFill>
                  <a:srgbClr val="FF4343"/>
                </a:solidFill>
                <a:latin typeface="Arial"/>
              </a:rPr>
              <a:t>Geschäftsplanungsprozess:</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Gewinnung von Investoren/Partnern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Festlegung erster Ziele, die erreicht werden sollen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spezifische Dienstleistungen anbieten, die einem Teil und/oder einer Gemeinschaft zugute kommen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Um im Wettbewerb auf dem Markt bestehen zu können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Um mehr über Geschäftsmöglichkeiten zu erfahren</a:t>
            </a:r>
            <a:endParaRPr lang="it-IT" sz="2400" b="0" strike="noStrike" spc="-1">
              <a:latin typeface="Arial"/>
            </a:endParaRPr>
          </a:p>
          <a:p>
            <a:pPr marL="343080" indent="-343080" algn="just">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sich als vertrauenswürdige Partnerorganisation zu beweisen </a:t>
            </a:r>
            <a:endParaRPr lang="it-IT" sz="2400" b="0" strike="noStrike" spc="-1">
              <a:latin typeface="Arial"/>
            </a:endParaRPr>
          </a:p>
          <a:p>
            <a:pPr algn="just">
              <a:lnSpc>
                <a:spcPct val="110000"/>
              </a:lnSpc>
              <a:spcBef>
                <a:spcPts val="1001"/>
              </a:spcBef>
              <a:tabLst>
                <a:tab pos="0" algn="l"/>
              </a:tabLst>
            </a:pPr>
            <a:endParaRPr lang="it-IT" sz="2000" b="0" strike="noStrike" spc="-1">
              <a:latin typeface="Arial"/>
            </a:endParaRPr>
          </a:p>
        </p:txBody>
      </p:sp>
      <p:pic>
        <p:nvPicPr>
          <p:cNvPr id="121" name="Immagine 7"/>
          <p:cNvPicPr/>
          <p:nvPr/>
        </p:nvPicPr>
        <p:blipFill>
          <a:blip r:embed="rId3"/>
          <a:stretch/>
        </p:blipFill>
        <p:spPr>
          <a:xfrm>
            <a:off x="10359360" y="0"/>
            <a:ext cx="1790640" cy="1790640"/>
          </a:xfrm>
          <a:prstGeom prst="rect">
            <a:avLst/>
          </a:prstGeom>
          <a:ln w="0">
            <a:noFill/>
          </a:ln>
        </p:spPr>
      </p:pic>
      <p:sp>
        <p:nvSpPr>
          <p:cNvPr id="122" name="CasellaDiTesto 6"/>
          <p:cNvSpPr/>
          <p:nvPr/>
        </p:nvSpPr>
        <p:spPr>
          <a:xfrm>
            <a:off x="820692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
        <p:nvSpPr>
          <p:cNvPr id="123" name="TextBox 8"/>
          <p:cNvSpPr/>
          <p:nvPr/>
        </p:nvSpPr>
        <p:spPr>
          <a:xfrm>
            <a:off x="1056600" y="4430160"/>
            <a:ext cx="7149960" cy="67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0000"/>
              </a:lnSpc>
            </a:pPr>
            <a:endParaRPr lang="it-IT" sz="1800" b="0" strike="noStrike" spc="-1">
              <a:latin typeface="Arial"/>
            </a:endParaRPr>
          </a:p>
          <a:p>
            <a:pPr>
              <a:lnSpc>
                <a:spcPct val="110000"/>
              </a:lnSpc>
            </a:pPr>
            <a:endParaRPr lang="it-IT" sz="1800" b="0" strike="noStrike" spc="-1">
              <a:latin typeface="Arial"/>
            </a:endParaRPr>
          </a:p>
        </p:txBody>
      </p:sp>
      <p:pic>
        <p:nvPicPr>
          <p:cNvPr id="124" name="Εικόνα 9" descr="Εικόνα που περιέχει κείμενο&#10;&#10;Περιγραφή που δημιουργήθηκε αυτόματα"/>
          <p:cNvPicPr/>
          <p:nvPr/>
        </p:nvPicPr>
        <p:blipFill>
          <a:blip r:embed="rId4"/>
          <a:stretch/>
        </p:blipFill>
        <p:spPr>
          <a:xfrm>
            <a:off x="9263880" y="1860840"/>
            <a:ext cx="2927880" cy="36266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magine 18"/>
          <p:cNvPicPr/>
          <p:nvPr/>
        </p:nvPicPr>
        <p:blipFill>
          <a:blip r:embed="rId2"/>
          <a:srcRect l="2226" t="-1058" r="22047" b="1058"/>
          <a:stretch/>
        </p:blipFill>
        <p:spPr>
          <a:xfrm>
            <a:off x="9777960" y="5781960"/>
            <a:ext cx="2413440" cy="653760"/>
          </a:xfrm>
          <a:prstGeom prst="rect">
            <a:avLst/>
          </a:prstGeom>
          <a:ln w="0">
            <a:noFill/>
          </a:ln>
        </p:spPr>
      </p:pic>
      <p:sp>
        <p:nvSpPr>
          <p:cNvPr id="126" name="Titolo 1"/>
          <p:cNvSpPr/>
          <p:nvPr/>
        </p:nvSpPr>
        <p:spPr>
          <a:xfrm>
            <a:off x="1097280" y="22896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82000"/>
          </a:bodyPr>
          <a:lstStyle/>
          <a:p>
            <a:pPr>
              <a:lnSpc>
                <a:spcPct val="100000"/>
              </a:lnSpc>
            </a:pPr>
            <a:r>
              <a:rPr lang="en-US" sz="3600" b="1" strike="noStrike" cap="all" spc="-52">
                <a:solidFill>
                  <a:srgbClr val="FF6600"/>
                </a:solidFill>
                <a:latin typeface="Arial"/>
              </a:rPr>
              <a:t>Strategien und Mechanismen der finanziellen Nachhaltigkeit für Sportorganisationen</a:t>
            </a:r>
            <a:r>
              <a:rPr lang="it-IT" sz="3600" b="1" strike="noStrike" cap="all" spc="-52">
                <a:solidFill>
                  <a:srgbClr val="FF4343"/>
                </a:solidFill>
                <a:latin typeface="Arial"/>
              </a:rPr>
              <a:t> </a:t>
            </a:r>
            <a:endParaRPr lang="it-IT" sz="3600" b="0" strike="noStrike" spc="-1">
              <a:latin typeface="Arial"/>
            </a:endParaRPr>
          </a:p>
        </p:txBody>
      </p:sp>
      <p:sp>
        <p:nvSpPr>
          <p:cNvPr id="127" name="Segnaposto contenuto 2"/>
          <p:cNvSpPr/>
          <p:nvPr/>
        </p:nvSpPr>
        <p:spPr>
          <a:xfrm>
            <a:off x="1097280" y="2062440"/>
            <a:ext cx="10532880" cy="42800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it-IT" sz="2400" b="1" strike="noStrike" spc="-1">
                <a:solidFill>
                  <a:srgbClr val="FF4343"/>
                </a:solidFill>
                <a:latin typeface="Arial"/>
              </a:rPr>
              <a:t>Strategie der finanziellen Nachhaltigkeit:</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Sparen und (Re-)Investieren von Gewinnen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Instrument der Initiative zur Stärkung des Charakters der Organisation(en)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Das Bewusstsein schärfen  </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Maximierung des Shareholder Value</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Erreichen langfristiger Ziele</a:t>
            </a:r>
            <a:endParaRPr lang="it-IT" sz="2400" b="0" strike="noStrike" spc="-1">
              <a:latin typeface="Arial"/>
            </a:endParaRPr>
          </a:p>
        </p:txBody>
      </p:sp>
      <p:pic>
        <p:nvPicPr>
          <p:cNvPr id="128" name="Immagine 7"/>
          <p:cNvPicPr/>
          <p:nvPr/>
        </p:nvPicPr>
        <p:blipFill>
          <a:blip r:embed="rId3"/>
          <a:stretch/>
        </p:blipFill>
        <p:spPr>
          <a:xfrm>
            <a:off x="10359360" y="0"/>
            <a:ext cx="1790640" cy="1790640"/>
          </a:xfrm>
          <a:prstGeom prst="rect">
            <a:avLst/>
          </a:prstGeom>
          <a:ln w="0">
            <a:noFill/>
          </a:ln>
        </p:spPr>
      </p:pic>
      <p:sp>
        <p:nvSpPr>
          <p:cNvPr id="129" name="CasellaDiTesto 6"/>
          <p:cNvSpPr/>
          <p:nvPr/>
        </p:nvSpPr>
        <p:spPr>
          <a:xfrm>
            <a:off x="820692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30" name="Picture 2" descr="Career Options in Sport Management - University of New York in Prague"/>
          <p:cNvPicPr/>
          <p:nvPr/>
        </p:nvPicPr>
        <p:blipFill>
          <a:blip r:embed="rId4"/>
          <a:stretch/>
        </p:blipFill>
        <p:spPr>
          <a:xfrm>
            <a:off x="7576560" y="2062440"/>
            <a:ext cx="4604760" cy="3004200"/>
          </a:xfrm>
          <a:prstGeom prst="rect">
            <a:avLst/>
          </a:prstGeom>
          <a:ln w="0">
            <a:noFill/>
          </a:ln>
        </p:spPr>
      </p:pic>
      <p:sp>
        <p:nvSpPr>
          <p:cNvPr id="131" name="Βέλος: Καμπύλο προς τα επάνω 1"/>
          <p:cNvSpPr/>
          <p:nvPr/>
        </p:nvSpPr>
        <p:spPr>
          <a:xfrm rot="2626800">
            <a:off x="1416240" y="5405400"/>
            <a:ext cx="1573920" cy="732600"/>
          </a:xfrm>
          <a:prstGeom prst="curvedUpArrow">
            <a:avLst>
              <a:gd name="adj1" fmla="val 25000"/>
              <a:gd name="adj2" fmla="val 50000"/>
              <a:gd name="adj3" fmla="val 25000"/>
            </a:avLst>
          </a:prstGeom>
          <a:solidFill>
            <a:srgbClr val="ED7D31"/>
          </a:solidFill>
          <a:ln>
            <a:solidFill>
              <a:srgbClr val="FFFFFF"/>
            </a:solidFill>
          </a:ln>
        </p:spPr>
        <p:style>
          <a:lnRef idx="3">
            <a:schemeClr val="lt1"/>
          </a:lnRef>
          <a:fillRef idx="1">
            <a:schemeClr val="accent2"/>
          </a:fillRef>
          <a:effectRef idx="1">
            <a:schemeClr val="accent2"/>
          </a:effectRef>
          <a:fontRef idx="minor"/>
        </p:style>
      </p:sp>
      <p:sp>
        <p:nvSpPr>
          <p:cNvPr id="132" name="TextBox 2"/>
          <p:cNvSpPr/>
          <p:nvPr/>
        </p:nvSpPr>
        <p:spPr>
          <a:xfrm>
            <a:off x="3025080" y="5772240"/>
            <a:ext cx="50691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Calibri"/>
              </a:rPr>
              <a:t>Mutual Benefit =&gt; Successful Organization(s)</a:t>
            </a:r>
            <a:endParaRPr lang="it-IT" sz="20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magine 18"/>
          <p:cNvPicPr/>
          <p:nvPr/>
        </p:nvPicPr>
        <p:blipFill>
          <a:blip r:embed="rId2"/>
          <a:srcRect l="2226" t="-1058" r="22047" b="1058"/>
          <a:stretch/>
        </p:blipFill>
        <p:spPr>
          <a:xfrm>
            <a:off x="9777960" y="5781960"/>
            <a:ext cx="2413440" cy="653760"/>
          </a:xfrm>
          <a:prstGeom prst="rect">
            <a:avLst/>
          </a:prstGeom>
          <a:ln w="0">
            <a:noFill/>
          </a:ln>
        </p:spPr>
      </p:pic>
      <p:sp>
        <p:nvSpPr>
          <p:cNvPr id="134" name="Titolo 1"/>
          <p:cNvSpPr/>
          <p:nvPr/>
        </p:nvSpPr>
        <p:spPr>
          <a:xfrm>
            <a:off x="1097280" y="22896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fontScale="93000"/>
          </a:bodyPr>
          <a:lstStyle/>
          <a:p>
            <a:pPr>
              <a:lnSpc>
                <a:spcPct val="100000"/>
              </a:lnSpc>
            </a:pPr>
            <a:r>
              <a:rPr lang="en-US" sz="3200" b="1" strike="noStrike" cap="all" spc="-52">
                <a:solidFill>
                  <a:srgbClr val="FF6600"/>
                </a:solidFill>
                <a:latin typeface="Arial"/>
              </a:rPr>
              <a:t>Strategien und Mechanismen der finanziellen Nachhaltigkeit für Sportorganisationen</a:t>
            </a:r>
            <a:r>
              <a:rPr lang="it-IT" sz="3200" b="1" strike="noStrike" cap="all" spc="-52">
                <a:solidFill>
                  <a:srgbClr val="FF4343"/>
                </a:solidFill>
                <a:latin typeface="Arial"/>
              </a:rPr>
              <a:t> </a:t>
            </a:r>
            <a:endParaRPr lang="it-IT" sz="3200" b="0" strike="noStrike" spc="-1">
              <a:latin typeface="Arial"/>
            </a:endParaRPr>
          </a:p>
        </p:txBody>
      </p:sp>
      <p:sp>
        <p:nvSpPr>
          <p:cNvPr id="135" name="Segnaposto contenuto 2"/>
          <p:cNvSpPr/>
          <p:nvPr/>
        </p:nvSpPr>
        <p:spPr>
          <a:xfrm>
            <a:off x="1036440" y="1598040"/>
            <a:ext cx="10532880" cy="44874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2000"/>
          </a:bodyPr>
          <a:lstStyle/>
          <a:p>
            <a:pPr>
              <a:lnSpc>
                <a:spcPct val="110000"/>
              </a:lnSpc>
              <a:spcBef>
                <a:spcPts val="1001"/>
              </a:spcBef>
              <a:tabLst>
                <a:tab pos="0" algn="l"/>
              </a:tabLst>
            </a:pPr>
            <a:r>
              <a:rPr lang="it-IT" sz="2000" b="0" strike="noStrike" spc="-1">
                <a:solidFill>
                  <a:srgbClr val="000000"/>
                </a:solidFill>
                <a:latin typeface="Arial"/>
              </a:rPr>
              <a:t>Sport ist als wirksames Mittel zur Bewältigung von Problemen der öffentlichen Gesundheit und der Gesellschaft anerkannt.</a:t>
            </a:r>
            <a:endParaRPr lang="it-IT" sz="2000" b="0" strike="noStrike" spc="-1">
              <a:latin typeface="Arial"/>
            </a:endParaRPr>
          </a:p>
          <a:p>
            <a:pPr>
              <a:lnSpc>
                <a:spcPct val="110000"/>
              </a:lnSpc>
              <a:spcBef>
                <a:spcPts val="1001"/>
              </a:spcBef>
              <a:tabLst>
                <a:tab pos="0" algn="l"/>
              </a:tabLst>
            </a:pPr>
            <a:r>
              <a:rPr lang="en-US" sz="2000" b="0" strike="noStrike" spc="-1">
                <a:solidFill>
                  <a:srgbClr val="000000"/>
                </a:solidFill>
                <a:latin typeface="Arial"/>
              </a:rPr>
              <a:t>Sport ist ein starker Wirtschaftsmotor, der Arbeitsplätze schafft, soziale Veränderungen bewirkt und durch seine Wirkung eine Gemeinschaft weiterentwickelt.</a:t>
            </a:r>
            <a:endParaRPr lang="it-IT" sz="2000" b="0" strike="noStrike" spc="-1">
              <a:latin typeface="Arial"/>
            </a:endParaRPr>
          </a:p>
          <a:p>
            <a:pPr>
              <a:lnSpc>
                <a:spcPct val="110000"/>
              </a:lnSpc>
              <a:spcBef>
                <a:spcPts val="1001"/>
              </a:spcBef>
              <a:tabLst>
                <a:tab pos="0" algn="l"/>
              </a:tabLst>
            </a:pPr>
            <a:r>
              <a:rPr lang="it-IT" sz="2400" b="1" strike="noStrike" spc="-1">
                <a:solidFill>
                  <a:srgbClr val="FF4343"/>
                </a:solidFill>
                <a:latin typeface="Arial"/>
              </a:rPr>
              <a:t>Mechanismen der finanziellen Nachhaltigkeit:</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Öffentliche Finanzierung </a:t>
            </a:r>
            <a:r>
              <a:rPr lang="it-IT" sz="2400" b="0" i="1" strike="noStrike" spc="-1">
                <a:solidFill>
                  <a:srgbClr val="000000"/>
                </a:solidFill>
                <a:latin typeface="Arial"/>
              </a:rPr>
              <a:t>(z. B. Sportministerien)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i="1" strike="noStrike" spc="-1">
                <a:solidFill>
                  <a:srgbClr val="000000"/>
                </a:solidFill>
                <a:latin typeface="Arial"/>
              </a:rPr>
              <a:t>Lokale Behörden</a:t>
            </a:r>
            <a:r>
              <a:rPr lang="it-IT" sz="2400" b="0" strike="noStrike" spc="-1">
                <a:solidFill>
                  <a:srgbClr val="000000"/>
                </a:solidFill>
                <a:latin typeface="Arial"/>
              </a:rPr>
              <a:t> </a:t>
            </a:r>
            <a:r>
              <a:rPr lang="it-IT" sz="2400" b="0" i="1" strike="noStrike" spc="-1">
                <a:solidFill>
                  <a:srgbClr val="000000"/>
                </a:solidFill>
                <a:latin typeface="Arial"/>
              </a:rPr>
              <a:t>(Gemeinden &amp; Interkommunen)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it-IT" sz="2400" b="0" strike="noStrike" spc="-1">
                <a:solidFill>
                  <a:srgbClr val="000000"/>
                </a:solidFill>
                <a:latin typeface="Arial"/>
              </a:rPr>
              <a:t>Private financing </a:t>
            </a:r>
            <a:r>
              <a:rPr lang="it-IT" sz="2400" b="0" i="1" strike="noStrike" spc="-1">
                <a:solidFill>
                  <a:srgbClr val="000000"/>
                </a:solidFill>
                <a:latin typeface="Arial"/>
              </a:rPr>
              <a:t>(Investitionen, Beschäftigung, Werbung usw.)</a:t>
            </a:r>
            <a:endParaRPr lang="it-IT" sz="2400" b="0" strike="noStrike" spc="-1">
              <a:latin typeface="Arial"/>
            </a:endParaRPr>
          </a:p>
          <a:p>
            <a:pPr>
              <a:lnSpc>
                <a:spcPct val="110000"/>
              </a:lnSpc>
              <a:spcBef>
                <a:spcPts val="1001"/>
              </a:spcBef>
              <a:tabLst>
                <a:tab pos="0" algn="l"/>
              </a:tabLst>
            </a:pPr>
            <a:endParaRPr lang="it-IT" sz="2000" b="0" strike="noStrike" spc="-1">
              <a:latin typeface="Arial"/>
            </a:endParaRPr>
          </a:p>
          <a:p>
            <a:pPr>
              <a:lnSpc>
                <a:spcPct val="110000"/>
              </a:lnSpc>
              <a:spcBef>
                <a:spcPts val="1001"/>
              </a:spcBef>
              <a:tabLst>
                <a:tab pos="0" algn="l"/>
              </a:tabLst>
            </a:pPr>
            <a:r>
              <a:rPr lang="en-US" sz="1800" b="0" i="1" strike="noStrike" spc="-1">
                <a:solidFill>
                  <a:srgbClr val="000000"/>
                </a:solidFill>
                <a:latin typeface="Arial"/>
              </a:rPr>
              <a:t>"Die Ausübung von Sport führt zum Konsum von Waren und Dienstleistungen, hat aber auch erhebliche Auswirkungen auf die Industrie, die Beschäftigung und den tertiären Sektor". </a:t>
            </a:r>
            <a:r>
              <a:rPr lang="en-US" sz="1800" b="0" strike="noStrike" spc="-1">
                <a:solidFill>
                  <a:srgbClr val="000000"/>
                </a:solidFill>
                <a:latin typeface="Arial"/>
              </a:rPr>
              <a:t>(Pauna, 2020:953).</a:t>
            </a:r>
            <a:endParaRPr lang="it-IT" sz="1800" b="0" strike="noStrike" spc="-1">
              <a:latin typeface="Arial"/>
            </a:endParaRPr>
          </a:p>
        </p:txBody>
      </p:sp>
      <p:pic>
        <p:nvPicPr>
          <p:cNvPr id="136" name="Immagine 7"/>
          <p:cNvPicPr/>
          <p:nvPr/>
        </p:nvPicPr>
        <p:blipFill>
          <a:blip r:embed="rId3"/>
          <a:stretch/>
        </p:blipFill>
        <p:spPr>
          <a:xfrm>
            <a:off x="10359360" y="0"/>
            <a:ext cx="1790640" cy="1790640"/>
          </a:xfrm>
          <a:prstGeom prst="rect">
            <a:avLst/>
          </a:prstGeom>
          <a:ln w="0">
            <a:noFill/>
          </a:ln>
        </p:spPr>
      </p:pic>
      <p:sp>
        <p:nvSpPr>
          <p:cNvPr id="137" name="CasellaDiTesto 6"/>
          <p:cNvSpPr/>
          <p:nvPr/>
        </p:nvSpPr>
        <p:spPr>
          <a:xfrm>
            <a:off x="820692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magine 18"/>
          <p:cNvPicPr/>
          <p:nvPr/>
        </p:nvPicPr>
        <p:blipFill>
          <a:blip r:embed="rId2"/>
          <a:srcRect l="2226" t="-1058" r="22047" b="1058"/>
          <a:stretch/>
        </p:blipFill>
        <p:spPr>
          <a:xfrm>
            <a:off x="9777960" y="5781960"/>
            <a:ext cx="2413440" cy="653760"/>
          </a:xfrm>
          <a:prstGeom prst="rect">
            <a:avLst/>
          </a:prstGeom>
          <a:ln w="0">
            <a:noFill/>
          </a:ln>
        </p:spPr>
      </p:pic>
      <p:sp>
        <p:nvSpPr>
          <p:cNvPr id="139" name="Titolo 1"/>
          <p:cNvSpPr/>
          <p:nvPr/>
        </p:nvSpPr>
        <p:spPr>
          <a:xfrm>
            <a:off x="1097280" y="22896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nSpc>
                <a:spcPct val="100000"/>
              </a:lnSpc>
            </a:pPr>
            <a:r>
              <a:rPr lang="en-US" sz="2000" b="1" strike="noStrike" cap="all" spc="-52">
                <a:solidFill>
                  <a:srgbClr val="FF6600"/>
                </a:solidFill>
                <a:latin typeface="Arial"/>
              </a:rPr>
              <a:t>Strategien und Mechanismen der finanziellen Nachhaltigkeit für Sportorganisationen</a:t>
            </a:r>
            <a:r>
              <a:rPr lang="it-IT" sz="2000" b="1" strike="noStrike" cap="all" spc="-52">
                <a:solidFill>
                  <a:srgbClr val="FF4343"/>
                </a:solidFill>
                <a:latin typeface="Arial"/>
              </a:rPr>
              <a:t> </a:t>
            </a:r>
            <a:endParaRPr lang="it-IT" sz="2000" b="0" strike="noStrike" spc="-1">
              <a:latin typeface="Arial"/>
            </a:endParaRPr>
          </a:p>
        </p:txBody>
      </p:sp>
      <p:sp>
        <p:nvSpPr>
          <p:cNvPr id="140" name="Segnaposto contenuto 2"/>
          <p:cNvSpPr/>
          <p:nvPr/>
        </p:nvSpPr>
        <p:spPr>
          <a:xfrm>
            <a:off x="1097280" y="1688760"/>
            <a:ext cx="10532880" cy="44960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en-US" sz="2400" b="1" strike="noStrike" spc="-1">
                <a:solidFill>
                  <a:srgbClr val="FF4343"/>
                </a:solidFill>
                <a:latin typeface="Arial"/>
              </a:rPr>
              <a:t>Schlussfolgerung:</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Notwendigkeit der Finanzierung von Sportorganisationen und deren Dienstleistungen, da sie einen positiven Einfluss haben.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Öffentliche Einrichtungen sollten ein wirksames Finanzierungssystem für Sportorganisationen finden, das beiden Seiten zugute kommt. </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Zweifelsohne bringt der Sport der Bevölkerung bewährte Vorteile, und die Finanzierung dieser Aktivitäten kann nur von Vorteil sein.</a:t>
            </a:r>
            <a:endParaRPr lang="it-IT" sz="2400" b="0" strike="noStrike" spc="-1">
              <a:latin typeface="Arial"/>
            </a:endParaRPr>
          </a:p>
          <a:p>
            <a:pPr marL="343080" indent="-343080">
              <a:lnSpc>
                <a:spcPct val="110000"/>
              </a:lnSpc>
              <a:spcBef>
                <a:spcPts val="1001"/>
              </a:spcBef>
              <a:buClr>
                <a:srgbClr val="000000"/>
              </a:buClr>
              <a:buFont typeface="Arial"/>
              <a:buChar char="•"/>
              <a:tabLst>
                <a:tab pos="0" algn="l"/>
              </a:tabLst>
            </a:pPr>
            <a:r>
              <a:rPr lang="en-US" sz="2400" b="0" strike="noStrike" spc="-1">
                <a:solidFill>
                  <a:srgbClr val="000000"/>
                </a:solidFill>
                <a:latin typeface="Arial"/>
              </a:rPr>
              <a:t>Sowohl finanzielle Strategien als auch Mechanismen spielen für Sportorganisationen eine wichtige Rolle, um im Wettbewerb zu bestehen.</a:t>
            </a:r>
            <a:endParaRPr lang="it-IT" sz="2400" b="0" strike="noStrike" spc="-1">
              <a:latin typeface="Arial"/>
            </a:endParaRPr>
          </a:p>
        </p:txBody>
      </p:sp>
      <p:pic>
        <p:nvPicPr>
          <p:cNvPr id="141" name="Immagine 7"/>
          <p:cNvPicPr/>
          <p:nvPr/>
        </p:nvPicPr>
        <p:blipFill>
          <a:blip r:embed="rId3"/>
          <a:stretch/>
        </p:blipFill>
        <p:spPr>
          <a:xfrm>
            <a:off x="10359360" y="0"/>
            <a:ext cx="1790640" cy="1790640"/>
          </a:xfrm>
          <a:prstGeom prst="rect">
            <a:avLst/>
          </a:prstGeom>
          <a:ln w="0">
            <a:noFill/>
          </a:ln>
        </p:spPr>
      </p:pic>
      <p:sp>
        <p:nvSpPr>
          <p:cNvPr id="142" name="CasellaDiTesto 6"/>
          <p:cNvSpPr/>
          <p:nvPr/>
        </p:nvSpPr>
        <p:spPr>
          <a:xfrm>
            <a:off x="820692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43" name="Εικόνα 9" descr="Εικόνα που περιέχει ουρανός, άθλημα&#10;&#10;Περιγραφή που δημιουργήθηκε αυτόματα"/>
          <p:cNvPicPr/>
          <p:nvPr/>
        </p:nvPicPr>
        <p:blipFill>
          <a:blip r:embed="rId4"/>
          <a:stretch/>
        </p:blipFill>
        <p:spPr>
          <a:xfrm>
            <a:off x="0" y="5339880"/>
            <a:ext cx="4271760" cy="1517760"/>
          </a:xfrm>
          <a:prstGeom prst="rect">
            <a:avLst/>
          </a:prstGeom>
          <a:ln w="0">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TotalTime>
  <Words>1573</Words>
  <Application>Microsoft Office PowerPoint</Application>
  <PresentationFormat>Widescreen</PresentationFormat>
  <Paragraphs>142</Paragraphs>
  <Slides>18</Slides>
  <Notes>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18</vt:i4>
      </vt:variant>
    </vt:vector>
  </HeadingPairs>
  <TitlesOfParts>
    <vt:vector size="27" baseType="lpstr">
      <vt:lpstr>Arial</vt:lpstr>
      <vt:lpstr>Calibri</vt:lpstr>
      <vt:lpstr>Calibri Light</vt:lpstr>
      <vt:lpstr>Open Sans</vt:lpstr>
      <vt:lpstr>Symbol</vt:lpstr>
      <vt:lpstr>Times New Roman</vt:lpstr>
      <vt:lpstr>Wingdings</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L'ORMA - president</dc:creator>
  <dc:description/>
  <cp:lastModifiedBy>Giancarlo Masi</cp:lastModifiedBy>
  <cp:revision>88</cp:revision>
  <dcterms:created xsi:type="dcterms:W3CDTF">2021-07-02T07:40:17Z</dcterms:created>
  <dcterms:modified xsi:type="dcterms:W3CDTF">2022-10-11T17:00:41Z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18</vt:i4>
  </property>
</Properties>
</file>