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59" r:id="rId3"/>
    <p:sldId id="256" r:id="rId4"/>
    <p:sldId id="261" r:id="rId5"/>
    <p:sldId id="263" r:id="rId6"/>
    <p:sldId id="265" r:id="rId7"/>
    <p:sldId id="266" r:id="rId8"/>
    <p:sldId id="268" r:id="rId9"/>
    <p:sldId id="270" r:id="rId10"/>
    <p:sldId id="257" r:id="rId11"/>
    <p:sldId id="272" r:id="rId12"/>
    <p:sldId id="273" r:id="rId13"/>
    <p:sldId id="274" r:id="rId14"/>
    <p:sldId id="275" r:id="rId15"/>
    <p:sldId id="276" r:id="rId16"/>
    <p:sldId id="267" r:id="rId17"/>
    <p:sldId id="269" r:id="rId18"/>
    <p:sldId id="277"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32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2B4DC-F735-4E54-B14F-F528304F54C5}" type="datetimeFigureOut">
              <a:rPr lang="en-US" smtClean="0"/>
              <a:t>8/30/2022</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5AF176-EFFC-46C7-888D-546BA110A182}" type="slidenum">
              <a:rPr lang="en-US" smtClean="0"/>
              <a:t>‹#›</a:t>
            </a:fld>
            <a:endParaRPr lang="en-US"/>
          </a:p>
        </p:txBody>
      </p:sp>
    </p:spTree>
    <p:extLst>
      <p:ext uri="{BB962C8B-B14F-4D97-AF65-F5344CB8AC3E}">
        <p14:creationId xmlns:p14="http://schemas.microsoft.com/office/powerpoint/2010/main" val="57337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C699C75-F806-4970-8595-860734715860}" type="slidenum">
              <a:rPr lang="el-GR" smtClean="0"/>
              <a:t>13</a:t>
            </a:fld>
            <a:endParaRPr lang="el-GR"/>
          </a:p>
        </p:txBody>
      </p:sp>
    </p:spTree>
    <p:extLst>
      <p:ext uri="{BB962C8B-B14F-4D97-AF65-F5344CB8AC3E}">
        <p14:creationId xmlns:p14="http://schemas.microsoft.com/office/powerpoint/2010/main" val="174174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022D43-3732-442D-8407-E5B649A7126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3C070E6-D575-441D-8DC5-9A1D58322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8E18E78-C27A-4D74-A31A-DD6DA53158C8}"/>
              </a:ext>
            </a:extLst>
          </p:cNvPr>
          <p:cNvSpPr>
            <a:spLocks noGrp="1"/>
          </p:cNvSpPr>
          <p:nvPr>
            <p:ph type="dt" sz="half" idx="10"/>
          </p:nvPr>
        </p:nvSpPr>
        <p:spPr/>
        <p:txBody>
          <a:bodyPr/>
          <a:lstStyle/>
          <a:p>
            <a:fld id="{DE4D5FC8-EB5F-4C2B-A698-43759229844D}" type="datetimeFigureOut">
              <a:rPr lang="it-IT" smtClean="0"/>
              <a:t>30/08/2022</a:t>
            </a:fld>
            <a:endParaRPr lang="it-IT"/>
          </a:p>
        </p:txBody>
      </p:sp>
      <p:sp>
        <p:nvSpPr>
          <p:cNvPr id="5" name="Segnaposto piè di pagina 4">
            <a:extLst>
              <a:ext uri="{FF2B5EF4-FFF2-40B4-BE49-F238E27FC236}">
                <a16:creationId xmlns:a16="http://schemas.microsoft.com/office/drawing/2014/main" id="{28CA433D-180B-4EF9-87D9-5254B54D80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E846D2-6B04-4688-A00E-3274A328AFA3}"/>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411008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655D2E-2063-43E0-8AA0-EC9CEBC5077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8051716-0DEE-48CD-A4FE-10E3C9E3274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686F83-A155-4A82-A992-2C2C05EEA2FC}"/>
              </a:ext>
            </a:extLst>
          </p:cNvPr>
          <p:cNvSpPr>
            <a:spLocks noGrp="1"/>
          </p:cNvSpPr>
          <p:nvPr>
            <p:ph type="dt" sz="half" idx="10"/>
          </p:nvPr>
        </p:nvSpPr>
        <p:spPr/>
        <p:txBody>
          <a:bodyPr/>
          <a:lstStyle/>
          <a:p>
            <a:fld id="{DE4D5FC8-EB5F-4C2B-A698-43759229844D}" type="datetimeFigureOut">
              <a:rPr lang="it-IT" smtClean="0"/>
              <a:t>30/08/2022</a:t>
            </a:fld>
            <a:endParaRPr lang="it-IT"/>
          </a:p>
        </p:txBody>
      </p:sp>
      <p:sp>
        <p:nvSpPr>
          <p:cNvPr id="5" name="Segnaposto piè di pagina 4">
            <a:extLst>
              <a:ext uri="{FF2B5EF4-FFF2-40B4-BE49-F238E27FC236}">
                <a16:creationId xmlns:a16="http://schemas.microsoft.com/office/drawing/2014/main" id="{EFD58A01-88A7-4C1B-9A6F-B4B42EAF96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074603-F71D-4817-A576-F83DA7E6EB62}"/>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70860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8BD0D81-5363-4654-A9A4-4FCFD1A614C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70CC130-82B0-4F40-A74E-8422938BD04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E7A25A-B9F5-491D-B766-6A791078BEE0}"/>
              </a:ext>
            </a:extLst>
          </p:cNvPr>
          <p:cNvSpPr>
            <a:spLocks noGrp="1"/>
          </p:cNvSpPr>
          <p:nvPr>
            <p:ph type="dt" sz="half" idx="10"/>
          </p:nvPr>
        </p:nvSpPr>
        <p:spPr/>
        <p:txBody>
          <a:bodyPr/>
          <a:lstStyle/>
          <a:p>
            <a:fld id="{DE4D5FC8-EB5F-4C2B-A698-43759229844D}" type="datetimeFigureOut">
              <a:rPr lang="it-IT" smtClean="0"/>
              <a:t>30/08/2022</a:t>
            </a:fld>
            <a:endParaRPr lang="it-IT"/>
          </a:p>
        </p:txBody>
      </p:sp>
      <p:sp>
        <p:nvSpPr>
          <p:cNvPr id="5" name="Segnaposto piè di pagina 4">
            <a:extLst>
              <a:ext uri="{FF2B5EF4-FFF2-40B4-BE49-F238E27FC236}">
                <a16:creationId xmlns:a16="http://schemas.microsoft.com/office/drawing/2014/main" id="{2FB55EF5-D8C4-4029-BBD6-41A39D2CA1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E3B754C-BADF-4A85-95F6-27F06FD4DE51}"/>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345277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8FF09-C6D4-48E4-82EB-F2B3FAA6BFC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3324F21-0C5C-45F7-B717-AA042CC436F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6BA96A-E2E1-4218-AE09-90F7EB30885E}"/>
              </a:ext>
            </a:extLst>
          </p:cNvPr>
          <p:cNvSpPr>
            <a:spLocks noGrp="1"/>
          </p:cNvSpPr>
          <p:nvPr>
            <p:ph type="dt" sz="half" idx="10"/>
          </p:nvPr>
        </p:nvSpPr>
        <p:spPr/>
        <p:txBody>
          <a:bodyPr/>
          <a:lstStyle/>
          <a:p>
            <a:fld id="{DE4D5FC8-EB5F-4C2B-A698-43759229844D}" type="datetimeFigureOut">
              <a:rPr lang="it-IT" smtClean="0"/>
              <a:t>30/08/2022</a:t>
            </a:fld>
            <a:endParaRPr lang="it-IT"/>
          </a:p>
        </p:txBody>
      </p:sp>
      <p:sp>
        <p:nvSpPr>
          <p:cNvPr id="5" name="Segnaposto piè di pagina 4">
            <a:extLst>
              <a:ext uri="{FF2B5EF4-FFF2-40B4-BE49-F238E27FC236}">
                <a16:creationId xmlns:a16="http://schemas.microsoft.com/office/drawing/2014/main" id="{C178229A-E6A4-4DAC-B4E8-EC35DCE31B9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1D4F011-B5E0-4AD4-B6B9-FBD32D25AA74}"/>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365588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51115-0E30-4E73-9E58-A8711EF9DCA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F2A0BF8-050F-41F5-AEC8-D0BB94FF12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785096F-625D-4B3E-81E1-BA0925145CF2}"/>
              </a:ext>
            </a:extLst>
          </p:cNvPr>
          <p:cNvSpPr>
            <a:spLocks noGrp="1"/>
          </p:cNvSpPr>
          <p:nvPr>
            <p:ph type="dt" sz="half" idx="10"/>
          </p:nvPr>
        </p:nvSpPr>
        <p:spPr/>
        <p:txBody>
          <a:bodyPr/>
          <a:lstStyle/>
          <a:p>
            <a:fld id="{DE4D5FC8-EB5F-4C2B-A698-43759229844D}" type="datetimeFigureOut">
              <a:rPr lang="it-IT" smtClean="0"/>
              <a:t>30/08/2022</a:t>
            </a:fld>
            <a:endParaRPr lang="it-IT"/>
          </a:p>
        </p:txBody>
      </p:sp>
      <p:sp>
        <p:nvSpPr>
          <p:cNvPr id="5" name="Segnaposto piè di pagina 4">
            <a:extLst>
              <a:ext uri="{FF2B5EF4-FFF2-40B4-BE49-F238E27FC236}">
                <a16:creationId xmlns:a16="http://schemas.microsoft.com/office/drawing/2014/main" id="{822BBC08-BE94-43B0-A31F-1069D00286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63D8CC2-66BD-4BFD-9373-DD2241B46EE4}"/>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74904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255248-3D8E-4B86-80F5-356126DCA92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AFC0A3-A6CA-4367-A717-AFB490DCBAE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5667CEA-359A-4A83-BF28-DC5C9841182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AE9E0F1-9FA3-4569-BD6B-621533EC9A4C}"/>
              </a:ext>
            </a:extLst>
          </p:cNvPr>
          <p:cNvSpPr>
            <a:spLocks noGrp="1"/>
          </p:cNvSpPr>
          <p:nvPr>
            <p:ph type="dt" sz="half" idx="10"/>
          </p:nvPr>
        </p:nvSpPr>
        <p:spPr/>
        <p:txBody>
          <a:bodyPr/>
          <a:lstStyle/>
          <a:p>
            <a:fld id="{DE4D5FC8-EB5F-4C2B-A698-43759229844D}" type="datetimeFigureOut">
              <a:rPr lang="it-IT" smtClean="0"/>
              <a:t>30/08/2022</a:t>
            </a:fld>
            <a:endParaRPr lang="it-IT"/>
          </a:p>
        </p:txBody>
      </p:sp>
      <p:sp>
        <p:nvSpPr>
          <p:cNvPr id="6" name="Segnaposto piè di pagina 5">
            <a:extLst>
              <a:ext uri="{FF2B5EF4-FFF2-40B4-BE49-F238E27FC236}">
                <a16:creationId xmlns:a16="http://schemas.microsoft.com/office/drawing/2014/main" id="{F5E27C14-2CB9-44FA-84BE-74AD74B8C48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1E792DC-121C-47A2-A937-B071AA5C43D0}"/>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342623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578710-0A59-4DF1-98CF-AB80814D048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E0F55A4-2AFA-4035-9A19-8DD7B7ACA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9912B13-5DE3-4BFB-965D-48E8B69CAD7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11BA0BE-A12D-46A2-9FB6-3F77D6279C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CF5D574-6EE6-40BA-9E44-5C17FBACC4C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169DA5E-F0FF-4450-BDD2-71DA53AD5B6C}"/>
              </a:ext>
            </a:extLst>
          </p:cNvPr>
          <p:cNvSpPr>
            <a:spLocks noGrp="1"/>
          </p:cNvSpPr>
          <p:nvPr>
            <p:ph type="dt" sz="half" idx="10"/>
          </p:nvPr>
        </p:nvSpPr>
        <p:spPr/>
        <p:txBody>
          <a:bodyPr/>
          <a:lstStyle/>
          <a:p>
            <a:fld id="{DE4D5FC8-EB5F-4C2B-A698-43759229844D}" type="datetimeFigureOut">
              <a:rPr lang="it-IT" smtClean="0"/>
              <a:t>30/08/2022</a:t>
            </a:fld>
            <a:endParaRPr lang="it-IT"/>
          </a:p>
        </p:txBody>
      </p:sp>
      <p:sp>
        <p:nvSpPr>
          <p:cNvPr id="8" name="Segnaposto piè di pagina 7">
            <a:extLst>
              <a:ext uri="{FF2B5EF4-FFF2-40B4-BE49-F238E27FC236}">
                <a16:creationId xmlns:a16="http://schemas.microsoft.com/office/drawing/2014/main" id="{3D1A8A71-4D60-4445-8A1A-3EEB0F685C8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816632F-73DE-4479-A237-CBAAC8B613CE}"/>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264226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86DCA-BDC1-4302-9036-71BA0E94EF7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62CC47B-CD2B-4B3A-AEA1-348AFC8959C0}"/>
              </a:ext>
            </a:extLst>
          </p:cNvPr>
          <p:cNvSpPr>
            <a:spLocks noGrp="1"/>
          </p:cNvSpPr>
          <p:nvPr>
            <p:ph type="dt" sz="half" idx="10"/>
          </p:nvPr>
        </p:nvSpPr>
        <p:spPr/>
        <p:txBody>
          <a:bodyPr/>
          <a:lstStyle/>
          <a:p>
            <a:fld id="{DE4D5FC8-EB5F-4C2B-A698-43759229844D}" type="datetimeFigureOut">
              <a:rPr lang="it-IT" smtClean="0"/>
              <a:t>30/08/2022</a:t>
            </a:fld>
            <a:endParaRPr lang="it-IT"/>
          </a:p>
        </p:txBody>
      </p:sp>
      <p:sp>
        <p:nvSpPr>
          <p:cNvPr id="4" name="Segnaposto piè di pagina 3">
            <a:extLst>
              <a:ext uri="{FF2B5EF4-FFF2-40B4-BE49-F238E27FC236}">
                <a16:creationId xmlns:a16="http://schemas.microsoft.com/office/drawing/2014/main" id="{13DE5D86-D803-40C0-BC64-BB1FB0B77D2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430DF70-E7CD-4954-AFFE-666915C2090D}"/>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32834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54A56D5-0CF4-4D33-B5C2-875FDCE51C1D}"/>
              </a:ext>
            </a:extLst>
          </p:cNvPr>
          <p:cNvSpPr>
            <a:spLocks noGrp="1"/>
          </p:cNvSpPr>
          <p:nvPr>
            <p:ph type="dt" sz="half" idx="10"/>
          </p:nvPr>
        </p:nvSpPr>
        <p:spPr/>
        <p:txBody>
          <a:bodyPr/>
          <a:lstStyle/>
          <a:p>
            <a:fld id="{DE4D5FC8-EB5F-4C2B-A698-43759229844D}" type="datetimeFigureOut">
              <a:rPr lang="it-IT" smtClean="0"/>
              <a:t>30/08/2022</a:t>
            </a:fld>
            <a:endParaRPr lang="it-IT"/>
          </a:p>
        </p:txBody>
      </p:sp>
      <p:sp>
        <p:nvSpPr>
          <p:cNvPr id="3" name="Segnaposto piè di pagina 2">
            <a:extLst>
              <a:ext uri="{FF2B5EF4-FFF2-40B4-BE49-F238E27FC236}">
                <a16:creationId xmlns:a16="http://schemas.microsoft.com/office/drawing/2014/main" id="{E3C19F68-E749-46BC-A208-FC91CDB4BD2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46E7413-C54E-4206-A2C9-588651BCBFFD}"/>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372830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68FBA5-7522-4A20-9C98-520E5CE6A47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BC789BD-49CE-45FF-A715-00B0D8D749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7EB5D2A-0B6B-4C47-9625-ADF50FC32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0008F4A-36F3-4258-9615-D5CEC93055AD}"/>
              </a:ext>
            </a:extLst>
          </p:cNvPr>
          <p:cNvSpPr>
            <a:spLocks noGrp="1"/>
          </p:cNvSpPr>
          <p:nvPr>
            <p:ph type="dt" sz="half" idx="10"/>
          </p:nvPr>
        </p:nvSpPr>
        <p:spPr/>
        <p:txBody>
          <a:bodyPr/>
          <a:lstStyle/>
          <a:p>
            <a:fld id="{DE4D5FC8-EB5F-4C2B-A698-43759229844D}" type="datetimeFigureOut">
              <a:rPr lang="it-IT" smtClean="0"/>
              <a:t>30/08/2022</a:t>
            </a:fld>
            <a:endParaRPr lang="it-IT"/>
          </a:p>
        </p:txBody>
      </p:sp>
      <p:sp>
        <p:nvSpPr>
          <p:cNvPr id="6" name="Segnaposto piè di pagina 5">
            <a:extLst>
              <a:ext uri="{FF2B5EF4-FFF2-40B4-BE49-F238E27FC236}">
                <a16:creationId xmlns:a16="http://schemas.microsoft.com/office/drawing/2014/main" id="{2E929648-EC9D-4131-A8B1-F20F76D02BA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00D14E9-691E-4AAD-A03A-57D785E488A6}"/>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274229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C851B4-5921-4469-94B6-48A9211790B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BEC7043-70E6-4EE9-ABB9-D43A0C366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5E858B7-A9DE-4155-8D31-6A11828F0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B7DAB4B-5BC6-47D4-A0B5-1125FD627CDD}"/>
              </a:ext>
            </a:extLst>
          </p:cNvPr>
          <p:cNvSpPr>
            <a:spLocks noGrp="1"/>
          </p:cNvSpPr>
          <p:nvPr>
            <p:ph type="dt" sz="half" idx="10"/>
          </p:nvPr>
        </p:nvSpPr>
        <p:spPr/>
        <p:txBody>
          <a:bodyPr/>
          <a:lstStyle/>
          <a:p>
            <a:fld id="{DE4D5FC8-EB5F-4C2B-A698-43759229844D}" type="datetimeFigureOut">
              <a:rPr lang="it-IT" smtClean="0"/>
              <a:t>30/08/2022</a:t>
            </a:fld>
            <a:endParaRPr lang="it-IT"/>
          </a:p>
        </p:txBody>
      </p:sp>
      <p:sp>
        <p:nvSpPr>
          <p:cNvPr id="6" name="Segnaposto piè di pagina 5">
            <a:extLst>
              <a:ext uri="{FF2B5EF4-FFF2-40B4-BE49-F238E27FC236}">
                <a16:creationId xmlns:a16="http://schemas.microsoft.com/office/drawing/2014/main" id="{B38A2E2D-B0B8-42A1-8577-79656437483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D3E0038-5187-46BE-BB16-EBB9FCDD12BD}"/>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354366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0C09EBF-5948-4CD7-99A6-B78D3E639E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E87B427-60B8-4E25-94F7-6B8D64DE4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5824629-67E7-4322-86B1-3E6F4A518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D5FC8-EB5F-4C2B-A698-43759229844D}" type="datetimeFigureOut">
              <a:rPr lang="it-IT" smtClean="0"/>
              <a:t>30/08/2022</a:t>
            </a:fld>
            <a:endParaRPr lang="it-IT"/>
          </a:p>
        </p:txBody>
      </p:sp>
      <p:sp>
        <p:nvSpPr>
          <p:cNvPr id="5" name="Segnaposto piè di pagina 4">
            <a:extLst>
              <a:ext uri="{FF2B5EF4-FFF2-40B4-BE49-F238E27FC236}">
                <a16:creationId xmlns:a16="http://schemas.microsoft.com/office/drawing/2014/main" id="{F9E4F86E-44C9-479A-A8BB-1C4716433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0BD763B-845F-4B9F-9A1C-8CB59E6E1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30924-04B9-4059-BC48-57A69E035BD8}" type="slidenum">
              <a:rPr lang="it-IT" smtClean="0"/>
              <a:t>‹#›</a:t>
            </a:fld>
            <a:endParaRPr lang="it-IT"/>
          </a:p>
        </p:txBody>
      </p:sp>
    </p:spTree>
    <p:extLst>
      <p:ext uri="{BB962C8B-B14F-4D97-AF65-F5344CB8AC3E}">
        <p14:creationId xmlns:p14="http://schemas.microsoft.com/office/powerpoint/2010/main" val="1965408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atic1.squarespace.com/static/57e1f17b37c58156a98f1ee4/t/5ced77ffb208fca71e8cb821/1559066623740/four-pillars-financial-sustainability-tnc.pdf"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s://mdpi-res.com/d_attachment/sustainability/sustainability-11-01411/article_deploy/sustainability-11-01411-v2.pdf" TargetMode="External"/><Relationship Id="rId4" Type="http://schemas.openxmlformats.org/officeDocument/2006/relationships/hyperlink" Target="https://hrmars.com/papers_submitted/7910/the-effects-of-financing-sports-activities-on-international-sports-performance-and-on-the-populations-health.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wildapricot.com/blog/how-to-get-sponsorship"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s://www.scouts.org.uk/volunteers/running-your-section/administration/community-sponsorship/" TargetMode="External"/><Relationship Id="rId4" Type="http://schemas.openxmlformats.org/officeDocument/2006/relationships/hyperlink" Target="https://dryfta.com/10-ways-to-scout-sponsors-for-your-ev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static1.squarespace.com/static/57e1f17b37c58156a98f1ee4/t/5ced77ffb208fca71e8cb821/1559066623740/four-pillars-financial-sustainability-tnc.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76990" y="1545657"/>
            <a:ext cx="10533357" cy="1369074"/>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pl-PL" sz="4400" b="1" dirty="0">
                <a:solidFill>
                  <a:srgbClr val="FF6600"/>
                </a:solidFill>
                <a:latin typeface="Arial" panose="020B0604020202020204" pitchFamily="34" charset="0"/>
                <a:cs typeface="Arial" panose="020B0604020202020204" pitchFamily="34" charset="0"/>
              </a:rPr>
              <a:t>Strategije financijske održivosti i mehanizmi za sportske organizacije</a:t>
            </a:r>
            <a:r>
              <a:rPr lang="en-US" sz="4400" b="1" dirty="0" smtClean="0">
                <a:solidFill>
                  <a:srgbClr val="FF6600"/>
                </a:solidFill>
                <a:latin typeface="Arial" panose="020B0604020202020204" pitchFamily="34" charset="0"/>
                <a:cs typeface="Arial" panose="020B0604020202020204" pitchFamily="34" charset="0"/>
              </a:rPr>
              <a:t> </a:t>
            </a:r>
            <a:endParaRPr lang="it-IT" sz="44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76989" y="3068470"/>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sz="2800" b="1" dirty="0" err="1" smtClean="0">
                <a:solidFill>
                  <a:srgbClr val="FF4343"/>
                </a:solidFill>
                <a:latin typeface="Arial" panose="020B0604020202020204" pitchFamily="34" charset="0"/>
                <a:cs typeface="Arial" panose="020B0604020202020204" pitchFamily="34" charset="0"/>
              </a:rPr>
              <a:t>Modul</a:t>
            </a:r>
            <a:r>
              <a:rPr lang="it-IT" sz="2800" b="1" dirty="0" smtClean="0">
                <a:solidFill>
                  <a:srgbClr val="FF4343"/>
                </a:solidFill>
                <a:latin typeface="Arial" panose="020B0604020202020204" pitchFamily="34" charset="0"/>
                <a:cs typeface="Arial" panose="020B0604020202020204" pitchFamily="34" charset="0"/>
              </a:rPr>
              <a:t> </a:t>
            </a:r>
            <a:r>
              <a:rPr lang="it-IT" sz="2800" b="1" dirty="0">
                <a:solidFill>
                  <a:srgbClr val="FF4343"/>
                </a:solidFill>
                <a:latin typeface="Arial" panose="020B0604020202020204" pitchFamily="34" charset="0"/>
                <a:cs typeface="Arial" panose="020B0604020202020204" pitchFamily="34" charset="0"/>
              </a:rPr>
              <a:t>4</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329395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127760" y="251659"/>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2800" b="1" dirty="0" smtClean="0">
                <a:solidFill>
                  <a:srgbClr val="FF6600"/>
                </a:solidFill>
                <a:latin typeface="Arial" panose="020B0604020202020204" pitchFamily="34" charset="0"/>
                <a:cs typeface="Arial" panose="020B0604020202020204" pitchFamily="34" charset="0"/>
              </a:rPr>
              <a:t>Reference</a:t>
            </a:r>
            <a:r>
              <a:rPr lang="it-IT" sz="4400" b="1" dirty="0" smtClean="0">
                <a:solidFill>
                  <a:srgbClr val="FF4343"/>
                </a:solidFill>
                <a:latin typeface="Arial" panose="020B0604020202020204" pitchFamily="34" charset="0"/>
                <a:cs typeface="Arial" panose="020B0604020202020204" pitchFamily="34" charset="0"/>
              </a:rPr>
              <a:t> </a:t>
            </a:r>
            <a:endParaRPr lang="it-IT" sz="44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20761" y="1741286"/>
            <a:ext cx="10472398" cy="391502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10000"/>
              </a:lnSpc>
              <a:buFont typeface="Wingdings" panose="05000000000000000000" pitchFamily="2" charset="2"/>
              <a:buChar char="§"/>
            </a:pPr>
            <a:r>
              <a:rPr lang="en-US" sz="1900" dirty="0">
                <a:latin typeface="Arial" panose="020B0604020202020204" pitchFamily="34" charset="0"/>
                <a:cs typeface="Arial" panose="020B0604020202020204" pitchFamily="34" charset="0"/>
              </a:rPr>
              <a:t>León, P. (2001). </a:t>
            </a:r>
            <a:r>
              <a:rPr lang="en-US" sz="1900" i="1" dirty="0">
                <a:latin typeface="Arial" panose="020B0604020202020204" pitchFamily="34" charset="0"/>
                <a:cs typeface="Arial" panose="020B0604020202020204" pitchFamily="34" charset="0"/>
              </a:rPr>
              <a:t>ČETIRI STUPOVA FINANCIJSKE ODRŽIVOSTI. </a:t>
            </a:r>
            <a:r>
              <a:rPr lang="en-US" sz="1900" dirty="0" smtClean="0">
                <a:latin typeface="Arial" panose="020B0604020202020204" pitchFamily="34" charset="0"/>
                <a:cs typeface="Arial" panose="020B0604020202020204" pitchFamily="34" charset="0"/>
              </a:rPr>
              <a:t>Res</a:t>
            </a:r>
            <a:r>
              <a:rPr lang="hr-HR" sz="1900" dirty="0" err="1" smtClean="0">
                <a:latin typeface="Arial" panose="020B0604020202020204" pitchFamily="34" charset="0"/>
                <a:cs typeface="Arial" panose="020B0604020202020204" pitchFamily="34" charset="0"/>
              </a:rPr>
              <a:t>ursi</a:t>
            </a:r>
            <a:r>
              <a:rPr lang="hr-HR" sz="1900" dirty="0" smtClean="0">
                <a:latin typeface="Arial" panose="020B0604020202020204" pitchFamily="34" charset="0"/>
                <a:cs typeface="Arial" panose="020B0604020202020204" pitchFamily="34" charset="0"/>
              </a:rPr>
              <a:t> za uspjeh</a:t>
            </a:r>
            <a:r>
              <a:rPr lang="en-US" sz="1900" dirty="0" smtClean="0">
                <a:latin typeface="Arial" panose="020B0604020202020204" pitchFamily="34" charset="0"/>
                <a:cs typeface="Arial" panose="020B0604020202020204" pitchFamily="34" charset="0"/>
              </a:rPr>
              <a:t>,</a:t>
            </a:r>
            <a:r>
              <a:rPr lang="hr-HR" sz="1900" dirty="0" smtClean="0">
                <a:latin typeface="Arial" panose="020B0604020202020204" pitchFamily="34" charset="0"/>
                <a:cs typeface="Arial" panose="020B0604020202020204" pitchFamily="34" charset="0"/>
              </a:rPr>
              <a:t> </a:t>
            </a:r>
            <a:r>
              <a:rPr lang="en-US" sz="1900" dirty="0" smtClean="0">
                <a:latin typeface="Arial" panose="020B0604020202020204" pitchFamily="34" charset="0"/>
                <a:cs typeface="Arial" panose="020B0604020202020204" pitchFamily="34" charset="0"/>
              </a:rPr>
              <a:t>volume </a:t>
            </a:r>
            <a:r>
              <a:rPr lang="en-US" sz="1900" dirty="0">
                <a:latin typeface="Arial" panose="020B0604020202020204" pitchFamily="34" charset="0"/>
                <a:cs typeface="Arial" panose="020B0604020202020204" pitchFamily="34" charset="0"/>
              </a:rPr>
              <a:t>2, p. 1-29. </a:t>
            </a:r>
            <a:r>
              <a:rPr lang="hr-HR" sz="1900" dirty="0" smtClean="0">
                <a:latin typeface="Arial" panose="020B0604020202020204" pitchFamily="34" charset="0"/>
                <a:cs typeface="Arial" panose="020B0604020202020204" pitchFamily="34" charset="0"/>
              </a:rPr>
              <a:t>Izvor</a:t>
            </a:r>
            <a:r>
              <a:rPr lang="en-US" sz="1900" dirty="0" smtClean="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hlinkClick r:id="rId3"/>
              </a:rPr>
              <a:t>https://static1.squarespace.com/static/57e1f17b37c58156a98f1ee4/t/5ced77ffb208fca71e8cb821/1559066623740/four-pillars-financial-sustainability-tnc.pdf</a:t>
            </a:r>
            <a:r>
              <a:rPr lang="en-US" sz="1900" dirty="0">
                <a:latin typeface="Arial" panose="020B0604020202020204" pitchFamily="34" charset="0"/>
                <a:cs typeface="Arial" panose="020B0604020202020204" pitchFamily="34" charset="0"/>
              </a:rPr>
              <a:t> </a:t>
            </a:r>
          </a:p>
          <a:p>
            <a:pPr marL="285750" indent="-285750" algn="just">
              <a:lnSpc>
                <a:spcPct val="110000"/>
              </a:lnSpc>
              <a:buFont typeface="Wingdings" panose="05000000000000000000" pitchFamily="2" charset="2"/>
              <a:buChar char="§"/>
            </a:pPr>
            <a:r>
              <a:rPr lang="en-US" sz="1900" dirty="0" err="1">
                <a:latin typeface="Arial" panose="020B0604020202020204" pitchFamily="34" charset="0"/>
                <a:cs typeface="Arial" panose="020B0604020202020204" pitchFamily="34" charset="0"/>
              </a:rPr>
              <a:t>Pauna</a:t>
            </a:r>
            <a:r>
              <a:rPr lang="en-US" sz="1900" dirty="0">
                <a:latin typeface="Arial" panose="020B0604020202020204" pitchFamily="34" charset="0"/>
                <a:cs typeface="Arial" panose="020B0604020202020204" pitchFamily="34" charset="0"/>
              </a:rPr>
              <a:t>, R. D., </a:t>
            </a:r>
            <a:r>
              <a:rPr lang="en-US" sz="1900" dirty="0" err="1">
                <a:latin typeface="Arial" panose="020B0604020202020204" pitchFamily="34" charset="0"/>
                <a:cs typeface="Arial" panose="020B0604020202020204" pitchFamily="34" charset="0"/>
              </a:rPr>
              <a:t>Pintea</a:t>
            </a:r>
            <a:r>
              <a:rPr lang="en-US" sz="1900" dirty="0">
                <a:latin typeface="Arial" panose="020B0604020202020204" pitchFamily="34" charset="0"/>
                <a:cs typeface="Arial" panose="020B0604020202020204" pitchFamily="34" charset="0"/>
              </a:rPr>
              <a:t>, A., Lazar, P. S., &amp; Maier, D. (2020). </a:t>
            </a:r>
            <a:r>
              <a:rPr lang="en-US" sz="1900" i="1" dirty="0" err="1">
                <a:latin typeface="Arial" panose="020B0604020202020204" pitchFamily="34" charset="0"/>
                <a:cs typeface="Arial" panose="020B0604020202020204" pitchFamily="34" charset="0"/>
              </a:rPr>
              <a:t>Učinci</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financiranja</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sportskih</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aktivnosti</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na</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međunarodnu</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sportsku</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izvedbu</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i</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zdravlje</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stanovništva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Međunarodni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časopis</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za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akademska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istraživanja</a:t>
            </a:r>
            <a:r>
              <a:rPr lang="en-US" sz="1900" dirty="0">
                <a:latin typeface="Arial" panose="020B0604020202020204" pitchFamily="34" charset="0"/>
                <a:cs typeface="Arial" panose="020B0604020202020204" pitchFamily="34" charset="0"/>
              </a:rPr>
              <a:t> u </a:t>
            </a:r>
            <a:r>
              <a:rPr lang="en-US" sz="1900" dirty="0" err="1">
                <a:latin typeface="Arial" panose="020B0604020202020204" pitchFamily="34" charset="0"/>
                <a:cs typeface="Arial" panose="020B0604020202020204" pitchFamily="34" charset="0"/>
              </a:rPr>
              <a:t>poslovnim</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društvenim</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znanostima</a:t>
            </a:r>
            <a:r>
              <a:rPr lang="en-US" sz="19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10(10), p. 950-965. </a:t>
            </a:r>
            <a:r>
              <a:rPr lang="hr-HR" sz="1900" dirty="0" smtClean="0">
                <a:latin typeface="Arial" panose="020B0604020202020204" pitchFamily="34" charset="0"/>
                <a:cs typeface="Arial" panose="020B0604020202020204" pitchFamily="34" charset="0"/>
              </a:rPr>
              <a:t>Izvor</a:t>
            </a:r>
            <a:r>
              <a:rPr lang="en-US" sz="1900" dirty="0" smtClean="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hlinkClick r:id="rId4"/>
              </a:rPr>
              <a:t>https://hrmars.com/papers_submitted/7910/the-effects-of-financing-sports-activities-on-international-sports-performance-and-on-the-populations-health.pdf</a:t>
            </a:r>
            <a:r>
              <a:rPr lang="en-US" sz="1900" dirty="0">
                <a:latin typeface="Arial" panose="020B0604020202020204" pitchFamily="34" charset="0"/>
                <a:cs typeface="Arial" panose="020B0604020202020204" pitchFamily="34" charset="0"/>
              </a:rPr>
              <a:t> </a:t>
            </a:r>
          </a:p>
          <a:p>
            <a:pPr marL="285750" indent="-285750" algn="just">
              <a:lnSpc>
                <a:spcPct val="110000"/>
              </a:lnSpc>
              <a:buFont typeface="Wingdings" panose="05000000000000000000" pitchFamily="2" charset="2"/>
              <a:buChar char="§"/>
            </a:pPr>
            <a:r>
              <a:rPr lang="en-US" sz="1900" dirty="0">
                <a:latin typeface="Arial" panose="020B0604020202020204" pitchFamily="34" charset="0"/>
                <a:cs typeface="Arial" panose="020B0604020202020204" pitchFamily="34" charset="0"/>
              </a:rPr>
              <a:t>Paredes, M. et. al. (2019). </a:t>
            </a:r>
            <a:r>
              <a:rPr lang="en-US" sz="1900" i="1" dirty="0" err="1">
                <a:latin typeface="Arial" panose="020B0604020202020204" pitchFamily="34" charset="0"/>
                <a:cs typeface="Arial" panose="020B0604020202020204" pitchFamily="34" charset="0"/>
              </a:rPr>
              <a:t>Ključne</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odrednice</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financijske</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održivosti</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nevladinih</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organizacija</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studija</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slučaja</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koja</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ispituje</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društveni</a:t>
            </a:r>
            <a:r>
              <a:rPr lang="en-US" sz="1900" i="1" dirty="0">
                <a:latin typeface="Arial" panose="020B0604020202020204" pitchFamily="34" charset="0"/>
                <a:cs typeface="Arial" panose="020B0604020202020204" pitchFamily="34" charset="0"/>
              </a:rPr>
              <a:t> festival FIFA Foundation 2018. </a:t>
            </a:r>
            <a:r>
              <a:rPr lang="en-US" sz="1900" i="1" dirty="0" err="1" smtClean="0">
                <a:latin typeface="Arial" panose="020B0604020202020204" pitchFamily="34" charset="0"/>
                <a:cs typeface="Arial" panose="020B0604020202020204" pitchFamily="34" charset="0"/>
              </a:rPr>
              <a:t>Održivost</a:t>
            </a:r>
            <a:r>
              <a:rPr lang="hr-HR" sz="1900" i="1" dirty="0" smtClean="0">
                <a:latin typeface="Arial" panose="020B0604020202020204" pitchFamily="34" charset="0"/>
                <a:cs typeface="Arial" panose="020B0604020202020204" pitchFamily="34" charset="0"/>
              </a:rPr>
              <a:t> </a:t>
            </a:r>
            <a:r>
              <a:rPr lang="en-US" sz="1900" dirty="0" smtClean="0">
                <a:latin typeface="Arial" panose="020B0604020202020204" pitchFamily="34" charset="0"/>
                <a:cs typeface="Arial" panose="020B0604020202020204" pitchFamily="34" charset="0"/>
              </a:rPr>
              <a:t>2019</a:t>
            </a:r>
            <a:r>
              <a:rPr lang="en-US" sz="1900" dirty="0">
                <a:latin typeface="Arial" panose="020B0604020202020204" pitchFamily="34" charset="0"/>
                <a:cs typeface="Arial" panose="020B0604020202020204" pitchFamily="34" charset="0"/>
              </a:rPr>
              <a:t>, 11, 1411, p. 1-19. </a:t>
            </a:r>
            <a:r>
              <a:rPr lang="hr-HR" sz="1900" dirty="0" smtClean="0">
                <a:latin typeface="Arial" panose="020B0604020202020204" pitchFamily="34" charset="0"/>
                <a:cs typeface="Arial" panose="020B0604020202020204" pitchFamily="34" charset="0"/>
              </a:rPr>
              <a:t>Izvor</a:t>
            </a:r>
            <a:r>
              <a:rPr lang="en-US" sz="1900" dirty="0" smtClean="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hlinkClick r:id="rId5"/>
              </a:rPr>
              <a:t>https://mdpi-res.com/d_attachment/sustainability/sustainability-11-01411/article_deploy/sustainability-11-01411-v2.pdf</a:t>
            </a:r>
            <a:r>
              <a:rPr lang="en-US" sz="1900" dirty="0">
                <a:latin typeface="Arial" panose="020B0604020202020204" pitchFamily="34" charset="0"/>
                <a:cs typeface="Arial" panose="020B0604020202020204" pitchFamily="34" charset="0"/>
              </a:rPr>
              <a:t> </a:t>
            </a:r>
          </a:p>
          <a:p>
            <a:pPr marL="285750" indent="-285750" algn="just">
              <a:lnSpc>
                <a:spcPct val="110000"/>
              </a:lnSpc>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10163332" y="1"/>
            <a:ext cx="1986996" cy="1618094"/>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144017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66800" y="2814675"/>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r>
              <a:rPr lang="hr-HR" sz="3600" b="1" dirty="0" smtClean="0">
                <a:solidFill>
                  <a:srgbClr val="FF6600"/>
                </a:solidFill>
                <a:latin typeface="Arial" panose="020B0604020202020204" pitchFamily="34" charset="0"/>
                <a:cs typeface="Arial" panose="020B0604020202020204" pitchFamily="34" charset="0"/>
              </a:rPr>
              <a:t>TRAŽENJE SPONZORSTVA</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4869135"/>
            <a:ext cx="10533358" cy="36933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it-IT"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11" name="Εικόνα 10">
            <a:extLst>
              <a:ext uri="{FF2B5EF4-FFF2-40B4-BE49-F238E27FC236}">
                <a16:creationId xmlns:a16="http://schemas.microsoft.com/office/drawing/2014/main" id="{BB05D809-B06B-4562-A740-E6ADABBBA3F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1672" y="0"/>
            <a:ext cx="6329148" cy="2271004"/>
          </a:xfrm>
          <a:prstGeom prst="rect">
            <a:avLst/>
          </a:prstGeom>
        </p:spPr>
      </p:pic>
    </p:spTree>
    <p:extLst>
      <p:ext uri="{BB962C8B-B14F-4D97-AF65-F5344CB8AC3E}">
        <p14:creationId xmlns:p14="http://schemas.microsoft.com/office/powerpoint/2010/main" val="165747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828382"/>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hr-HR" sz="2800" b="1" dirty="0" smtClean="0">
                <a:solidFill>
                  <a:srgbClr val="FF6600"/>
                </a:solidFill>
                <a:latin typeface="Arial" panose="020B0604020202020204" pitchFamily="34" charset="0"/>
                <a:cs typeface="Arial" panose="020B0604020202020204" pitchFamily="34" charset="0"/>
              </a:rPr>
              <a:t>UVOD U SPONZORSTVO</a:t>
            </a:r>
            <a:endParaRPr lang="it-IT" sz="28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531230"/>
            <a:ext cx="10533358" cy="433396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hr-HR" b="1" dirty="0" smtClean="0">
                <a:solidFill>
                  <a:srgbClr val="FF0000"/>
                </a:solidFill>
                <a:latin typeface="Arial" panose="020B0604020202020204" pitchFamily="34" charset="0"/>
                <a:cs typeface="Arial" panose="020B0604020202020204" pitchFamily="34" charset="0"/>
              </a:rPr>
              <a:t>Što je sponzorstvo</a:t>
            </a:r>
            <a:r>
              <a:rPr lang="it-IT" b="1" dirty="0" smtClean="0">
                <a:solidFill>
                  <a:srgbClr val="FF0000"/>
                </a:solidFill>
                <a:latin typeface="Arial" panose="020B0604020202020204" pitchFamily="34" charset="0"/>
                <a:cs typeface="Arial" panose="020B0604020202020204" pitchFamily="34" charset="0"/>
              </a:rPr>
              <a:t>?</a:t>
            </a:r>
            <a:endParaRPr lang="it-IT" b="1" dirty="0">
              <a:solidFill>
                <a:srgbClr val="FF0000"/>
              </a:solidFill>
              <a:latin typeface="Arial" panose="020B0604020202020204" pitchFamily="34" charset="0"/>
              <a:cs typeface="Arial" panose="020B0604020202020204" pitchFamily="34" charset="0"/>
            </a:endParaRPr>
          </a:p>
          <a:p>
            <a:pPr marL="457200" indent="-457200" algn="just">
              <a:lnSpc>
                <a:spcPct val="110000"/>
              </a:lnSpc>
              <a:buFont typeface="Arial" panose="020B0604020202020204" pitchFamily="34" charset="0"/>
              <a:buChar char="•"/>
            </a:pPr>
            <a:r>
              <a:rPr lang="en-US" sz="2200" dirty="0" err="1">
                <a:latin typeface="Arial" panose="020B0604020202020204" pitchFamily="34" charset="0"/>
                <a:cs typeface="Arial" panose="020B0604020202020204" pitchFamily="34" charset="0"/>
              </a:rPr>
              <a:t>Sponzorstvo</a:t>
            </a:r>
            <a:r>
              <a:rPr lang="en-US" sz="2200" dirty="0">
                <a:latin typeface="Arial" panose="020B0604020202020204" pitchFamily="34" charset="0"/>
                <a:cs typeface="Arial" panose="020B0604020202020204" pitchFamily="34" charset="0"/>
              </a:rPr>
              <a:t> je </a:t>
            </a:r>
            <a:r>
              <a:rPr lang="en-US" sz="2200" dirty="0" err="1">
                <a:latin typeface="Arial" panose="020B0604020202020204" pitchFamily="34" charset="0"/>
                <a:cs typeface="Arial" panose="020B0604020202020204" pitchFamily="34" charset="0"/>
              </a:rPr>
              <a:t>izvrstan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financijski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izvor</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dodatnih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prihoda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ali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kontakata</a:t>
            </a:r>
            <a:r>
              <a:rPr lang="en-US"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457200" indent="-457200" algn="just">
              <a:lnSpc>
                <a:spcPct val="110000"/>
              </a:lnSpc>
              <a:buFont typeface="Arial" panose="020B0604020202020204" pitchFamily="34" charset="0"/>
              <a:buChar char="•"/>
            </a:pPr>
            <a:r>
              <a:rPr lang="en-US" sz="2200" dirty="0" err="1">
                <a:latin typeface="Arial" panose="020B0604020202020204" pitchFamily="34" charset="0"/>
                <a:cs typeface="Arial" panose="020B0604020202020204" pitchFamily="34" charset="0"/>
              </a:rPr>
              <a:t>Tvrtka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obvezuje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novac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ili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resurse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neprofitnoj</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organizaciji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za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razne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promotivne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pogodnosti</a:t>
            </a:r>
            <a:r>
              <a:rPr lang="en-US" sz="2200" dirty="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p>
            <a:pPr marL="457200" indent="-457200" algn="l">
              <a:lnSpc>
                <a:spcPct val="110000"/>
              </a:lnSpc>
              <a:buFont typeface="Arial" panose="020B0604020202020204" pitchFamily="34" charset="0"/>
              <a:buChar char="•"/>
            </a:pPr>
            <a:r>
              <a:rPr lang="it-IT" sz="2200" dirty="0" err="1">
                <a:latin typeface="Arial" panose="020B0604020202020204" pitchFamily="34" charset="0"/>
                <a:cs typeface="Arial" panose="020B0604020202020204" pitchFamily="34" charset="0"/>
              </a:rPr>
              <a:t>Ishod</a:t>
            </a:r>
            <a:r>
              <a:rPr lang="it-IT" sz="2200" dirty="0">
                <a:latin typeface="Arial" panose="020B0604020202020204" pitchFamily="34" charset="0"/>
                <a:cs typeface="Arial" panose="020B0604020202020204" pitchFamily="34" charset="0"/>
              </a:rPr>
              <a:t> </a:t>
            </a:r>
            <a:r>
              <a:rPr lang="it-IT" sz="2200" dirty="0" err="1">
                <a:latin typeface="Arial" panose="020B0604020202020204" pitchFamily="34" charset="0"/>
                <a:cs typeface="Arial" panose="020B0604020202020204" pitchFamily="34" charset="0"/>
              </a:rPr>
              <a:t>ovog</a:t>
            </a:r>
            <a:r>
              <a:rPr lang="it-IT" sz="2200" dirty="0">
                <a:latin typeface="Arial" panose="020B0604020202020204" pitchFamily="34" charset="0"/>
                <a:cs typeface="Arial" panose="020B0604020202020204" pitchFamily="34" charset="0"/>
              </a:rPr>
              <a:t> </a:t>
            </a:r>
            <a:r>
              <a:rPr lang="it-IT" sz="2200" dirty="0" err="1">
                <a:latin typeface="Arial" panose="020B0604020202020204" pitchFamily="34" charset="0"/>
                <a:cs typeface="Arial" panose="020B0604020202020204" pitchFamily="34" charset="0"/>
              </a:rPr>
              <a:t>sponzorstva</a:t>
            </a:r>
            <a:r>
              <a:rPr lang="it-IT" sz="2200" dirty="0">
                <a:latin typeface="Arial" panose="020B0604020202020204" pitchFamily="34" charset="0"/>
                <a:cs typeface="Arial" panose="020B0604020202020204" pitchFamily="34" charset="0"/>
              </a:rPr>
              <a:t> je </a:t>
            </a:r>
            <a:r>
              <a:rPr lang="it-IT" sz="2200" dirty="0" err="1">
                <a:latin typeface="Arial" panose="020B0604020202020204" pitchFamily="34" charset="0"/>
                <a:cs typeface="Arial" panose="020B0604020202020204" pitchFamily="34" charset="0"/>
              </a:rPr>
              <a:t>uspješno</a:t>
            </a:r>
            <a:r>
              <a:rPr lang="it-IT" sz="2200" dirty="0">
                <a:latin typeface="Arial" panose="020B0604020202020204" pitchFamily="34" charset="0"/>
                <a:cs typeface="Arial" panose="020B0604020202020204" pitchFamily="34" charset="0"/>
              </a:rPr>
              <a:t> </a:t>
            </a:r>
            <a:r>
              <a:rPr lang="it-IT" sz="2200" dirty="0" err="1">
                <a:latin typeface="Arial" panose="020B0604020202020204" pitchFamily="34" charset="0"/>
                <a:cs typeface="Arial" panose="020B0604020202020204" pitchFamily="34" charset="0"/>
              </a:rPr>
              <a:t>kombiniranje</a:t>
            </a:r>
            <a:r>
              <a:rPr lang="it-IT" sz="2200" dirty="0">
                <a:latin typeface="Arial" panose="020B0604020202020204" pitchFamily="34" charset="0"/>
                <a:cs typeface="Arial" panose="020B0604020202020204" pitchFamily="34" charset="0"/>
              </a:rPr>
              <a:t> </a:t>
            </a:r>
            <a:r>
              <a:rPr lang="it-IT" sz="2200" dirty="0" err="1">
                <a:latin typeface="Arial" panose="020B0604020202020204" pitchFamily="34" charset="0"/>
                <a:cs typeface="Arial" panose="020B0604020202020204" pitchFamily="34" charset="0"/>
              </a:rPr>
              <a:t>marketinških</a:t>
            </a:r>
            <a:r>
              <a:rPr lang="it-IT" sz="2200" dirty="0">
                <a:latin typeface="Arial" panose="020B0604020202020204" pitchFamily="34" charset="0"/>
                <a:cs typeface="Arial" panose="020B0604020202020204" pitchFamily="34" charset="0"/>
              </a:rPr>
              <a:t> </a:t>
            </a:r>
            <a:r>
              <a:rPr lang="it-IT" sz="2200" dirty="0" err="1">
                <a:latin typeface="Arial" panose="020B0604020202020204" pitchFamily="34" charset="0"/>
                <a:cs typeface="Arial" panose="020B0604020202020204" pitchFamily="34" charset="0"/>
              </a:rPr>
              <a:t>ciljeva</a:t>
            </a:r>
            <a:r>
              <a:rPr lang="it-IT" sz="2200" dirty="0">
                <a:latin typeface="Arial" panose="020B0604020202020204" pitchFamily="34" charset="0"/>
                <a:cs typeface="Arial" panose="020B0604020202020204" pitchFamily="34" charset="0"/>
              </a:rPr>
              <a:t> s </a:t>
            </a:r>
            <a:r>
              <a:rPr lang="it-IT" sz="2200" dirty="0" err="1">
                <a:latin typeface="Arial" panose="020B0604020202020204" pitchFamily="34" charset="0"/>
                <a:cs typeface="Arial" panose="020B0604020202020204" pitchFamily="34" charset="0"/>
              </a:rPr>
              <a:t>društvenim</a:t>
            </a:r>
            <a:r>
              <a:rPr lang="it-IT" sz="2200" dirty="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ciljevima</a:t>
            </a:r>
            <a:r>
              <a:rPr lang="it-IT" sz="2200" dirty="0" smtClean="0">
                <a:latin typeface="Arial" panose="020B0604020202020204" pitchFamily="34" charset="0"/>
                <a:cs typeface="Arial" panose="020B0604020202020204" pitchFamily="34" charset="0"/>
              </a:rPr>
              <a:t>.</a:t>
            </a:r>
            <a:endParaRPr lang="it-IT" sz="2200" dirty="0">
              <a:latin typeface="Arial" panose="020B0604020202020204" pitchFamily="34" charset="0"/>
              <a:cs typeface="Arial" panose="020B0604020202020204" pitchFamily="34" charset="0"/>
            </a:endParaRPr>
          </a:p>
          <a:p>
            <a:pPr marL="457200" indent="-457200" algn="just">
              <a:lnSpc>
                <a:spcPct val="110000"/>
              </a:lnSpc>
              <a:buFont typeface="Arial" panose="020B0604020202020204" pitchFamily="34" charset="0"/>
              <a:buChar char="•"/>
            </a:pPr>
            <a:r>
              <a:rPr lang="hr-HR" sz="2200" dirty="0" smtClean="0">
                <a:latin typeface="Arial" panose="020B0604020202020204" pitchFamily="34" charset="0"/>
                <a:cs typeface="Arial" panose="020B0604020202020204" pitchFamily="34" charset="0"/>
              </a:rPr>
              <a:t>Prema sociologu </a:t>
            </a:r>
            <a:r>
              <a:rPr lang="it-IT" sz="2200" dirty="0" err="1" smtClean="0">
                <a:latin typeface="Arial" panose="020B0604020202020204" pitchFamily="34" charset="0"/>
                <a:cs typeface="Arial" panose="020B0604020202020204" pitchFamily="34" charset="0"/>
              </a:rPr>
              <a:t>Kunz</a:t>
            </a:r>
            <a:r>
              <a:rPr lang="hr-HR" sz="2200" dirty="0" smtClean="0">
                <a:latin typeface="Arial" panose="020B0604020202020204" pitchFamily="34" charset="0"/>
                <a:cs typeface="Arial" panose="020B0604020202020204" pitchFamily="34" charset="0"/>
              </a:rPr>
              <a:t>u</a:t>
            </a:r>
            <a:r>
              <a:rPr lang="it-IT" sz="2200" dirty="0" smtClean="0">
                <a:latin typeface="Arial" panose="020B0604020202020204" pitchFamily="34" charset="0"/>
                <a:cs typeface="Arial" panose="020B0604020202020204" pitchFamily="34" charset="0"/>
              </a:rPr>
              <a:t> </a:t>
            </a:r>
            <a:r>
              <a:rPr lang="it-IT" sz="2200" dirty="0">
                <a:latin typeface="Arial" panose="020B0604020202020204" pitchFamily="34" charset="0"/>
                <a:cs typeface="Arial" panose="020B0604020202020204" pitchFamily="34" charset="0"/>
              </a:rPr>
              <a:t>(1969:666), </a:t>
            </a:r>
            <a:r>
              <a:rPr lang="it-IT" sz="2200" dirty="0" err="1" smtClean="0">
                <a:latin typeface="Arial" panose="020B0604020202020204" pitchFamily="34" charset="0"/>
                <a:cs typeface="Arial" panose="020B0604020202020204" pitchFamily="34" charset="0"/>
              </a:rPr>
              <a:t>spon</a:t>
            </a:r>
            <a:r>
              <a:rPr lang="hr-HR" sz="2200" dirty="0" err="1" smtClean="0">
                <a:latin typeface="Arial" panose="020B0604020202020204" pitchFamily="34" charset="0"/>
                <a:cs typeface="Arial" panose="020B0604020202020204" pitchFamily="34" charset="0"/>
              </a:rPr>
              <a:t>zorstvo</a:t>
            </a:r>
            <a:r>
              <a:rPr lang="hr-HR" sz="2200" dirty="0" smtClean="0">
                <a:latin typeface="Arial" panose="020B0604020202020204" pitchFamily="34" charset="0"/>
                <a:cs typeface="Arial" panose="020B0604020202020204" pitchFamily="34" charset="0"/>
              </a:rPr>
              <a:t> se smatra da</a:t>
            </a:r>
            <a:r>
              <a:rPr lang="it-IT" sz="2200" dirty="0" smtClean="0">
                <a:latin typeface="Arial" panose="020B0604020202020204" pitchFamily="34" charset="0"/>
                <a:cs typeface="Arial" panose="020B0604020202020204" pitchFamily="34" charset="0"/>
              </a:rPr>
              <a:t> </a:t>
            </a:r>
            <a:r>
              <a:rPr lang="en-US" sz="2200" i="1" dirty="0" smtClean="0">
                <a:latin typeface="Arial" panose="020B0604020202020204" pitchFamily="34" charset="0"/>
                <a:cs typeface="Arial" panose="020B0604020202020204" pitchFamily="34" charset="0"/>
              </a:rPr>
              <a:t>“</a:t>
            </a:r>
            <a:r>
              <a:rPr lang="hr-HR" sz="2200" i="1" dirty="0" smtClean="0">
                <a:latin typeface="Arial" panose="020B0604020202020204" pitchFamily="34" charset="0"/>
                <a:cs typeface="Arial" panose="020B0604020202020204" pitchFamily="34" charset="0"/>
              </a:rPr>
              <a:t>uključuje dva </a:t>
            </a:r>
            <a:r>
              <a:rPr lang="hr-HR" sz="2200" i="1" dirty="0" err="1" smtClean="0">
                <a:latin typeface="Arial" panose="020B0604020202020204" pitchFamily="34" charset="0"/>
                <a:cs typeface="Arial" panose="020B0604020202020204" pitchFamily="34" charset="0"/>
              </a:rPr>
              <a:t>definirajuća</a:t>
            </a:r>
            <a:r>
              <a:rPr lang="hr-HR" sz="2200" i="1" dirty="0" smtClean="0">
                <a:latin typeface="Arial" panose="020B0604020202020204" pitchFamily="34" charset="0"/>
                <a:cs typeface="Arial" panose="020B0604020202020204" pitchFamily="34" charset="0"/>
              </a:rPr>
              <a:t> elementa: (1)</a:t>
            </a:r>
            <a:r>
              <a:rPr lang="hr-HR" sz="2200" i="1" dirty="0">
                <a:latin typeface="Arial" panose="020B0604020202020204" pitchFamily="34" charset="0"/>
                <a:cs typeface="Arial" panose="020B0604020202020204" pitchFamily="34" charset="0"/>
              </a:rPr>
              <a:t> </a:t>
            </a:r>
            <a:r>
              <a:rPr lang="hr-HR" sz="2200" i="1" dirty="0" smtClean="0">
                <a:latin typeface="Arial" panose="020B0604020202020204" pitchFamily="34" charset="0"/>
                <a:cs typeface="Arial" panose="020B0604020202020204" pitchFamily="34" charset="0"/>
              </a:rPr>
              <a:t>korisnička organizacija zadržava svoje jasne granice u odnosu na pokroviteljsku organizaciju i (2) korisnička organizacija legitimno koristi objekte </a:t>
            </a:r>
            <a:r>
              <a:rPr lang="hr-HR" sz="2200" i="1" dirty="0" err="1" smtClean="0">
                <a:latin typeface="Arial" panose="020B0604020202020204" pitchFamily="34" charset="0"/>
                <a:cs typeface="Arial" panose="020B0604020202020204" pitchFamily="34" charset="0"/>
              </a:rPr>
              <a:t>sponzorirajuće</a:t>
            </a:r>
            <a:r>
              <a:rPr lang="hr-HR" sz="2200" i="1" dirty="0" smtClean="0">
                <a:latin typeface="Arial" panose="020B0604020202020204" pitchFamily="34" charset="0"/>
                <a:cs typeface="Arial" panose="020B0604020202020204" pitchFamily="34" charset="0"/>
              </a:rPr>
              <a:t> organizacije</a:t>
            </a:r>
            <a:r>
              <a:rPr lang="en-US" sz="2200" i="1" dirty="0" smtClean="0">
                <a:latin typeface="Arial" panose="020B0604020202020204" pitchFamily="34" charset="0"/>
                <a:cs typeface="Arial" panose="020B0604020202020204" pitchFamily="34" charset="0"/>
              </a:rPr>
              <a:t>” </a:t>
            </a:r>
            <a:r>
              <a:rPr lang="it-IT" sz="2200" i="1" dirty="0">
                <a:latin typeface="Arial" panose="020B0604020202020204" pitchFamily="34" charset="0"/>
                <a:cs typeface="Arial" panose="020B0604020202020204" pitchFamily="34" charset="0"/>
              </a:rPr>
              <a:t>.</a:t>
            </a:r>
          </a:p>
          <a:p>
            <a:pPr marL="457200" indent="-457200" algn="just">
              <a:lnSpc>
                <a:spcPct val="110000"/>
              </a:lnSpc>
              <a:buFont typeface="Arial" panose="020B0604020202020204" pitchFamily="34" charset="0"/>
              <a:buChar char="•"/>
            </a:pPr>
            <a:r>
              <a:rPr lang="en-US" sz="2200" dirty="0" err="1">
                <a:latin typeface="Arial" panose="020B0604020202020204" pitchFamily="34" charset="0"/>
                <a:cs typeface="Arial" panose="020B0604020202020204" pitchFamily="34" charset="0"/>
              </a:rPr>
              <a:t>Sponzorstvo</a:t>
            </a:r>
            <a:r>
              <a:rPr lang="en-US" sz="2200" dirty="0">
                <a:latin typeface="Arial" panose="020B0604020202020204" pitchFamily="34" charset="0"/>
                <a:cs typeface="Arial" panose="020B0604020202020204" pitchFamily="34" charset="0"/>
              </a:rPr>
              <a:t> je </a:t>
            </a:r>
            <a:r>
              <a:rPr lang="en-US" sz="2200" dirty="0" err="1">
                <a:latin typeface="Arial" panose="020B0604020202020204" pitchFamily="34" charset="0"/>
                <a:cs typeface="Arial" panose="020B0604020202020204" pitchFamily="34" charset="0"/>
              </a:rPr>
              <a:t>proces</a:t>
            </a:r>
            <a:r>
              <a:rPr lang="en-US" sz="2200" dirty="0">
                <a:latin typeface="Arial" panose="020B0604020202020204" pitchFamily="34" charset="0"/>
                <a:cs typeface="Arial" panose="020B0604020202020204" pitchFamily="34" charset="0"/>
              </a:rPr>
              <a:t> u </a:t>
            </a:r>
            <a:r>
              <a:rPr lang="en-US" sz="2200" dirty="0" err="1">
                <a:latin typeface="Arial" panose="020B0604020202020204" pitchFamily="34" charset="0"/>
                <a:cs typeface="Arial" panose="020B0604020202020204" pitchFamily="34" charset="0"/>
              </a:rPr>
              <a:t>kojem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svi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dobivaju</a:t>
            </a:r>
            <a:r>
              <a:rPr lang="en-US" sz="2200" dirty="0">
                <a:latin typeface="Arial" panose="020B0604020202020204" pitchFamily="34" charset="0"/>
                <a:cs typeface="Arial" panose="020B0604020202020204" pitchFamily="34" charset="0"/>
              </a:rPr>
              <a:t>. I </a:t>
            </a:r>
            <a:r>
              <a:rPr lang="en-US" sz="2200" dirty="0" err="1">
                <a:latin typeface="Arial" panose="020B0604020202020204" pitchFamily="34" charset="0"/>
                <a:cs typeface="Arial" panose="020B0604020202020204" pitchFamily="34" charset="0"/>
              </a:rPr>
              <a:t>neprofitna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profitna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organizacija</a:t>
            </a:r>
            <a:r>
              <a:rPr lang="en-US" sz="2200" dirty="0">
                <a:latin typeface="Arial" panose="020B0604020202020204" pitchFamily="34" charset="0"/>
                <a:cs typeface="Arial" panose="020B0604020202020204" pitchFamily="34" charset="0"/>
              </a:rPr>
              <a:t>/</a:t>
            </a:r>
            <a:r>
              <a:rPr lang="en-US" sz="2200" dirty="0" err="1">
                <a:latin typeface="Arial" panose="020B0604020202020204" pitchFamily="34" charset="0"/>
                <a:cs typeface="Arial" panose="020B0604020202020204" pitchFamily="34" charset="0"/>
              </a:rPr>
              <a:t>tvrtka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imaju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koristi</a:t>
            </a:r>
            <a:r>
              <a:rPr lang="en-US" sz="2200" dirty="0">
                <a:latin typeface="Arial" panose="020B0604020202020204" pitchFamily="34" charset="0"/>
                <a:cs typeface="Arial" panose="020B0604020202020204" pitchFamily="34" charset="0"/>
              </a:rPr>
              <a:t> od </a:t>
            </a:r>
            <a:r>
              <a:rPr lang="en-US" sz="2200" dirty="0" err="1">
                <a:latin typeface="Arial" panose="020B0604020202020204" pitchFamily="34" charset="0"/>
                <a:cs typeface="Arial" panose="020B0604020202020204" pitchFamily="34" charset="0"/>
              </a:rPr>
              <a:t>partnerstva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ali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količina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uspjeha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ovisi</a:t>
            </a:r>
            <a:r>
              <a:rPr lang="en-US" sz="2200" dirty="0">
                <a:latin typeface="Arial" panose="020B0604020202020204" pitchFamily="34" charset="0"/>
                <a:cs typeface="Arial" panose="020B0604020202020204" pitchFamily="34" charset="0"/>
              </a:rPr>
              <a:t> o </a:t>
            </a:r>
            <a:r>
              <a:rPr lang="en-US" sz="2200" dirty="0" err="1">
                <a:latin typeface="Arial" panose="020B0604020202020204" pitchFamily="34" charset="0"/>
                <a:cs typeface="Arial" panose="020B0604020202020204" pitchFamily="34" charset="0"/>
              </a:rPr>
              <a:t>njihovoj</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kvaliteti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kvantiteti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zajedničkog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rada</a:t>
            </a:r>
            <a:r>
              <a:rPr lang="en-US" sz="2200" dirty="0">
                <a:latin typeface="Arial" panose="020B0604020202020204" pitchFamily="34" charset="0"/>
                <a:cs typeface="Arial" panose="020B0604020202020204" pitchFamily="34" charset="0"/>
              </a:rPr>
              <a:t>.</a:t>
            </a:r>
            <a:endParaRPr lang="it-IT" sz="2200" i="1"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866829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50749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hr-HR" sz="2800" b="1" dirty="0">
                <a:solidFill>
                  <a:srgbClr val="FF6600"/>
                </a:solidFill>
                <a:latin typeface="Arial" panose="020B0604020202020204" pitchFamily="34" charset="0"/>
                <a:cs typeface="Arial" panose="020B0604020202020204" pitchFamily="34" charset="0"/>
              </a:rPr>
              <a:t>UVOD U SPONZORSTVO</a:t>
            </a:r>
            <a:endParaRPr lang="it-IT" sz="2800" b="1" dirty="0">
              <a:solidFill>
                <a:srgbClr val="FF4343"/>
              </a:solidFill>
              <a:latin typeface="Arial" panose="020B0604020202020204" pitchFamily="34" charset="0"/>
              <a:cs typeface="Arial" panose="020B0604020202020204" pitchFamily="34" charset="0"/>
            </a:endParaRPr>
          </a:p>
          <a:p>
            <a:r>
              <a:rPr lang="it-IT" sz="4400" b="1" dirty="0" smtClean="0">
                <a:solidFill>
                  <a:srgbClr val="FF4343"/>
                </a:solidFill>
                <a:latin typeface="Arial" panose="020B0604020202020204" pitchFamily="34" charset="0"/>
                <a:cs typeface="Arial" panose="020B0604020202020204" pitchFamily="34" charset="0"/>
              </a:rPr>
              <a:t> </a:t>
            </a:r>
            <a:endParaRPr lang="it-IT" sz="44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513866"/>
            <a:ext cx="10265264" cy="39055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hr-HR" b="1" dirty="0" smtClean="0">
                <a:solidFill>
                  <a:srgbClr val="FF0000"/>
                </a:solidFill>
                <a:latin typeface="Arial" panose="020B0604020202020204" pitchFamily="34" charset="0"/>
                <a:cs typeface="Arial" panose="020B0604020202020204" pitchFamily="34" charset="0"/>
              </a:rPr>
              <a:t>Vrste</a:t>
            </a:r>
            <a:r>
              <a:rPr lang="it-IT" b="1" dirty="0" smtClean="0">
                <a:solidFill>
                  <a:srgbClr val="FF0000"/>
                </a:solidFill>
                <a:latin typeface="Arial" panose="020B0604020202020204" pitchFamily="34" charset="0"/>
                <a:cs typeface="Arial" panose="020B0604020202020204" pitchFamily="34" charset="0"/>
              </a:rPr>
              <a:t> </a:t>
            </a:r>
            <a:r>
              <a:rPr lang="it-IT" b="1" dirty="0" err="1" smtClean="0">
                <a:solidFill>
                  <a:srgbClr val="FF0000"/>
                </a:solidFill>
                <a:latin typeface="Arial" panose="020B0604020202020204" pitchFamily="34" charset="0"/>
                <a:cs typeface="Arial" panose="020B0604020202020204" pitchFamily="34" charset="0"/>
              </a:rPr>
              <a:t>Spon</a:t>
            </a:r>
            <a:r>
              <a:rPr lang="hr-HR" b="1" dirty="0" err="1" smtClean="0">
                <a:solidFill>
                  <a:srgbClr val="FF0000"/>
                </a:solidFill>
                <a:latin typeface="Arial" panose="020B0604020202020204" pitchFamily="34" charset="0"/>
                <a:cs typeface="Arial" panose="020B0604020202020204" pitchFamily="34" charset="0"/>
              </a:rPr>
              <a:t>zorstva</a:t>
            </a:r>
            <a:endParaRPr lang="it-IT" sz="3200" b="1" dirty="0">
              <a:solidFill>
                <a:srgbClr val="FF4343"/>
              </a:solidFill>
              <a:latin typeface="Arial" panose="020B0604020202020204" pitchFamily="34" charset="0"/>
              <a:cs typeface="Arial" panose="020B0604020202020204" pitchFamily="34" charset="0"/>
            </a:endParaRPr>
          </a:p>
          <a:p>
            <a:pPr algn="l">
              <a:lnSpc>
                <a:spcPct val="110000"/>
              </a:lnSpc>
            </a:pPr>
            <a:r>
              <a:rPr lang="it-IT" sz="2000" dirty="0" err="1">
                <a:latin typeface="Arial" panose="020B0604020202020204" pitchFamily="34" charset="0"/>
                <a:cs typeface="Arial" panose="020B0604020202020204" pitchFamily="34" charset="0"/>
              </a:rPr>
              <a:t>Vrste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sponzorstva</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razlikuju</a:t>
            </a:r>
            <a:r>
              <a:rPr lang="it-IT" sz="2000" dirty="0">
                <a:latin typeface="Arial" panose="020B0604020202020204" pitchFamily="34" charset="0"/>
                <a:cs typeface="Arial" panose="020B0604020202020204" pitchFamily="34" charset="0"/>
              </a:rPr>
              <a:t> se </a:t>
            </a:r>
            <a:r>
              <a:rPr lang="it-IT" sz="2000" dirty="0" err="1">
                <a:latin typeface="Arial" panose="020B0604020202020204" pitchFamily="34" charset="0"/>
                <a:cs typeface="Arial" panose="020B0604020202020204" pitchFamily="34" charset="0"/>
              </a:rPr>
              <a:t>ovisno</a:t>
            </a:r>
            <a:r>
              <a:rPr lang="it-IT" sz="2000" dirty="0">
                <a:latin typeface="Arial" panose="020B0604020202020204" pitchFamily="34" charset="0"/>
                <a:cs typeface="Arial" panose="020B0604020202020204" pitchFamily="34" charset="0"/>
              </a:rPr>
              <a:t> o </a:t>
            </a:r>
            <a:r>
              <a:rPr lang="it-IT" sz="2000" dirty="0" err="1">
                <a:latin typeface="Arial" panose="020B0604020202020204" pitchFamily="34" charset="0"/>
                <a:cs typeface="Arial" panose="020B0604020202020204" pitchFamily="34" charset="0"/>
              </a:rPr>
              <a:t>potrebama</a:t>
            </a:r>
            <a:r>
              <a:rPr lang="it-IT" sz="2000" dirty="0">
                <a:latin typeface="Arial" panose="020B0604020202020204" pitchFamily="34" charset="0"/>
                <a:cs typeface="Arial" panose="020B0604020202020204" pitchFamily="34" charset="0"/>
              </a:rPr>
              <a:t> i </a:t>
            </a:r>
            <a:r>
              <a:rPr lang="it-IT" sz="2000" dirty="0" err="1">
                <a:latin typeface="Arial" panose="020B0604020202020204" pitchFamily="34" charset="0"/>
                <a:cs typeface="Arial" panose="020B0604020202020204" pitchFamily="34" charset="0"/>
              </a:rPr>
              <a:t>očekivanjima</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svake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organizacije</a:t>
            </a:r>
            <a:r>
              <a:rPr lang="it-IT" sz="2000" dirty="0">
                <a:latin typeface="Arial" panose="020B0604020202020204" pitchFamily="34" charset="0"/>
                <a:cs typeface="Arial" panose="020B0604020202020204" pitchFamily="34" charset="0"/>
              </a:rPr>
              <a:t>. Stoga su ovo </a:t>
            </a:r>
            <a:r>
              <a:rPr lang="it-IT" sz="2000" dirty="0" err="1">
                <a:latin typeface="Arial" panose="020B0604020202020204" pitchFamily="34" charset="0"/>
                <a:cs typeface="Arial" panose="020B0604020202020204" pitchFamily="34" charset="0"/>
              </a:rPr>
              <a:t>najčešće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kategorije</a:t>
            </a:r>
            <a:r>
              <a:rPr lang="it-IT" sz="2000" dirty="0">
                <a:latin typeface="Arial" panose="020B0604020202020204" pitchFamily="34" charset="0"/>
                <a:cs typeface="Arial" panose="020B0604020202020204" pitchFamily="34" charset="0"/>
              </a:rPr>
              <a:t>:</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err="1" smtClean="0">
                <a:solidFill>
                  <a:srgbClr val="FF0000"/>
                </a:solidFill>
                <a:latin typeface="Arial" panose="020B0604020202020204" pitchFamily="34" charset="0"/>
                <a:cs typeface="Arial" panose="020B0604020202020204" pitchFamily="34" charset="0"/>
              </a:rPr>
              <a:t>Financi</a:t>
            </a:r>
            <a:r>
              <a:rPr lang="hr-HR" sz="2000" dirty="0" err="1" smtClean="0">
                <a:solidFill>
                  <a:srgbClr val="FF0000"/>
                </a:solidFill>
                <a:latin typeface="Arial" panose="020B0604020202020204" pitchFamily="34" charset="0"/>
                <a:cs typeface="Arial" panose="020B0604020202020204" pitchFamily="34" charset="0"/>
              </a:rPr>
              <a:t>jsko</a:t>
            </a:r>
            <a:r>
              <a:rPr lang="hr-HR" sz="2000" dirty="0" smtClean="0">
                <a:solidFill>
                  <a:srgbClr val="FF0000"/>
                </a:solidFill>
                <a:latin typeface="Arial" panose="020B0604020202020204" pitchFamily="34" charset="0"/>
                <a:cs typeface="Arial" panose="020B0604020202020204" pitchFamily="34" charset="0"/>
              </a:rPr>
              <a:t> sponzorstvo</a:t>
            </a:r>
            <a:r>
              <a:rPr lang="it-IT" sz="2000" dirty="0" smtClean="0">
                <a:solidFill>
                  <a:srgbClr val="FF0000"/>
                </a:solidFill>
                <a:latin typeface="Arial" panose="020B0604020202020204" pitchFamily="34" charset="0"/>
                <a:cs typeface="Arial" panose="020B0604020202020204" pitchFamily="34" charset="0"/>
              </a:rPr>
              <a:t> </a:t>
            </a:r>
            <a:r>
              <a:rPr lang="it-IT" sz="2000" dirty="0" smtClean="0">
                <a:latin typeface="Arial" panose="020B0604020202020204" pitchFamily="34" charset="0"/>
                <a:cs typeface="Arial" panose="020B0604020202020204" pitchFamily="34" charset="0"/>
              </a:rPr>
              <a:t>(</a:t>
            </a:r>
            <a:r>
              <a:rPr lang="hr-HR" sz="2000" dirty="0" smtClean="0">
                <a:latin typeface="Arial" panose="020B0604020202020204" pitchFamily="34" charset="0"/>
                <a:cs typeface="Arial" panose="020B0604020202020204" pitchFamily="34" charset="0"/>
              </a:rPr>
              <a:t>najčešći tip među organizacijama za razmjenu beneficija</a:t>
            </a:r>
            <a:r>
              <a:rPr lang="it-IT" sz="2000" dirty="0" smtClean="0">
                <a:latin typeface="Arial" panose="020B0604020202020204" pitchFamily="34" charset="0"/>
                <a:cs typeface="Arial" panose="020B0604020202020204" pitchFamily="34" charset="0"/>
              </a:rPr>
              <a:t>)</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err="1" smtClean="0">
                <a:solidFill>
                  <a:srgbClr val="FF0000"/>
                </a:solidFill>
                <a:latin typeface="Arial" panose="020B0604020202020204" pitchFamily="34" charset="0"/>
                <a:cs typeface="Arial" panose="020B0604020202020204" pitchFamily="34" charset="0"/>
              </a:rPr>
              <a:t>Spon</a:t>
            </a:r>
            <a:r>
              <a:rPr lang="hr-HR" sz="2000" dirty="0" err="1" smtClean="0">
                <a:solidFill>
                  <a:srgbClr val="FF0000"/>
                </a:solidFill>
                <a:latin typeface="Arial" panose="020B0604020202020204" pitchFamily="34" charset="0"/>
                <a:cs typeface="Arial" panose="020B0604020202020204" pitchFamily="34" charset="0"/>
              </a:rPr>
              <a:t>zorstvo</a:t>
            </a:r>
            <a:r>
              <a:rPr lang="hr-HR" sz="2000" dirty="0" smtClean="0">
                <a:solidFill>
                  <a:srgbClr val="FF0000"/>
                </a:solidFill>
                <a:latin typeface="Arial" panose="020B0604020202020204" pitchFamily="34" charset="0"/>
                <a:cs typeface="Arial" panose="020B0604020202020204" pitchFamily="34" charset="0"/>
              </a:rPr>
              <a:t> u naturi</a:t>
            </a:r>
            <a:r>
              <a:rPr lang="it-IT" sz="2000" dirty="0" smtClean="0">
                <a:solidFill>
                  <a:srgbClr val="FF0000"/>
                </a:solidFill>
                <a:latin typeface="Arial" panose="020B0604020202020204" pitchFamily="34" charset="0"/>
                <a:cs typeface="Arial" panose="020B0604020202020204" pitchFamily="34" charset="0"/>
              </a:rPr>
              <a:t> </a:t>
            </a:r>
            <a:r>
              <a:rPr lang="it-IT" sz="2000" dirty="0" smtClean="0">
                <a:latin typeface="Arial" panose="020B0604020202020204" pitchFamily="34" charset="0"/>
                <a:cs typeface="Arial" panose="020B0604020202020204" pitchFamily="34" charset="0"/>
              </a:rPr>
              <a:t>(</a:t>
            </a:r>
            <a:r>
              <a:rPr lang="hr-HR" sz="2000" dirty="0" smtClean="0">
                <a:latin typeface="Arial" panose="020B0604020202020204" pitchFamily="34" charset="0"/>
                <a:cs typeface="Arial" panose="020B0604020202020204" pitchFamily="34" charset="0"/>
              </a:rPr>
              <a:t>uključuje razmjenu robe ili usluga umjesto gotovine</a:t>
            </a:r>
            <a:r>
              <a:rPr lang="it-IT" sz="2000" dirty="0" smtClean="0">
                <a:latin typeface="Arial" panose="020B0604020202020204" pitchFamily="34" charset="0"/>
                <a:cs typeface="Arial" panose="020B0604020202020204" pitchFamily="34" charset="0"/>
              </a:rPr>
              <a:t>)</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err="1">
                <a:solidFill>
                  <a:srgbClr val="FF0000"/>
                </a:solidFill>
                <a:latin typeface="Arial" panose="020B0604020202020204" pitchFamily="34" charset="0"/>
                <a:cs typeface="Arial" panose="020B0604020202020204" pitchFamily="34" charset="0"/>
              </a:rPr>
              <a:t>Sponzorstvo</a:t>
            </a:r>
            <a:r>
              <a:rPr lang="it-IT" sz="2000" dirty="0">
                <a:solidFill>
                  <a:srgbClr val="FF0000"/>
                </a:solidFill>
                <a:latin typeface="Arial" panose="020B0604020202020204" pitchFamily="34" charset="0"/>
                <a:cs typeface="Arial" panose="020B0604020202020204" pitchFamily="34" charset="0"/>
              </a:rPr>
              <a:t> </a:t>
            </a:r>
            <a:r>
              <a:rPr lang="it-IT" sz="2000" dirty="0" err="1">
                <a:solidFill>
                  <a:srgbClr val="FF0000"/>
                </a:solidFill>
                <a:latin typeface="Arial" panose="020B0604020202020204" pitchFamily="34" charset="0"/>
                <a:cs typeface="Arial" panose="020B0604020202020204" pitchFamily="34" charset="0"/>
              </a:rPr>
              <a:t>medijskog</a:t>
            </a:r>
            <a:r>
              <a:rPr lang="it-IT" sz="2000" dirty="0">
                <a:solidFill>
                  <a:srgbClr val="FF0000"/>
                </a:solidFill>
                <a:latin typeface="Arial" panose="020B0604020202020204" pitchFamily="34" charset="0"/>
                <a:cs typeface="Arial" panose="020B0604020202020204" pitchFamily="34" charset="0"/>
              </a:rPr>
              <a:t> </a:t>
            </a:r>
            <a:r>
              <a:rPr lang="it-IT" sz="2000" dirty="0" err="1" smtClean="0">
                <a:solidFill>
                  <a:srgbClr val="FF0000"/>
                </a:solidFill>
                <a:latin typeface="Arial" panose="020B0604020202020204" pitchFamily="34" charset="0"/>
                <a:cs typeface="Arial" panose="020B0604020202020204" pitchFamily="34" charset="0"/>
              </a:rPr>
              <a:t>događaja</a:t>
            </a:r>
            <a:r>
              <a:rPr lang="it-IT" sz="2000" dirty="0">
                <a:latin typeface="Arial" panose="020B0604020202020204" pitchFamily="34" charset="0"/>
                <a:cs typeface="Arial" panose="020B0604020202020204" pitchFamily="34" charset="0"/>
              </a:rPr>
              <a:t>(</a:t>
            </a:r>
            <a:r>
              <a:rPr lang="it-IT" sz="2000" dirty="0" err="1">
                <a:latin typeface="Arial" panose="020B0604020202020204" pitchFamily="34" charset="0"/>
                <a:cs typeface="Arial" panose="020B0604020202020204" pitchFamily="34" charset="0"/>
              </a:rPr>
              <a:t>društvena</a:t>
            </a:r>
            <a:r>
              <a:rPr lang="it-IT" sz="2000" dirty="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događanja</a:t>
            </a:r>
            <a:r>
              <a:rPr lang="hr-HR" sz="2000" dirty="0" smtClean="0">
                <a:latin typeface="Arial" panose="020B0604020202020204" pitchFamily="34" charset="0"/>
                <a:cs typeface="Arial" panose="020B0604020202020204" pitchFamily="34" charset="0"/>
              </a:rPr>
              <a:t> koja</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promovira</a:t>
            </a:r>
            <a:r>
              <a:rPr lang="hr-HR" sz="2000" dirty="0" smtClean="0">
                <a:latin typeface="Arial" panose="020B0604020202020204" pitchFamily="34" charset="0"/>
                <a:cs typeface="Arial" panose="020B0604020202020204" pitchFamily="34" charset="0"/>
              </a:rPr>
              <a:t>ju</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sponzor</a:t>
            </a:r>
            <a:r>
              <a:rPr lang="hr-HR" sz="2000" dirty="0" smtClean="0">
                <a:latin typeface="Arial" panose="020B0604020202020204" pitchFamily="34" charset="0"/>
                <a:cs typeface="Arial" panose="020B0604020202020204" pitchFamily="34" charset="0"/>
              </a:rPr>
              <a:t>e</a:t>
            </a:r>
            <a:r>
              <a:rPr lang="it-IT" sz="2000" dirty="0" smtClean="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reklama</a:t>
            </a:r>
            <a:r>
              <a:rPr lang="it-IT" sz="2000" dirty="0">
                <a:latin typeface="Arial" panose="020B0604020202020204" pitchFamily="34" charset="0"/>
                <a:cs typeface="Arial" panose="020B0604020202020204" pitchFamily="34" charset="0"/>
              </a:rPr>
              <a:t>)</a:t>
            </a:r>
            <a:endParaRPr lang="it-IT" sz="2000" dirty="0">
              <a:solidFill>
                <a:srgbClr val="FF0000"/>
              </a:solidFill>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err="1" smtClean="0">
                <a:solidFill>
                  <a:srgbClr val="FF0000"/>
                </a:solidFill>
                <a:latin typeface="Arial" panose="020B0604020202020204" pitchFamily="34" charset="0"/>
                <a:cs typeface="Arial" panose="020B0604020202020204" pitchFamily="34" charset="0"/>
              </a:rPr>
              <a:t>Promoti</a:t>
            </a:r>
            <a:r>
              <a:rPr lang="hr-HR" sz="2000" dirty="0" err="1" smtClean="0">
                <a:solidFill>
                  <a:srgbClr val="FF0000"/>
                </a:solidFill>
                <a:latin typeface="Arial" panose="020B0604020202020204" pitchFamily="34" charset="0"/>
                <a:cs typeface="Arial" panose="020B0604020202020204" pitchFamily="34" charset="0"/>
              </a:rPr>
              <a:t>vno</a:t>
            </a:r>
            <a:r>
              <a:rPr lang="hr-HR" sz="2000" dirty="0" smtClean="0">
                <a:solidFill>
                  <a:srgbClr val="FF0000"/>
                </a:solidFill>
                <a:latin typeface="Arial" panose="020B0604020202020204" pitchFamily="34" charset="0"/>
                <a:cs typeface="Arial" panose="020B0604020202020204" pitchFamily="34" charset="0"/>
              </a:rPr>
              <a:t> sponzorstvo</a:t>
            </a:r>
            <a:r>
              <a:rPr lang="it-IT" sz="2000" dirty="0" smtClean="0">
                <a:solidFill>
                  <a:srgbClr val="FF0000"/>
                </a:solidFill>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a:t>
            </a:r>
            <a:r>
              <a:rPr lang="it-IT" sz="2000" dirty="0" err="1">
                <a:latin typeface="Arial" panose="020B0604020202020204" pitchFamily="34" charset="0"/>
                <a:cs typeface="Arial" panose="020B0604020202020204" pitchFamily="34" charset="0"/>
              </a:rPr>
              <a:t>sponzor</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utjecaja</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na</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društvenim</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mrežama</a:t>
            </a:r>
            <a:r>
              <a:rPr lang="it-IT" sz="2000" dirty="0">
                <a:latin typeface="Arial" panose="020B0604020202020204" pitchFamily="34" charset="0"/>
                <a:cs typeface="Arial" panose="020B0604020202020204" pitchFamily="34" charset="0"/>
              </a:rPr>
              <a:t>)</a:t>
            </a:r>
            <a:endParaRPr lang="it-IT" sz="2000" dirty="0">
              <a:solidFill>
                <a:srgbClr val="FF0000"/>
              </a:solidFill>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endParaRPr lang="it-IT" sz="20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Εικόνα 2" descr="Εικόνα που περιέχει κείμενο, λευκός πίνακας&#10;&#10;Περιγραφή που δημιουργήθηκε αυτόματα">
            <a:extLst>
              <a:ext uri="{FF2B5EF4-FFF2-40B4-BE49-F238E27FC236}">
                <a16:creationId xmlns:a16="http://schemas.microsoft.com/office/drawing/2014/main" id="{01989741-B0D4-477A-ABBC-9843A1C80C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056729"/>
            <a:ext cx="5381468" cy="1801272"/>
          </a:xfrm>
          <a:prstGeom prst="rect">
            <a:avLst/>
          </a:prstGeom>
        </p:spPr>
      </p:pic>
    </p:spTree>
    <p:extLst>
      <p:ext uri="{BB962C8B-B14F-4D97-AF65-F5344CB8AC3E}">
        <p14:creationId xmlns:p14="http://schemas.microsoft.com/office/powerpoint/2010/main" val="438151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50749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hr-HR" sz="2800" b="1" dirty="0">
                <a:solidFill>
                  <a:srgbClr val="FF6600"/>
                </a:solidFill>
                <a:latin typeface="Arial" panose="020B0604020202020204" pitchFamily="34" charset="0"/>
                <a:cs typeface="Arial" panose="020B0604020202020204" pitchFamily="34" charset="0"/>
              </a:rPr>
              <a:t>UVOD U SPONZORSTVO</a:t>
            </a:r>
            <a:endParaRPr lang="it-IT" sz="2800" b="1" dirty="0">
              <a:solidFill>
                <a:srgbClr val="FF4343"/>
              </a:solidFill>
              <a:latin typeface="Arial" panose="020B0604020202020204" pitchFamily="34" charset="0"/>
              <a:cs typeface="Arial" panose="020B0604020202020204" pitchFamily="34" charset="0"/>
            </a:endParaRPr>
          </a:p>
          <a:p>
            <a:r>
              <a:rPr lang="it-IT" sz="4400" b="1" dirty="0" smtClean="0">
                <a:solidFill>
                  <a:srgbClr val="FF4343"/>
                </a:solidFill>
                <a:latin typeface="Arial" panose="020B0604020202020204" pitchFamily="34" charset="0"/>
                <a:cs typeface="Arial" panose="020B0604020202020204" pitchFamily="34" charset="0"/>
              </a:rPr>
              <a:t> </a:t>
            </a:r>
            <a:endParaRPr lang="it-IT" sz="44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585091"/>
            <a:ext cx="10265264" cy="428272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b="1" dirty="0" err="1">
                <a:solidFill>
                  <a:srgbClr val="FF0000"/>
                </a:solidFill>
                <a:latin typeface="Arial" panose="020B0604020202020204" pitchFamily="34" charset="0"/>
                <a:cs typeface="Arial" panose="020B0604020202020204" pitchFamily="34" charset="0"/>
              </a:rPr>
              <a:t>Kako</a:t>
            </a:r>
            <a:r>
              <a:rPr lang="it-IT" b="1" dirty="0">
                <a:solidFill>
                  <a:srgbClr val="FF0000"/>
                </a:solidFill>
                <a:latin typeface="Arial" panose="020B0604020202020204" pitchFamily="34" charset="0"/>
                <a:cs typeface="Arial" panose="020B0604020202020204" pitchFamily="34" charset="0"/>
              </a:rPr>
              <a:t> </a:t>
            </a:r>
            <a:r>
              <a:rPr lang="it-IT" b="1" dirty="0" err="1">
                <a:solidFill>
                  <a:srgbClr val="FF0000"/>
                </a:solidFill>
                <a:latin typeface="Arial" panose="020B0604020202020204" pitchFamily="34" charset="0"/>
                <a:cs typeface="Arial" panose="020B0604020202020204" pitchFamily="34" charset="0"/>
              </a:rPr>
              <a:t>dobiti</a:t>
            </a:r>
            <a:r>
              <a:rPr lang="it-IT" b="1" dirty="0">
                <a:solidFill>
                  <a:srgbClr val="FF0000"/>
                </a:solidFill>
                <a:latin typeface="Arial" panose="020B0604020202020204" pitchFamily="34" charset="0"/>
                <a:cs typeface="Arial" panose="020B0604020202020204" pitchFamily="34" charset="0"/>
              </a:rPr>
              <a:t> </a:t>
            </a:r>
            <a:r>
              <a:rPr lang="it-IT" b="1" dirty="0" err="1">
                <a:solidFill>
                  <a:srgbClr val="FF0000"/>
                </a:solidFill>
                <a:latin typeface="Arial" panose="020B0604020202020204" pitchFamily="34" charset="0"/>
                <a:cs typeface="Arial" panose="020B0604020202020204" pitchFamily="34" charset="0"/>
              </a:rPr>
              <a:t>sponzorstvo</a:t>
            </a:r>
            <a:r>
              <a:rPr lang="it-IT" b="1" dirty="0">
                <a:solidFill>
                  <a:srgbClr val="FF0000"/>
                </a:solidFill>
                <a:latin typeface="Arial" panose="020B0604020202020204" pitchFamily="34" charset="0"/>
                <a:cs typeface="Arial" panose="020B0604020202020204" pitchFamily="34" charset="0"/>
              </a:rPr>
              <a:t>:</a:t>
            </a:r>
            <a:endParaRPr lang="it-IT" sz="3200" b="1" dirty="0">
              <a:solidFill>
                <a:srgbClr val="FF4343"/>
              </a:solidFill>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err="1">
                <a:latin typeface="Arial" panose="020B0604020202020204" pitchFamily="34" charset="0"/>
                <a:cs typeface="Arial" panose="020B0604020202020204" pitchFamily="34" charset="0"/>
              </a:rPr>
              <a:t>Predstavite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jasan</a:t>
            </a:r>
            <a:r>
              <a:rPr lang="it-IT" sz="2000" dirty="0">
                <a:latin typeface="Arial" panose="020B0604020202020204" pitchFamily="34" charset="0"/>
                <a:cs typeface="Arial" panose="020B0604020202020204" pitchFamily="34" charset="0"/>
              </a:rPr>
              <a:t> i </a:t>
            </a:r>
            <a:r>
              <a:rPr lang="it-IT" sz="2000" dirty="0" err="1">
                <a:latin typeface="Arial" panose="020B0604020202020204" pitchFamily="34" charset="0"/>
                <a:cs typeface="Arial" panose="020B0604020202020204" pitchFamily="34" charset="0"/>
              </a:rPr>
              <a:t>precizan</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poslovni</a:t>
            </a:r>
            <a:r>
              <a:rPr lang="it-IT" sz="2000" dirty="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plan</a:t>
            </a:r>
            <a:endParaRPr lang="it-IT" sz="2000" dirty="0" smtClean="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hr-HR" sz="2000" dirty="0" smtClean="0">
                <a:latin typeface="Arial" panose="020B0604020202020204" pitchFamily="34" charset="0"/>
                <a:cs typeface="Arial" panose="020B0604020202020204" pitchFamily="34" charset="0"/>
              </a:rPr>
              <a:t>Neka bude kratko i jednostavno</a:t>
            </a:r>
            <a:endParaRPr lang="it-IT" sz="2000" dirty="0" smtClean="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hr-HR" sz="2000" dirty="0" smtClean="0">
                <a:latin typeface="Arial" panose="020B0604020202020204" pitchFamily="34" charset="0"/>
                <a:cs typeface="Arial" panose="020B0604020202020204" pitchFamily="34" charset="0"/>
              </a:rPr>
              <a:t>Navedite ciljeve koje želite postići</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err="1">
                <a:latin typeface="Arial" panose="020B0604020202020204" pitchFamily="34" charset="0"/>
                <a:cs typeface="Arial" panose="020B0604020202020204" pitchFamily="34" charset="0"/>
              </a:rPr>
              <a:t>Odredite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važnost</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sponzorstva</a:t>
            </a:r>
            <a:r>
              <a:rPr lang="it-IT" sz="2000" dirty="0">
                <a:latin typeface="Arial" panose="020B0604020202020204" pitchFamily="34" charset="0"/>
                <a:cs typeface="Arial" panose="020B0604020202020204" pitchFamily="34" charset="0"/>
              </a:rPr>
              <a:t> za </a:t>
            </a:r>
            <a:r>
              <a:rPr lang="it-IT" sz="2000" dirty="0" err="1">
                <a:latin typeface="Arial" panose="020B0604020202020204" pitchFamily="34" charset="0"/>
                <a:cs typeface="Arial" panose="020B0604020202020204" pitchFamily="34" charset="0"/>
              </a:rPr>
              <a:t>sportsku</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organizaciju</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na</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temelju</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vaše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društvene</a:t>
            </a:r>
            <a:r>
              <a:rPr lang="it-IT" sz="2000" dirty="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svrhe</a:t>
            </a:r>
            <a:endParaRPr lang="hr-HR" sz="2000" dirty="0" smtClean="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err="1">
                <a:latin typeface="Arial" panose="020B0604020202020204" pitchFamily="34" charset="0"/>
                <a:cs typeface="Arial" panose="020B0604020202020204" pitchFamily="34" charset="0"/>
              </a:rPr>
              <a:t>Potražite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potencijal</a:t>
            </a:r>
            <a:r>
              <a:rPr lang="it-IT" sz="2000" dirty="0">
                <a:latin typeface="Arial" panose="020B0604020202020204" pitchFamily="34" charset="0"/>
                <a:cs typeface="Arial" panose="020B0604020202020204" pitchFamily="34" charset="0"/>
              </a:rPr>
              <a:t> i </a:t>
            </a:r>
            <a:r>
              <a:rPr lang="it-IT" sz="2000" dirty="0" err="1">
                <a:latin typeface="Arial" panose="020B0604020202020204" pitchFamily="34" charset="0"/>
                <a:cs typeface="Arial" panose="020B0604020202020204" pitchFamily="34" charset="0"/>
              </a:rPr>
              <a:t>odaberite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onaj</a:t>
            </a:r>
            <a:r>
              <a:rPr lang="it-IT" sz="2000" dirty="0">
                <a:latin typeface="Arial" panose="020B0604020202020204" pitchFamily="34" charset="0"/>
                <a:cs typeface="Arial" panose="020B0604020202020204" pitchFamily="34" charset="0"/>
              </a:rPr>
              <a:t>(e) </a:t>
            </a:r>
            <a:r>
              <a:rPr lang="it-IT" sz="2000" dirty="0" err="1">
                <a:latin typeface="Arial" panose="020B0604020202020204" pitchFamily="34" charset="0"/>
                <a:cs typeface="Arial" panose="020B0604020202020204" pitchFamily="34" charset="0"/>
              </a:rPr>
              <a:t>koji</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vam</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najviše</a:t>
            </a:r>
            <a:r>
              <a:rPr lang="it-IT" sz="2000" dirty="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odgovara</a:t>
            </a:r>
            <a:endParaRPr lang="hr-HR" sz="2000" dirty="0" smtClean="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err="1">
                <a:latin typeface="Arial" panose="020B0604020202020204" pitchFamily="34" charset="0"/>
                <a:cs typeface="Arial" panose="020B0604020202020204" pitchFamily="34" charset="0"/>
              </a:rPr>
              <a:t>Pokrenite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društvenu</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kampanju</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kako</a:t>
            </a:r>
            <a:r>
              <a:rPr lang="it-IT" sz="2000" dirty="0">
                <a:latin typeface="Arial" panose="020B0604020202020204" pitchFamily="34" charset="0"/>
                <a:cs typeface="Arial" panose="020B0604020202020204" pitchFamily="34" charset="0"/>
              </a:rPr>
              <a:t> biste </a:t>
            </a:r>
            <a:r>
              <a:rPr lang="it-IT" sz="2000" dirty="0" err="1">
                <a:latin typeface="Arial" panose="020B0604020202020204" pitchFamily="34" charset="0"/>
                <a:cs typeface="Arial" panose="020B0604020202020204" pitchFamily="34" charset="0"/>
              </a:rPr>
              <a:t>dodatno</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reklamirali</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svoju</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organizaciju</a:t>
            </a:r>
            <a:r>
              <a:rPr lang="it-IT" sz="2000" dirty="0">
                <a:latin typeface="Arial" panose="020B0604020202020204" pitchFamily="34" charset="0"/>
                <a:cs typeface="Arial" panose="020B0604020202020204" pitchFamily="34" charset="0"/>
              </a:rPr>
              <a:t> i </a:t>
            </a:r>
            <a:r>
              <a:rPr lang="it-IT" sz="2000" dirty="0" err="1">
                <a:latin typeface="Arial" panose="020B0604020202020204" pitchFamily="34" charset="0"/>
                <a:cs typeface="Arial" panose="020B0604020202020204" pitchFamily="34" charset="0"/>
              </a:rPr>
              <a:t>usredotočili</a:t>
            </a:r>
            <a:r>
              <a:rPr lang="it-IT" sz="2000" dirty="0">
                <a:latin typeface="Arial" panose="020B0604020202020204" pitchFamily="34" charset="0"/>
                <a:cs typeface="Arial" panose="020B0604020202020204" pitchFamily="34" charset="0"/>
              </a:rPr>
              <a:t> se </a:t>
            </a:r>
            <a:r>
              <a:rPr lang="it-IT" sz="2000" dirty="0" err="1">
                <a:latin typeface="Arial" panose="020B0604020202020204" pitchFamily="34" charset="0"/>
                <a:cs typeface="Arial" panose="020B0604020202020204" pitchFamily="34" charset="0"/>
              </a:rPr>
              <a:t>na</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njezinu</a:t>
            </a:r>
            <a:r>
              <a:rPr lang="it-IT" sz="2000" dirty="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misiju</a:t>
            </a:r>
            <a:endParaRPr lang="hr-HR" sz="2000" dirty="0" smtClean="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err="1" smtClean="0">
                <a:latin typeface="Arial" panose="020B0604020202020204" pitchFamily="34" charset="0"/>
                <a:cs typeface="Arial" panose="020B0604020202020204" pitchFamily="34" charset="0"/>
              </a:rPr>
              <a:t>Defin</a:t>
            </a:r>
            <a:r>
              <a:rPr lang="hr-HR" sz="2000" dirty="0" err="1" smtClean="0">
                <a:latin typeface="Arial" panose="020B0604020202020204" pitchFamily="34" charset="0"/>
                <a:cs typeface="Arial" panose="020B0604020202020204" pitchFamily="34" charset="0"/>
              </a:rPr>
              <a:t>irajte</a:t>
            </a:r>
            <a:r>
              <a:rPr lang="hr-HR" sz="2000" dirty="0" smtClean="0">
                <a:latin typeface="Arial" panose="020B0604020202020204" pitchFamily="34" charset="0"/>
                <a:cs typeface="Arial" panose="020B0604020202020204" pitchFamily="34" charset="0"/>
              </a:rPr>
              <a:t> svoju ciljanu publiku i održite njezin interes</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pl-PL" sz="2000" dirty="0">
                <a:latin typeface="Arial" panose="020B0604020202020204" pitchFamily="34" charset="0"/>
                <a:cs typeface="Arial" panose="020B0604020202020204" pitchFamily="34" charset="0"/>
              </a:rPr>
              <a:t>Usredotočite se na svoju priliku za </a:t>
            </a:r>
            <a:r>
              <a:rPr lang="pl-PL" sz="2000" dirty="0" smtClean="0">
                <a:latin typeface="Arial" panose="020B0604020202020204" pitchFamily="34" charset="0"/>
                <a:cs typeface="Arial" panose="020B0604020202020204" pitchFamily="34" charset="0"/>
              </a:rPr>
              <a:t>sponzorstvo</a:t>
            </a:r>
          </a:p>
          <a:p>
            <a:pPr marL="342900" indent="-342900" algn="l">
              <a:lnSpc>
                <a:spcPct val="110000"/>
              </a:lnSpc>
              <a:buFont typeface="Arial" panose="020B0604020202020204" pitchFamily="34" charset="0"/>
              <a:buChar char="•"/>
            </a:pPr>
            <a:r>
              <a:rPr lang="pl-PL" sz="2000" dirty="0">
                <a:latin typeface="Arial" panose="020B0604020202020204" pitchFamily="34" charset="0"/>
                <a:cs typeface="Arial" panose="020B0604020202020204" pitchFamily="34" charset="0"/>
              </a:rPr>
              <a:t>Istaknite svoju organizaciju od ostalih</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endParaRPr lang="it-IT" sz="20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Εικόνα 2" descr="Εικόνα που περιέχει κόκκινο, πορτοκαλί&#10;&#10;Περιγραφή που δημιουργήθηκε αυτόματα">
            <a:extLst>
              <a:ext uri="{FF2B5EF4-FFF2-40B4-BE49-F238E27FC236}">
                <a16:creationId xmlns:a16="http://schemas.microsoft.com/office/drawing/2014/main" id="{885C5553-23BA-4761-97BA-07D920217E7B}"/>
              </a:ext>
            </a:extLst>
          </p:cNvPr>
          <p:cNvPicPr>
            <a:picLocks noChangeAspect="1"/>
          </p:cNvPicPr>
          <p:nvPr/>
        </p:nvPicPr>
        <p:blipFill rotWithShape="1">
          <a:blip r:embed="rId4">
            <a:extLst>
              <a:ext uri="{28A0092B-C50C-407E-A947-70E740481C1C}">
                <a14:useLocalDpi xmlns:a14="http://schemas.microsoft.com/office/drawing/2010/main" val="0"/>
              </a:ext>
            </a:extLst>
          </a:blip>
          <a:srcRect l="6782" r="4628"/>
          <a:stretch/>
        </p:blipFill>
        <p:spPr>
          <a:xfrm>
            <a:off x="6220919" y="1267258"/>
            <a:ext cx="4572000" cy="1925647"/>
          </a:xfrm>
          <a:prstGeom prst="rect">
            <a:avLst/>
          </a:prstGeom>
        </p:spPr>
      </p:pic>
    </p:spTree>
    <p:extLst>
      <p:ext uri="{BB962C8B-B14F-4D97-AF65-F5344CB8AC3E}">
        <p14:creationId xmlns:p14="http://schemas.microsoft.com/office/powerpoint/2010/main" val="2586425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926655" y="581569"/>
            <a:ext cx="10058400" cy="708261"/>
          </a:xfrm>
          <a:prstGeom prst="rect">
            <a:avLst/>
          </a:prstGeom>
        </p:spPr>
        <p:txBody>
          <a:bodyPr vert="horz" lIns="0" tIns="45720" rIns="0" bIns="45720" rtlCol="0" anchor="ctr">
            <a:normAutofit fontScale="62500" lnSpcReduction="20000"/>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4500" b="1" dirty="0">
                <a:solidFill>
                  <a:srgbClr val="FF6600"/>
                </a:solidFill>
                <a:latin typeface="Arial" panose="020B0604020202020204" pitchFamily="34" charset="0"/>
                <a:cs typeface="Arial" panose="020B0604020202020204" pitchFamily="34" charset="0"/>
              </a:rPr>
              <a:t>Scouting </a:t>
            </a:r>
            <a:r>
              <a:rPr lang="it-IT" sz="4500" b="1" dirty="0">
                <a:solidFill>
                  <a:srgbClr val="FF4343"/>
                </a:solidFill>
                <a:latin typeface="Arial" panose="020B0604020202020204" pitchFamily="34" charset="0"/>
                <a:cs typeface="Arial" panose="020B0604020202020204" pitchFamily="34" charset="0"/>
              </a:rPr>
              <a:t>sponsorship</a:t>
            </a:r>
          </a:p>
          <a:p>
            <a:r>
              <a:rPr lang="it-IT" sz="44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03823" y="1232926"/>
            <a:ext cx="10507839" cy="5165047"/>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it-IT" b="1" dirty="0" err="1">
                <a:solidFill>
                  <a:srgbClr val="FF0000"/>
                </a:solidFill>
                <a:latin typeface="Arial" panose="020B0604020202020204" pitchFamily="34" charset="0"/>
                <a:cs typeface="Arial" panose="020B0604020202020204" pitchFamily="34" charset="0"/>
              </a:rPr>
              <a:t>Which</a:t>
            </a:r>
            <a:r>
              <a:rPr lang="it-IT" b="1" dirty="0">
                <a:solidFill>
                  <a:srgbClr val="FF0000"/>
                </a:solidFill>
                <a:latin typeface="Arial" panose="020B0604020202020204" pitchFamily="34" charset="0"/>
                <a:cs typeface="Arial" panose="020B0604020202020204" pitchFamily="34" charset="0"/>
              </a:rPr>
              <a:t> are the </a:t>
            </a:r>
            <a:r>
              <a:rPr lang="it-IT" b="1" dirty="0" err="1">
                <a:solidFill>
                  <a:srgbClr val="FF0000"/>
                </a:solidFill>
                <a:latin typeface="Arial" panose="020B0604020202020204" pitchFamily="34" charset="0"/>
                <a:cs typeface="Arial" panose="020B0604020202020204" pitchFamily="34" charset="0"/>
              </a:rPr>
              <a:t>roles</a:t>
            </a:r>
            <a:r>
              <a:rPr lang="it-IT" b="1" dirty="0">
                <a:solidFill>
                  <a:srgbClr val="FF0000"/>
                </a:solidFill>
                <a:latin typeface="Arial" panose="020B0604020202020204" pitchFamily="34" charset="0"/>
                <a:cs typeface="Arial" panose="020B0604020202020204" pitchFamily="34" charset="0"/>
              </a:rPr>
              <a:t> of the sponsors:</a:t>
            </a:r>
            <a:endParaRPr lang="it-IT" sz="3200" b="1" dirty="0">
              <a:solidFill>
                <a:srgbClr val="FF4343"/>
              </a:solidFill>
              <a:latin typeface="Arial" panose="020B0604020202020204" pitchFamily="34" charset="0"/>
              <a:cs typeface="Arial" panose="020B0604020202020204" pitchFamily="34" charset="0"/>
            </a:endParaRPr>
          </a:p>
          <a:p>
            <a:pPr algn="just">
              <a:lnSpc>
                <a:spcPct val="110000"/>
              </a:lnSpc>
            </a:pPr>
            <a:r>
              <a:rPr lang="it-IT" dirty="0" err="1">
                <a:latin typeface="Arial" panose="020B0604020202020204" pitchFamily="34" charset="0"/>
                <a:cs typeface="Arial" panose="020B0604020202020204" pitchFamily="34" charset="0"/>
              </a:rPr>
              <a:t>According</a:t>
            </a:r>
            <a:r>
              <a:rPr lang="it-IT" dirty="0">
                <a:latin typeface="Arial" panose="020B0604020202020204" pitchFamily="34" charset="0"/>
                <a:cs typeface="Arial" panose="020B0604020202020204" pitchFamily="34" charset="0"/>
              </a:rPr>
              <a:t> to the </a:t>
            </a:r>
            <a:r>
              <a:rPr lang="it-IT" dirty="0" err="1">
                <a:latin typeface="Arial" panose="020B0604020202020204" pitchFamily="34" charset="0"/>
                <a:cs typeface="Arial" panose="020B0604020202020204" pitchFamily="34" charset="0"/>
              </a:rPr>
              <a:t>article</a:t>
            </a:r>
            <a:r>
              <a:rPr lang="it-IT" dirty="0">
                <a:latin typeface="Arial" panose="020B0604020202020204" pitchFamily="34" charset="0"/>
                <a:cs typeface="Arial" panose="020B0604020202020204" pitchFamily="34" charset="0"/>
              </a:rPr>
              <a:t> of Scouts (2022), the sponsoring authority </a:t>
            </a:r>
            <a:r>
              <a:rPr lang="it-IT" dirty="0" err="1">
                <a:latin typeface="Arial" panose="020B0604020202020204" pitchFamily="34" charset="0"/>
                <a:cs typeface="Arial" panose="020B0604020202020204" pitchFamily="34" charset="0"/>
              </a:rPr>
              <a:t>should</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provide</a:t>
            </a:r>
            <a:r>
              <a:rPr lang="it-IT" dirty="0">
                <a:latin typeface="Arial" panose="020B0604020202020204" pitchFamily="34" charset="0"/>
                <a:cs typeface="Arial" panose="020B0604020202020204" pitchFamily="34" charset="0"/>
              </a:rPr>
              <a:t> the </a:t>
            </a:r>
            <a:r>
              <a:rPr lang="it-IT" dirty="0" err="1">
                <a:latin typeface="Arial" panose="020B0604020202020204" pitchFamily="34" charset="0"/>
                <a:cs typeface="Arial" panose="020B0604020202020204" pitchFamily="34" charset="0"/>
              </a:rPr>
              <a:t>organization</a:t>
            </a:r>
            <a:r>
              <a:rPr lang="it-IT" dirty="0">
                <a:latin typeface="Arial" panose="020B0604020202020204" pitchFamily="34" charset="0"/>
                <a:cs typeface="Arial" panose="020B0604020202020204" pitchFamily="34" charset="0"/>
              </a:rPr>
              <a:t> with the following:</a:t>
            </a:r>
          </a:p>
          <a:p>
            <a:pPr marL="342900" indent="-342900" algn="just">
              <a:lnSpc>
                <a:spcPct val="110000"/>
              </a:lnSpc>
              <a:buFont typeface="Arial" panose="020B0604020202020204" pitchFamily="34" charset="0"/>
              <a:buChar char="•"/>
            </a:pPr>
            <a:r>
              <a:rPr lang="it-IT" dirty="0">
                <a:latin typeface="Arial" panose="020B0604020202020204" pitchFamily="34" charset="0"/>
                <a:cs typeface="Arial" panose="020B0604020202020204" pitchFamily="34" charset="0"/>
              </a:rPr>
              <a:t>Training events/</a:t>
            </a:r>
            <a:r>
              <a:rPr lang="it-IT" dirty="0" err="1">
                <a:latin typeface="Arial" panose="020B0604020202020204" pitchFamily="34" charset="0"/>
                <a:cs typeface="Arial" panose="020B0604020202020204" pitchFamily="34" charset="0"/>
              </a:rPr>
              <a:t>seminars</a:t>
            </a:r>
            <a:r>
              <a:rPr lang="it-IT" dirty="0">
                <a:latin typeface="Arial" panose="020B0604020202020204" pitchFamily="34" charset="0"/>
                <a:cs typeface="Arial" panose="020B0604020202020204" pitchFamily="34" charset="0"/>
              </a:rPr>
              <a:t> for </a:t>
            </a:r>
            <a:r>
              <a:rPr lang="it-IT" dirty="0" err="1">
                <a:latin typeface="Arial" panose="020B0604020202020204" pitchFamily="34" charset="0"/>
                <a:cs typeface="Arial" panose="020B0604020202020204" pitchFamily="34" charset="0"/>
              </a:rPr>
              <a:t>all</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employees</a:t>
            </a:r>
            <a:r>
              <a:rPr lang="it-IT" dirty="0">
                <a:latin typeface="Arial" panose="020B0604020202020204" pitchFamily="34" charset="0"/>
                <a:cs typeface="Arial" panose="020B0604020202020204" pitchFamily="34" charset="0"/>
              </a:rPr>
              <a:t> and </a:t>
            </a:r>
            <a:r>
              <a:rPr lang="it-IT" dirty="0" err="1">
                <a:latin typeface="Arial" panose="020B0604020202020204" pitchFamily="34" charset="0"/>
                <a:cs typeface="Arial" panose="020B0604020202020204" pitchFamily="34" charset="0"/>
              </a:rPr>
              <a:t>members</a:t>
            </a:r>
            <a:r>
              <a:rPr lang="it-IT" dirty="0">
                <a:latin typeface="Arial" panose="020B0604020202020204" pitchFamily="34" charset="0"/>
                <a:cs typeface="Arial" panose="020B0604020202020204" pitchFamily="34" charset="0"/>
              </a:rPr>
              <a:t> of the </a:t>
            </a:r>
            <a:r>
              <a:rPr lang="it-IT" dirty="0" err="1">
                <a:latin typeface="Arial" panose="020B0604020202020204" pitchFamily="34" charset="0"/>
                <a:cs typeface="Arial" panose="020B0604020202020204" pitchFamily="34" charset="0"/>
              </a:rPr>
              <a:t>organization</a:t>
            </a:r>
            <a:endParaRPr lang="it-IT"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it-IT" dirty="0" err="1">
                <a:latin typeface="Arial" panose="020B0604020202020204" pitchFamily="34" charset="0"/>
                <a:cs typeface="Arial" panose="020B0604020202020204" pitchFamily="34" charset="0"/>
              </a:rPr>
              <a:t>Reqruitment</a:t>
            </a:r>
            <a:r>
              <a:rPr lang="it-IT" dirty="0">
                <a:latin typeface="Arial" panose="020B0604020202020204" pitchFamily="34" charset="0"/>
                <a:cs typeface="Arial" panose="020B0604020202020204" pitchFamily="34" charset="0"/>
              </a:rPr>
              <a:t> of </a:t>
            </a:r>
            <a:r>
              <a:rPr lang="it-IT" dirty="0" err="1">
                <a:latin typeface="Arial" panose="020B0604020202020204" pitchFamily="34" charset="0"/>
                <a:cs typeface="Arial" panose="020B0604020202020204" pitchFamily="34" charset="0"/>
              </a:rPr>
              <a:t>specialized</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members</a:t>
            </a:r>
            <a:endParaRPr lang="it-IT"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it-IT" dirty="0">
                <a:latin typeface="Arial" panose="020B0604020202020204" pitchFamily="34" charset="0"/>
                <a:cs typeface="Arial" panose="020B0604020202020204" pitchFamily="34" charset="0"/>
              </a:rPr>
              <a:t>Financial </a:t>
            </a:r>
            <a:r>
              <a:rPr lang="it-IT" dirty="0" err="1">
                <a:latin typeface="Arial" panose="020B0604020202020204" pitchFamily="34" charset="0"/>
                <a:cs typeface="Arial" panose="020B0604020202020204" pitchFamily="34" charset="0"/>
              </a:rPr>
              <a:t>resources</a:t>
            </a:r>
            <a:r>
              <a:rPr lang="it-IT" dirty="0">
                <a:latin typeface="Arial" panose="020B0604020202020204" pitchFamily="34" charset="0"/>
                <a:cs typeface="Arial" panose="020B0604020202020204" pitchFamily="34" charset="0"/>
              </a:rPr>
              <a:t> </a:t>
            </a:r>
          </a:p>
          <a:p>
            <a:pPr marL="342900" indent="-342900" algn="just">
              <a:lnSpc>
                <a:spcPct val="110000"/>
              </a:lnSpc>
              <a:buFont typeface="Arial" panose="020B0604020202020204" pitchFamily="34" charset="0"/>
              <a:buChar char="•"/>
            </a:pPr>
            <a:r>
              <a:rPr lang="it-IT" dirty="0" err="1">
                <a:latin typeface="Arial" panose="020B0604020202020204" pitchFamily="34" charset="0"/>
                <a:cs typeface="Arial" panose="020B0604020202020204" pitchFamily="34" charset="0"/>
              </a:rPr>
              <a:t>Responsibilities</a:t>
            </a:r>
            <a:endParaRPr lang="it-IT"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it-IT" dirty="0">
                <a:latin typeface="Arial" panose="020B0604020202020204" pitchFamily="34" charset="0"/>
                <a:cs typeface="Arial" panose="020B0604020202020204" pitchFamily="34" charset="0"/>
              </a:rPr>
              <a:t>Minimum standards </a:t>
            </a:r>
          </a:p>
          <a:p>
            <a:pPr marL="342900" indent="-342900" algn="just">
              <a:lnSpc>
                <a:spcPct val="110000"/>
              </a:lnSpc>
              <a:buFont typeface="Arial" panose="020B0604020202020204" pitchFamily="34" charset="0"/>
              <a:buChar char="•"/>
            </a:pPr>
            <a:r>
              <a:rPr lang="it-IT" dirty="0">
                <a:latin typeface="Arial" panose="020B0604020202020204" pitchFamily="34" charset="0"/>
                <a:cs typeface="Arial" panose="020B0604020202020204" pitchFamily="34" charset="0"/>
              </a:rPr>
              <a:t>Development of </a:t>
            </a:r>
            <a:r>
              <a:rPr lang="it-IT" dirty="0" err="1">
                <a:latin typeface="Arial" panose="020B0604020202020204" pitchFamily="34" charset="0"/>
                <a:cs typeface="Arial" panose="020B0604020202020204" pitchFamily="34" charset="0"/>
              </a:rPr>
              <a:t>Scounting</a:t>
            </a:r>
            <a:r>
              <a:rPr lang="it-IT"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give the fullest possible encouragement and assistance needed</a:t>
            </a:r>
          </a:p>
          <a:p>
            <a:pPr marL="342900" indent="-342900" algn="just">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Property and equipment preparation</a:t>
            </a:r>
          </a:p>
          <a:p>
            <a:pPr marL="342900" indent="-342900" algn="just">
              <a:lnSpc>
                <a:spcPct val="110000"/>
              </a:lnSpc>
              <a:buFont typeface="Arial" panose="020B0604020202020204" pitchFamily="34" charset="0"/>
              <a:buChar char="•"/>
            </a:pPr>
            <a:r>
              <a:rPr lang="en-US" dirty="0" err="1">
                <a:latin typeface="Arial" panose="020B0604020202020204" pitchFamily="34" charset="0"/>
                <a:cs typeface="Arial" panose="020B0604020202020204" pitchFamily="34" charset="0"/>
              </a:rPr>
              <a:t>Leadershipv</a:t>
            </a:r>
            <a:endParaRPr lang="en-US"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Social and economic development</a:t>
            </a:r>
          </a:p>
          <a:p>
            <a:pPr marL="342900" indent="-342900" algn="l">
              <a:lnSpc>
                <a:spcPct val="11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endParaRPr lang="it-IT" sz="20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672997" y="1"/>
            <a:ext cx="1477330" cy="1477330"/>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Εικόνα 2">
            <a:extLst>
              <a:ext uri="{FF2B5EF4-FFF2-40B4-BE49-F238E27FC236}">
                <a16:creationId xmlns:a16="http://schemas.microsoft.com/office/drawing/2014/main" id="{EB92082E-D2B4-4806-BC2F-A682571816F2}"/>
              </a:ext>
            </a:extLst>
          </p:cNvPr>
          <p:cNvPicPr>
            <a:picLocks noChangeAspect="1"/>
          </p:cNvPicPr>
          <p:nvPr/>
        </p:nvPicPr>
        <p:blipFill rotWithShape="1">
          <a:blip r:embed="rId4">
            <a:extLst>
              <a:ext uri="{28A0092B-C50C-407E-A947-70E740481C1C}">
                <a14:useLocalDpi xmlns:a14="http://schemas.microsoft.com/office/drawing/2010/main" val="0"/>
              </a:ext>
            </a:extLst>
          </a:blip>
          <a:srcRect l="8954" t="17085" r="7488" b="22159"/>
          <a:stretch/>
        </p:blipFill>
        <p:spPr>
          <a:xfrm>
            <a:off x="6157742" y="2863122"/>
            <a:ext cx="4680147" cy="1302080"/>
          </a:xfrm>
          <a:prstGeom prst="rect">
            <a:avLst/>
          </a:prstGeom>
        </p:spPr>
      </p:pic>
      <p:pic>
        <p:nvPicPr>
          <p:cNvPr id="13" name="Εικόνα 12" descr="Εικόνα που περιέχει κείμενο&#10;&#10;Περιγραφή που δημιουργήθηκε αυτόματα">
            <a:extLst>
              <a:ext uri="{FF2B5EF4-FFF2-40B4-BE49-F238E27FC236}">
                <a16:creationId xmlns:a16="http://schemas.microsoft.com/office/drawing/2014/main" id="{C053EFD1-7EBA-4046-96FF-D2321EA2D7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7742" y="5204978"/>
            <a:ext cx="1837325" cy="1358625"/>
          </a:xfrm>
          <a:prstGeom prst="rect">
            <a:avLst/>
          </a:prstGeom>
        </p:spPr>
      </p:pic>
    </p:spTree>
    <p:extLst>
      <p:ext uri="{BB962C8B-B14F-4D97-AF65-F5344CB8AC3E}">
        <p14:creationId xmlns:p14="http://schemas.microsoft.com/office/powerpoint/2010/main" val="1748097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926655" y="599606"/>
            <a:ext cx="10058400" cy="708261"/>
          </a:xfrm>
          <a:prstGeom prst="rect">
            <a:avLst/>
          </a:prstGeom>
        </p:spPr>
        <p:txBody>
          <a:bodyPr vert="horz" lIns="0" tIns="45720" rIns="0" bIns="45720" rtlCol="0" anchor="ctr">
            <a:normAutofit fontScale="62500" lnSpcReduction="20000"/>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hr-HR" sz="4500" b="1" dirty="0" smtClean="0">
                <a:solidFill>
                  <a:srgbClr val="FF6600"/>
                </a:solidFill>
                <a:latin typeface="Arial" panose="020B0604020202020204" pitchFamily="34" charset="0"/>
                <a:cs typeface="Arial" panose="020B0604020202020204" pitchFamily="34" charset="0"/>
              </a:rPr>
              <a:t>TRAŽENJE SPONZORSTVA</a:t>
            </a:r>
            <a:endParaRPr lang="it-IT" sz="4500" b="1" dirty="0">
              <a:solidFill>
                <a:srgbClr val="FF4343"/>
              </a:solidFill>
              <a:latin typeface="Arial" panose="020B0604020202020204" pitchFamily="34" charset="0"/>
              <a:cs typeface="Arial" panose="020B0604020202020204" pitchFamily="34" charset="0"/>
            </a:endParaRPr>
          </a:p>
          <a:p>
            <a:r>
              <a:rPr lang="it-IT" sz="44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03823" y="1380447"/>
            <a:ext cx="10507839" cy="45492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endParaRPr lang="it-IT" sz="3200" b="1" dirty="0">
              <a:solidFill>
                <a:srgbClr val="FF4343"/>
              </a:solidFill>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Online </a:t>
            </a:r>
            <a:r>
              <a:rPr lang="hr-HR" sz="2000" dirty="0" smtClean="0">
                <a:latin typeface="Arial" panose="020B0604020202020204" pitchFamily="34" charset="0"/>
                <a:cs typeface="Arial" panose="020B0604020202020204" pitchFamily="34" charset="0"/>
              </a:rPr>
              <a:t>pretraga</a:t>
            </a:r>
            <a:endParaRPr lang="it-IT" sz="2000"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US" sz="2000" dirty="0">
                <a:latin typeface="Arial" panose="020B0604020202020204" pitchFamily="34" charset="0"/>
                <a:cs typeface="Arial" panose="020B0604020202020204" pitchFamily="34" charset="0"/>
              </a:rPr>
              <a:t>LinkedIn</a:t>
            </a:r>
          </a:p>
          <a:p>
            <a:pPr marL="342900" indent="-342900" algn="l">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Društvene mreže</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hr-HR" sz="2000" dirty="0" smtClean="0">
                <a:latin typeface="Arial" panose="020B0604020202020204" pitchFamily="34" charset="0"/>
                <a:cs typeface="Arial" panose="020B0604020202020204" pitchFamily="34" charset="0"/>
              </a:rPr>
              <a:t>Proširite svoje profesionalne/osobne kontakte</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err="1" smtClean="0">
                <a:latin typeface="Arial" panose="020B0604020202020204" pitchFamily="34" charset="0"/>
                <a:cs typeface="Arial" panose="020B0604020202020204" pitchFamily="34" charset="0"/>
              </a:rPr>
              <a:t>Spon</a:t>
            </a:r>
            <a:r>
              <a:rPr lang="hr-HR" sz="2000" dirty="0" err="1" smtClean="0">
                <a:latin typeface="Arial" panose="020B0604020202020204" pitchFamily="34" charset="0"/>
                <a:cs typeface="Arial" panose="020B0604020202020204" pitchFamily="34" charset="0"/>
              </a:rPr>
              <a:t>zorske</a:t>
            </a:r>
            <a:r>
              <a:rPr lang="hr-HR" sz="2000" dirty="0" smtClean="0">
                <a:latin typeface="Arial" panose="020B0604020202020204" pitchFamily="34" charset="0"/>
                <a:cs typeface="Arial" panose="020B0604020202020204" pitchFamily="34" charset="0"/>
              </a:rPr>
              <a:t> stranice</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hr-HR" sz="2000" dirty="0" smtClean="0">
                <a:latin typeface="Arial" panose="020B0604020202020204" pitchFamily="34" charset="0"/>
                <a:cs typeface="Arial" panose="020B0604020202020204" pitchFamily="34" charset="0"/>
              </a:rPr>
              <a:t>Preporuke</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Mailing </a:t>
            </a:r>
            <a:r>
              <a:rPr lang="it-IT" sz="2000" dirty="0" smtClean="0">
                <a:latin typeface="Arial" panose="020B0604020202020204" pitchFamily="34" charset="0"/>
                <a:cs typeface="Arial" panose="020B0604020202020204" pitchFamily="34" charset="0"/>
              </a:rPr>
              <a:t>list</a:t>
            </a:r>
            <a:r>
              <a:rPr lang="hr-HR" sz="2000" dirty="0" smtClean="0">
                <a:latin typeface="Arial" panose="020B0604020202020204" pitchFamily="34" charset="0"/>
                <a:cs typeface="Arial" panose="020B0604020202020204" pitchFamily="34" charset="0"/>
              </a:rPr>
              <a:t>e</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err="1">
                <a:latin typeface="Arial" panose="020B0604020202020204" pitchFamily="34" charset="0"/>
                <a:cs typeface="Arial" panose="020B0604020202020204" pitchFamily="34" charset="0"/>
              </a:rPr>
              <a:t>CorporateProgrami</a:t>
            </a:r>
            <a:r>
              <a:rPr lang="it-IT" sz="2000" dirty="0">
                <a:latin typeface="Arial" panose="020B0604020202020204" pitchFamily="34" charset="0"/>
                <a:cs typeface="Arial" panose="020B0604020202020204" pitchFamily="34" charset="0"/>
              </a:rPr>
              <a:t>/</a:t>
            </a:r>
            <a:r>
              <a:rPr lang="it-IT" sz="2000" dirty="0" err="1">
                <a:latin typeface="Arial" panose="020B0604020202020204" pitchFamily="34" charset="0"/>
                <a:cs typeface="Arial" panose="020B0604020202020204" pitchFamily="34" charset="0"/>
              </a:rPr>
              <a:t>projekti</a:t>
            </a:r>
            <a:r>
              <a:rPr lang="it-IT" sz="2000" dirty="0">
                <a:latin typeface="Arial" panose="020B0604020202020204" pitchFamily="34" charset="0"/>
                <a:cs typeface="Arial" panose="020B0604020202020204" pitchFamily="34" charset="0"/>
              </a:rPr>
              <a:t>/</a:t>
            </a:r>
            <a:r>
              <a:rPr lang="it-IT" sz="2000" dirty="0" err="1">
                <a:latin typeface="Arial" panose="020B0604020202020204" pitchFamily="34" charset="0"/>
                <a:cs typeface="Arial" panose="020B0604020202020204" pitchFamily="34" charset="0"/>
              </a:rPr>
              <a:t>događaji</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društveno</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odgovornog</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poslovanja</a:t>
            </a:r>
            <a:r>
              <a:rPr lang="it-IT" sz="2000" dirty="0">
                <a:latin typeface="Arial" panose="020B0604020202020204" pitchFamily="34" charset="0"/>
                <a:cs typeface="Arial" panose="020B0604020202020204" pitchFamily="34" charset="0"/>
              </a:rPr>
              <a:t> </a:t>
            </a:r>
            <a:endParaRPr lang="it-IT" sz="20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672997" y="1"/>
            <a:ext cx="1477330" cy="1477330"/>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9" name="Εικόνα 8" descr="Εικόνα που περιέχει κείμενο, ηλεκτρονικές συσκευές, οθόνη, εμφανιζόμενος&#10;&#10;Περιγραφή που δημιουργήθηκε αυτόματα">
            <a:extLst>
              <a:ext uri="{FF2B5EF4-FFF2-40B4-BE49-F238E27FC236}">
                <a16:creationId xmlns:a16="http://schemas.microsoft.com/office/drawing/2014/main" id="{87E3D280-5A11-424C-A02D-310B230D47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0329" y="1678898"/>
            <a:ext cx="5071672" cy="3237876"/>
          </a:xfrm>
          <a:prstGeom prst="rect">
            <a:avLst/>
          </a:prstGeom>
        </p:spPr>
      </p:pic>
    </p:spTree>
    <p:extLst>
      <p:ext uri="{BB962C8B-B14F-4D97-AF65-F5344CB8AC3E}">
        <p14:creationId xmlns:p14="http://schemas.microsoft.com/office/powerpoint/2010/main" val="4064447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926655" y="599606"/>
            <a:ext cx="10058400" cy="708261"/>
          </a:xfrm>
          <a:prstGeom prst="rect">
            <a:avLst/>
          </a:prstGeom>
        </p:spPr>
        <p:txBody>
          <a:bodyPr vert="horz" lIns="0" tIns="45720" rIns="0" bIns="45720" rtlCol="0" anchor="ctr">
            <a:normAutofit fontScale="62500" lnSpcReduction="20000"/>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hr-HR" sz="4500" b="1" dirty="0">
                <a:solidFill>
                  <a:srgbClr val="FF6600"/>
                </a:solidFill>
                <a:latin typeface="Arial" panose="020B0604020202020204" pitchFamily="34" charset="0"/>
                <a:cs typeface="Arial" panose="020B0604020202020204" pitchFamily="34" charset="0"/>
              </a:rPr>
              <a:t>TRAŽENJE SPONZORSTVA</a:t>
            </a:r>
            <a:endParaRPr lang="it-IT" sz="4500" b="1" dirty="0">
              <a:solidFill>
                <a:srgbClr val="FF4343"/>
              </a:solidFill>
              <a:latin typeface="Arial" panose="020B0604020202020204" pitchFamily="34" charset="0"/>
              <a:cs typeface="Arial" panose="020B0604020202020204" pitchFamily="34" charset="0"/>
            </a:endParaRPr>
          </a:p>
          <a:p>
            <a:r>
              <a:rPr lang="it-IT" sz="4400" b="1" dirty="0" smtClean="0">
                <a:solidFill>
                  <a:srgbClr val="FF4343"/>
                </a:solidFill>
                <a:latin typeface="Arial" panose="020B0604020202020204" pitchFamily="34" charset="0"/>
                <a:cs typeface="Arial" panose="020B0604020202020204" pitchFamily="34" charset="0"/>
              </a:rPr>
              <a:t> </a:t>
            </a:r>
            <a:endParaRPr lang="it-IT" sz="44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03823" y="1380447"/>
            <a:ext cx="10507839" cy="45492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hr-HR" b="1" dirty="0" smtClean="0">
                <a:solidFill>
                  <a:srgbClr val="FF0000"/>
                </a:solidFill>
                <a:latin typeface="Arial" panose="020B0604020202020204" pitchFamily="34" charset="0"/>
                <a:cs typeface="Arial" panose="020B0604020202020204" pitchFamily="34" charset="0"/>
              </a:rPr>
              <a:t>Primjer uspješnog sponzorstva</a:t>
            </a:r>
            <a:r>
              <a:rPr lang="it-IT" b="1" dirty="0" smtClean="0">
                <a:solidFill>
                  <a:srgbClr val="FF0000"/>
                </a:solidFill>
                <a:latin typeface="Arial" panose="020B0604020202020204" pitchFamily="34" charset="0"/>
                <a:cs typeface="Arial" panose="020B0604020202020204" pitchFamily="34" charset="0"/>
              </a:rPr>
              <a:t>:</a:t>
            </a:r>
            <a:endParaRPr lang="it-IT" sz="3200" b="1" dirty="0">
              <a:solidFill>
                <a:srgbClr val="FF4343"/>
              </a:solidFill>
              <a:latin typeface="Arial" panose="020B0604020202020204" pitchFamily="34" charset="0"/>
              <a:cs typeface="Arial" panose="020B0604020202020204" pitchFamily="34" charset="0"/>
            </a:endParaRPr>
          </a:p>
          <a:p>
            <a:pPr algn="just">
              <a:lnSpc>
                <a:spcPct val="110000"/>
              </a:lnSpc>
            </a:pPr>
            <a:r>
              <a:rPr lang="en-US" sz="2000" dirty="0">
                <a:latin typeface="Arial" panose="020B0604020202020204" pitchFamily="34" charset="0"/>
                <a:cs typeface="Arial" panose="020B0604020202020204" pitchFamily="34" charset="0"/>
              </a:rPr>
              <a:t>Na </a:t>
            </a:r>
            <a:r>
              <a:rPr lang="en-US" sz="2000" dirty="0" err="1">
                <a:latin typeface="Arial" panose="020B0604020202020204" pitchFamily="34" charset="0"/>
                <a:cs typeface="Arial" panose="020B0604020202020204" pitchFamily="34" charset="0"/>
              </a:rPr>
              <a:t>temelju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članka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izviđača</a:t>
            </a:r>
            <a:r>
              <a:rPr lang="en-US" sz="2000" dirty="0">
                <a:latin typeface="Arial" panose="020B0604020202020204" pitchFamily="34" charset="0"/>
                <a:cs typeface="Arial" panose="020B0604020202020204" pitchFamily="34" charset="0"/>
              </a:rPr>
              <a:t> (2022.), </a:t>
            </a:r>
            <a:r>
              <a:rPr lang="en-US" sz="2000" dirty="0" err="1">
                <a:latin typeface="Arial" panose="020B0604020202020204" pitchFamily="34" charset="0"/>
                <a:cs typeface="Arial" panose="020B0604020202020204" pitchFamily="34" charset="0"/>
              </a:rPr>
              <a:t>neprofitna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organizacija</a:t>
            </a:r>
            <a:r>
              <a:rPr lang="en-US" sz="2000" dirty="0">
                <a:latin typeface="Arial" panose="020B0604020202020204" pitchFamily="34" charset="0"/>
                <a:cs typeface="Arial" panose="020B0604020202020204" pitchFamily="34" charset="0"/>
              </a:rPr>
              <a:t> pod </a:t>
            </a:r>
            <a:r>
              <a:rPr lang="en-US" sz="2000" dirty="0" err="1">
                <a:latin typeface="Arial" panose="020B0604020202020204" pitchFamily="34" charset="0"/>
                <a:cs typeface="Arial" panose="020B0604020202020204" pitchFamily="34" charset="0"/>
              </a:rPr>
              <a:t>nazivom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Bostonska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atletska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udruga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ili</a:t>
            </a:r>
            <a:r>
              <a:rPr lang="en-US" sz="2000" dirty="0">
                <a:latin typeface="Arial" panose="020B0604020202020204" pitchFamily="34" charset="0"/>
                <a:cs typeface="Arial" panose="020B0604020202020204" pitchFamily="34" charset="0"/>
              </a:rPr>
              <a:t> "BAA" </a:t>
            </a:r>
            <a:r>
              <a:rPr lang="en-US" sz="2000" dirty="0" err="1">
                <a:latin typeface="Arial" panose="020B0604020202020204" pitchFamily="34" charset="0"/>
                <a:cs typeface="Arial" panose="020B0604020202020204" pitchFamily="34" charset="0"/>
              </a:rPr>
              <a:t>predstavlja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takav</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primjer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jer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ima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koristi</a:t>
            </a:r>
            <a:r>
              <a:rPr lang="en-US" sz="2000" dirty="0">
                <a:latin typeface="Arial" panose="020B0604020202020204" pitchFamily="34" charset="0"/>
                <a:cs typeface="Arial" panose="020B0604020202020204" pitchFamily="34" charset="0"/>
              </a:rPr>
              <a:t> od: </a:t>
            </a:r>
            <a:endParaRPr lang="en-US" sz="2000"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US" sz="2000" i="1" dirty="0" smtClean="0">
                <a:latin typeface="Arial" panose="020B0604020202020204" pitchFamily="34" charset="0"/>
                <a:cs typeface="Arial" panose="020B0604020202020204" pitchFamily="34" charset="0"/>
              </a:rPr>
              <a:t>“</a:t>
            </a:r>
            <a:r>
              <a:rPr lang="hr-HR" sz="2000" i="1" dirty="0" smtClean="0">
                <a:latin typeface="Arial" panose="020B0604020202020204" pitchFamily="34" charset="0"/>
                <a:cs typeface="Arial" panose="020B0604020202020204" pitchFamily="34" charset="0"/>
              </a:rPr>
              <a:t>Primanje nevjerojatne </a:t>
            </a:r>
            <a:r>
              <a:rPr lang="hr-HR" sz="2000" i="1" dirty="0" err="1" smtClean="0">
                <a:latin typeface="Arial" panose="020B0604020202020204" pitchFamily="34" charset="0"/>
                <a:cs typeface="Arial" panose="020B0604020202020204" pitchFamily="34" charset="0"/>
              </a:rPr>
              <a:t>količin</a:t>
            </a:r>
            <a:r>
              <a:rPr lang="hr-HR" sz="2000" i="1" dirty="0" smtClean="0">
                <a:latin typeface="Arial" panose="020B0604020202020204" pitchFamily="34" charset="0"/>
                <a:cs typeface="Arial" panose="020B0604020202020204" pitchFamily="34" charset="0"/>
              </a:rPr>
              <a:t> financijskih sredstava koja dolaze od </a:t>
            </a:r>
            <a:r>
              <a:rPr lang="hr-HR" sz="2000" i="1" dirty="0" err="1" smtClean="0">
                <a:latin typeface="Arial" panose="020B0604020202020204" pitchFamily="34" charset="0"/>
                <a:cs typeface="Arial" panose="020B0604020202020204" pitchFamily="34" charset="0"/>
              </a:rPr>
              <a:t>Adidasa</a:t>
            </a:r>
            <a:r>
              <a:rPr lang="hr-HR" sz="2000" i="1" dirty="0" smtClean="0">
                <a:latin typeface="Arial" panose="020B0604020202020204" pitchFamily="34" charset="0"/>
                <a:cs typeface="Arial" panose="020B0604020202020204" pitchFamily="34" charset="0"/>
              </a:rPr>
              <a:t> i drugih korporativnih sponzora</a:t>
            </a:r>
            <a:endParaRPr lang="en-US" sz="2000" i="1"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US" sz="2000" i="1" dirty="0" err="1">
                <a:latin typeface="Arial" panose="020B0604020202020204" pitchFamily="34" charset="0"/>
                <a:cs typeface="Arial" panose="020B0604020202020204" pitchFamily="34" charset="0"/>
              </a:rPr>
              <a:t>Podižući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profil</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svog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događaja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kao</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maratona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svjetske</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klase</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povezujući</a:t>
            </a:r>
            <a:r>
              <a:rPr lang="en-US" sz="2000" i="1" dirty="0">
                <a:latin typeface="Arial" panose="020B0604020202020204" pitchFamily="34" charset="0"/>
                <a:cs typeface="Arial" panose="020B0604020202020204" pitchFamily="34" charset="0"/>
              </a:rPr>
              <a:t> se s </a:t>
            </a:r>
            <a:r>
              <a:rPr lang="en-US" sz="2000" i="1" dirty="0" err="1">
                <a:latin typeface="Arial" panose="020B0604020202020204" pitchFamily="34" charset="0"/>
                <a:cs typeface="Arial" panose="020B0604020202020204" pitchFamily="34" charset="0"/>
              </a:rPr>
              <a:t>markama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kao</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što</a:t>
            </a:r>
            <a:r>
              <a:rPr lang="en-US" sz="2000" i="1" dirty="0">
                <a:latin typeface="Arial" panose="020B0604020202020204" pitchFamily="34" charset="0"/>
                <a:cs typeface="Arial" panose="020B0604020202020204" pitchFamily="34" charset="0"/>
              </a:rPr>
              <a:t> je Adidas)”</a:t>
            </a:r>
            <a:endParaRPr lang="it-IT" sz="2000" i="1" dirty="0">
              <a:latin typeface="Arial" panose="020B0604020202020204" pitchFamily="34" charset="0"/>
              <a:cs typeface="Arial" panose="020B0604020202020204" pitchFamily="34" charset="0"/>
            </a:endParaRPr>
          </a:p>
          <a:p>
            <a:pPr algn="just">
              <a:lnSpc>
                <a:spcPct val="110000"/>
              </a:lnSpc>
            </a:pPr>
            <a:r>
              <a:rPr lang="hr-HR" sz="2000" dirty="0" smtClean="0">
                <a:latin typeface="Arial" panose="020B0604020202020204" pitchFamily="34" charset="0"/>
                <a:cs typeface="Arial" panose="020B0604020202020204" pitchFamily="34" charset="0"/>
              </a:rPr>
              <a:t>Dok </a:t>
            </a:r>
            <a:r>
              <a:rPr lang="hr-HR" sz="2000" dirty="0" err="1" smtClean="0">
                <a:latin typeface="Arial" panose="020B0604020202020204" pitchFamily="34" charset="0"/>
                <a:cs typeface="Arial" panose="020B0604020202020204" pitchFamily="34" charset="0"/>
              </a:rPr>
              <a:t>Adidas</a:t>
            </a:r>
            <a:r>
              <a:rPr lang="hr-HR" sz="2000" dirty="0" smtClean="0">
                <a:latin typeface="Arial" panose="020B0604020202020204" pitchFamily="34" charset="0"/>
                <a:cs typeface="Arial" panose="020B0604020202020204" pitchFamily="34" charset="0"/>
              </a:rPr>
              <a:t> ima koristi od ovog sponzorstva kroz ciljnu publiku organizacije, a to su uglavnom sportaši i ljudi koji su aktivno uključeni u sportske aktivnosti</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gn="just">
              <a:lnSpc>
                <a:spcPct val="110000"/>
              </a:lnSpc>
            </a:pPr>
            <a:r>
              <a:rPr lang="en-US" sz="2000" dirty="0" err="1" smtClean="0">
                <a:latin typeface="Arial" panose="020B0604020202020204" pitchFamily="34" charset="0"/>
                <a:cs typeface="Arial" panose="020B0604020202020204" pitchFamily="34" charset="0"/>
              </a:rPr>
              <a:t>Ovaj</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primjer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naglašava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važnost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uzajamne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koristi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između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sponzora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organizacije</a:t>
            </a:r>
            <a:r>
              <a:rPr lang="en-US" sz="2000" dirty="0">
                <a:latin typeface="Arial" panose="020B0604020202020204" pitchFamily="34" charset="0"/>
                <a:cs typeface="Arial" panose="020B0604020202020204" pitchFamily="34" charset="0"/>
              </a:rPr>
              <a:t>(a). </a:t>
            </a:r>
            <a:endParaRPr lang="en-US" sz="20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672997" y="1"/>
            <a:ext cx="1477330" cy="1477330"/>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886218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999741"/>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2800" b="1" dirty="0" smtClean="0">
                <a:solidFill>
                  <a:srgbClr val="FF6600"/>
                </a:solidFill>
                <a:latin typeface="Arial" panose="020B0604020202020204" pitchFamily="34" charset="0"/>
                <a:cs typeface="Arial" panose="020B0604020202020204" pitchFamily="34" charset="0"/>
              </a:rPr>
              <a:t>Reference</a:t>
            </a:r>
            <a:r>
              <a:rPr lang="it-IT" sz="4400" b="1" dirty="0" smtClean="0">
                <a:solidFill>
                  <a:srgbClr val="FF4343"/>
                </a:solidFill>
                <a:latin typeface="Arial" panose="020B0604020202020204" pitchFamily="34" charset="0"/>
                <a:cs typeface="Arial" panose="020B0604020202020204" pitchFamily="34" charset="0"/>
              </a:rPr>
              <a:t> </a:t>
            </a:r>
            <a:endParaRPr lang="it-IT" sz="44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82962"/>
            <a:ext cx="10533358" cy="38370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0000"/>
              </a:lnSpc>
              <a:buFont typeface="Arial" panose="020B0604020202020204" pitchFamily="34" charset="0"/>
              <a:buChar char="•"/>
            </a:pPr>
            <a:r>
              <a:rPr lang="it-IT" sz="2000" dirty="0" err="1">
                <a:latin typeface="Arial" panose="020B0604020202020204" pitchFamily="34" charset="0"/>
                <a:cs typeface="Arial" panose="020B0604020202020204" pitchFamily="34" charset="0"/>
              </a:rPr>
              <a:t>Kunz</a:t>
            </a:r>
            <a:r>
              <a:rPr lang="it-IT" sz="2000" dirty="0">
                <a:latin typeface="Arial" panose="020B0604020202020204" pitchFamily="34" charset="0"/>
                <a:cs typeface="Arial" panose="020B0604020202020204" pitchFamily="34" charset="0"/>
              </a:rPr>
              <a:t>, R. P. (1969). </a:t>
            </a:r>
            <a:r>
              <a:rPr lang="it-IT" sz="2000" dirty="0" err="1">
                <a:latin typeface="Arial" panose="020B0604020202020204" pitchFamily="34" charset="0"/>
                <a:cs typeface="Arial" panose="020B0604020202020204" pitchFamily="34" charset="0"/>
              </a:rPr>
              <a:t>Sponzorstvo</a:t>
            </a:r>
            <a:r>
              <a:rPr lang="it-IT" sz="2000" dirty="0">
                <a:latin typeface="Arial" panose="020B0604020202020204" pitchFamily="34" charset="0"/>
                <a:cs typeface="Arial" panose="020B0604020202020204" pitchFamily="34" charset="0"/>
              </a:rPr>
              <a:t> i </a:t>
            </a:r>
            <a:r>
              <a:rPr lang="it-IT" sz="2000" dirty="0" err="1">
                <a:latin typeface="Arial" panose="020B0604020202020204" pitchFamily="34" charset="0"/>
                <a:cs typeface="Arial" panose="020B0604020202020204" pitchFamily="34" charset="0"/>
              </a:rPr>
              <a:t>organizacijska</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stabilnost</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Postrojbe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izviđača</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Američki</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časopis</a:t>
            </a:r>
            <a:r>
              <a:rPr lang="it-IT" sz="2000" dirty="0">
                <a:latin typeface="Arial" panose="020B0604020202020204" pitchFamily="34" charset="0"/>
                <a:cs typeface="Arial" panose="020B0604020202020204" pitchFamily="34" charset="0"/>
              </a:rPr>
              <a:t> za </a:t>
            </a:r>
            <a:r>
              <a:rPr lang="it-IT" sz="2000" dirty="0" err="1">
                <a:latin typeface="Arial" panose="020B0604020202020204" pitchFamily="34" charset="0"/>
                <a:cs typeface="Arial" panose="020B0604020202020204" pitchFamily="34" charset="0"/>
              </a:rPr>
              <a:t>sociologiju</a:t>
            </a:r>
            <a:r>
              <a:rPr lang="it-IT" sz="2000" dirty="0">
                <a:latin typeface="Arial" panose="020B0604020202020204" pitchFamily="34" charset="0"/>
                <a:cs typeface="Arial" panose="020B0604020202020204" pitchFamily="34" charset="0"/>
              </a:rPr>
              <a:t>. Vol. 74, </a:t>
            </a:r>
            <a:r>
              <a:rPr lang="it-IT" sz="2000" dirty="0" err="1">
                <a:latin typeface="Arial" panose="020B0604020202020204" pitchFamily="34" charset="0"/>
                <a:cs typeface="Arial" panose="020B0604020202020204" pitchFamily="34" charset="0"/>
              </a:rPr>
              <a:t>broj</a:t>
            </a:r>
            <a:r>
              <a:rPr lang="it-IT" sz="2000" dirty="0">
                <a:latin typeface="Arial" panose="020B0604020202020204" pitchFamily="34" charset="0"/>
                <a:cs typeface="Arial" panose="020B0604020202020204" pitchFamily="34" charset="0"/>
              </a:rPr>
              <a:t> 6, </a:t>
            </a:r>
            <a:r>
              <a:rPr lang="it-IT" sz="2000" dirty="0" err="1">
                <a:latin typeface="Arial" panose="020B0604020202020204" pitchFamily="34" charset="0"/>
                <a:cs typeface="Arial" panose="020B0604020202020204" pitchFamily="34" charset="0"/>
              </a:rPr>
              <a:t>str</a:t>
            </a:r>
            <a:r>
              <a:rPr lang="it-IT" sz="2000" dirty="0">
                <a:latin typeface="Arial" panose="020B0604020202020204" pitchFamily="34" charset="0"/>
                <a:cs typeface="Arial" panose="020B0604020202020204" pitchFamily="34" charset="0"/>
              </a:rPr>
              <a:t>. 666-675. </a:t>
            </a:r>
            <a:r>
              <a:rPr lang="it-IT" sz="2000" dirty="0" err="1">
                <a:latin typeface="Arial" panose="020B0604020202020204" pitchFamily="34" charset="0"/>
                <a:cs typeface="Arial" panose="020B0604020202020204" pitchFamily="34" charset="0"/>
              </a:rPr>
              <a:t>Izdavač</a:t>
            </a:r>
            <a:r>
              <a:rPr lang="it-IT" sz="2000" dirty="0">
                <a:latin typeface="Arial" panose="020B0604020202020204" pitchFamily="34" charset="0"/>
                <a:cs typeface="Arial" panose="020B0604020202020204" pitchFamily="34" charset="0"/>
              </a:rPr>
              <a:t>: The </a:t>
            </a:r>
            <a:r>
              <a:rPr lang="it-IT" sz="2000" dirty="0" err="1">
                <a:latin typeface="Arial" panose="020B0604020202020204" pitchFamily="34" charset="0"/>
                <a:cs typeface="Arial" panose="020B0604020202020204" pitchFamily="34" charset="0"/>
              </a:rPr>
              <a:t>University</a:t>
            </a:r>
            <a:r>
              <a:rPr lang="it-IT" sz="2000" dirty="0">
                <a:latin typeface="Arial" panose="020B0604020202020204" pitchFamily="34" charset="0"/>
                <a:cs typeface="Arial" panose="020B0604020202020204" pitchFamily="34" charset="0"/>
              </a:rPr>
              <a:t> of Chicago Press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Morand</a:t>
            </a:r>
            <a:r>
              <a:rPr lang="en-US" sz="2000" dirty="0">
                <a:latin typeface="Arial" panose="020B0604020202020204" pitchFamily="34" charset="0"/>
                <a:cs typeface="Arial" panose="020B0604020202020204" pitchFamily="34" charset="0"/>
              </a:rPr>
              <a:t>, T. (2021). </a:t>
            </a:r>
            <a:r>
              <a:rPr lang="hr-HR" sz="2000" i="1" dirty="0" smtClean="0">
                <a:latin typeface="Arial" panose="020B0604020202020204" pitchFamily="34" charset="0"/>
                <a:cs typeface="Arial" panose="020B0604020202020204" pitchFamily="34" charset="0"/>
              </a:rPr>
              <a:t>Kako dobiti sponzorstva</a:t>
            </a:r>
            <a:r>
              <a:rPr lang="en-US" sz="2000" i="1" dirty="0" smtClean="0">
                <a:latin typeface="Arial" panose="020B0604020202020204" pitchFamily="34" charset="0"/>
                <a:cs typeface="Arial" panose="020B0604020202020204" pitchFamily="34" charset="0"/>
              </a:rPr>
              <a:t>: </a:t>
            </a:r>
            <a:r>
              <a:rPr lang="hr-HR" sz="2000" i="1" dirty="0" smtClean="0">
                <a:latin typeface="Arial" panose="020B0604020202020204" pitchFamily="34" charset="0"/>
                <a:cs typeface="Arial" panose="020B0604020202020204" pitchFamily="34" charset="0"/>
              </a:rPr>
              <a:t>Potpuni vodič</a:t>
            </a:r>
            <a:r>
              <a:rPr lang="en-US" sz="2000" dirty="0" smtClean="0">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Izvor</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https://www.wildapricot.com/blog/how-to-get-sponsorship</a:t>
            </a:r>
            <a:r>
              <a:rPr lang="en-US" sz="2000" dirty="0">
                <a:latin typeface="Arial" panose="020B0604020202020204" pitchFamily="34" charset="0"/>
                <a:cs typeface="Arial" panose="020B0604020202020204" pitchFamily="34" charset="0"/>
              </a:rPr>
              <a:t> </a:t>
            </a:r>
          </a:p>
          <a:p>
            <a:pPr marL="342900" indent="-342900" algn="just">
              <a:lnSpc>
                <a:spcPct val="11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Paramasivam</a:t>
            </a:r>
            <a:r>
              <a:rPr lang="en-US" sz="2000" dirty="0">
                <a:latin typeface="Arial" panose="020B0604020202020204" pitchFamily="34" charset="0"/>
                <a:cs typeface="Arial" panose="020B0604020202020204" pitchFamily="34" charset="0"/>
              </a:rPr>
              <a:t>, H. (2019). </a:t>
            </a:r>
            <a:r>
              <a:rPr lang="en-US" sz="2000" dirty="0" err="1">
                <a:latin typeface="Arial" panose="020B0604020202020204" pitchFamily="34" charset="0"/>
                <a:cs typeface="Arial" panose="020B0604020202020204" pitchFamily="34" charset="0"/>
              </a:rPr>
              <a:t>Kako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pronaći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sponzore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svoj</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događaj</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Dryfta</a:t>
            </a:r>
            <a:r>
              <a:rPr lang="en-US" sz="2000" dirty="0">
                <a:latin typeface="Arial" panose="020B0604020202020204" pitchFamily="34" charset="0"/>
                <a:cs typeface="Arial" panose="020B0604020202020204" pitchFamily="34" charset="0"/>
              </a:rPr>
              <a:t> blog. </a:t>
            </a:r>
            <a:r>
              <a:rPr lang="hr-HR" sz="2000" dirty="0" smtClean="0">
                <a:latin typeface="Arial" panose="020B0604020202020204" pitchFamily="34" charset="0"/>
                <a:cs typeface="Arial" panose="020B0604020202020204" pitchFamily="34" charset="0"/>
              </a:rPr>
              <a:t>Izvor</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4"/>
              </a:rPr>
              <a:t>https://dryfta.com/10-ways-to-scout-sponsors-for-your-event/</a:t>
            </a:r>
            <a:r>
              <a:rPr lang="en-US" sz="2000" dirty="0">
                <a:latin typeface="Arial" panose="020B0604020202020204" pitchFamily="34" charset="0"/>
                <a:cs typeface="Arial" panose="020B0604020202020204" pitchFamily="34" charset="0"/>
              </a:rPr>
              <a:t>   </a:t>
            </a:r>
          </a:p>
          <a:p>
            <a:pPr marL="342900" indent="-342900" algn="just">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SCOUNTS (2022). </a:t>
            </a:r>
            <a:r>
              <a:rPr lang="it-IT" sz="2000" i="1" dirty="0" err="1">
                <a:latin typeface="Arial" panose="020B0604020202020204" pitchFamily="34" charset="0"/>
                <a:cs typeface="Arial" panose="020B0604020202020204" pitchFamily="34" charset="0"/>
              </a:rPr>
              <a:t>Sponzorstvo</a:t>
            </a:r>
            <a:r>
              <a:rPr lang="it-IT" sz="2000" i="1" dirty="0">
                <a:latin typeface="Arial" panose="020B0604020202020204" pitchFamily="34" charset="0"/>
                <a:cs typeface="Arial" panose="020B0604020202020204" pitchFamily="34" charset="0"/>
              </a:rPr>
              <a:t> </a:t>
            </a:r>
            <a:r>
              <a:rPr lang="it-IT" sz="2000" i="1" dirty="0" err="1">
                <a:latin typeface="Arial" panose="020B0604020202020204" pitchFamily="34" charset="0"/>
                <a:cs typeface="Arial" panose="020B0604020202020204" pitchFamily="34" charset="0"/>
              </a:rPr>
              <a:t>zajednice</a:t>
            </a:r>
            <a:r>
              <a:rPr lang="it-IT" sz="2000" dirty="0" smtClean="0">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Izvor</a:t>
            </a:r>
            <a:r>
              <a:rPr lang="it-IT" sz="2000" dirty="0" smtClean="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hlinkClick r:id="rId5"/>
              </a:rPr>
              <a:t>https://www.scouts.org.uk/volunteers/running-your-section/administration/community-sponsorship/</a:t>
            </a:r>
            <a:r>
              <a:rPr lang="it-IT" sz="2000" dirty="0">
                <a:latin typeface="Arial" panose="020B0604020202020204" pitchFamily="34" charset="0"/>
                <a:cs typeface="Arial" panose="020B0604020202020204" pitchFamily="34" charset="0"/>
              </a:rPr>
              <a:t> </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1309144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61A870-566E-428F-A0D7-2BC3DD1F4E5E}"/>
              </a:ext>
            </a:extLst>
          </p:cNvPr>
          <p:cNvSpPr txBox="1"/>
          <p:nvPr/>
        </p:nvSpPr>
        <p:spPr>
          <a:xfrm>
            <a:off x="2026170" y="2951946"/>
            <a:ext cx="8139659" cy="954107"/>
          </a:xfrm>
          <a:prstGeom prst="rect">
            <a:avLst/>
          </a:prstGeom>
          <a:noFill/>
        </p:spPr>
        <p:txBody>
          <a:bodyPr wrap="square">
            <a:spAutoFit/>
          </a:bodyPr>
          <a:lstStyle/>
          <a:p>
            <a:pPr algn="ctr">
              <a:lnSpc>
                <a:spcPct val="100000"/>
              </a:lnSpc>
            </a:pPr>
            <a:r>
              <a:rPr lang="pl-PL" sz="2800" b="1" dirty="0">
                <a:solidFill>
                  <a:srgbClr val="FF6600"/>
                </a:solidFill>
                <a:latin typeface="Arial" panose="020B0604020202020204" pitchFamily="34" charset="0"/>
                <a:cs typeface="Arial" panose="020B0604020202020204" pitchFamily="34" charset="0"/>
              </a:rPr>
              <a:t>Strategije financijske održivosti i mehanizmi za sportske organizacije</a:t>
            </a:r>
            <a:endParaRPr lang="it-IT" sz="2800" b="1" dirty="0">
              <a:solidFill>
                <a:srgbClr val="FF4343"/>
              </a:solidFill>
              <a:latin typeface="Arial" panose="020B0604020202020204" pitchFamily="34" charset="0"/>
              <a:cs typeface="Arial" panose="020B0604020202020204" pitchFamily="34" charset="0"/>
            </a:endParaRPr>
          </a:p>
        </p:txBody>
      </p:sp>
      <p:pic>
        <p:nvPicPr>
          <p:cNvPr id="4" name="Immagine 7">
            <a:extLst>
              <a:ext uri="{FF2B5EF4-FFF2-40B4-BE49-F238E27FC236}">
                <a16:creationId xmlns:a16="http://schemas.microsoft.com/office/drawing/2014/main" id="{4DC39E53-4BA5-4AD9-B596-AB38DD334D5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pic>
        <p:nvPicPr>
          <p:cNvPr id="5" name="Immagine 18">
            <a:extLst>
              <a:ext uri="{FF2B5EF4-FFF2-40B4-BE49-F238E27FC236}">
                <a16:creationId xmlns:a16="http://schemas.microsoft.com/office/drawing/2014/main" id="{542EA002-0F4C-4E59-AC8B-F0C914BCA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D8E1D54-3C7C-4979-9D7E-077C6D4D9804}"/>
              </a:ext>
            </a:extLst>
          </p:cNvPr>
          <p:cNvSpPr txBox="1"/>
          <p:nvPr/>
        </p:nvSpPr>
        <p:spPr>
          <a:xfrm>
            <a:off x="8208131" y="6436183"/>
            <a:ext cx="60935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6" name="Εικόνα 5" descr="Εικόνα που περιέχει άθλημα, μπάσκετ, αγώνισμα στίβου&#10;&#10;Περιγραφή που δημιουργήθηκε αυτόματα">
            <a:extLst>
              <a:ext uri="{FF2B5EF4-FFF2-40B4-BE49-F238E27FC236}">
                <a16:creationId xmlns:a16="http://schemas.microsoft.com/office/drawing/2014/main" id="{F6ECEFBF-C7E9-4EBC-A280-395C50D8A7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49438" y="2495181"/>
            <a:ext cx="809932" cy="809932"/>
          </a:xfrm>
          <a:prstGeom prst="rect">
            <a:avLst/>
          </a:prstGeom>
        </p:spPr>
      </p:pic>
      <p:pic>
        <p:nvPicPr>
          <p:cNvPr id="9" name="Εικόνα 8" descr="Εικόνα που περιέχει αγώνισμα στίβου, άθλημα&#10;&#10;Περιγραφή που δημιουργήθηκε αυτόματα">
            <a:extLst>
              <a:ext uri="{FF2B5EF4-FFF2-40B4-BE49-F238E27FC236}">
                <a16:creationId xmlns:a16="http://schemas.microsoft.com/office/drawing/2014/main" id="{9E45C019-F711-4806-A40F-1A2D50C157B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9717163">
            <a:off x="878015" y="1879080"/>
            <a:ext cx="1139778" cy="667151"/>
          </a:xfrm>
          <a:prstGeom prst="rect">
            <a:avLst/>
          </a:prstGeom>
        </p:spPr>
      </p:pic>
      <p:pic>
        <p:nvPicPr>
          <p:cNvPr id="11" name="Εικόνα 10" descr="Εικόνα που περιέχει ποδόσφαιρο, θόλος&#10;&#10;Περιγραφή που δημιουργήθηκε αυτόματα">
            <a:extLst>
              <a:ext uri="{FF2B5EF4-FFF2-40B4-BE49-F238E27FC236}">
                <a16:creationId xmlns:a16="http://schemas.microsoft.com/office/drawing/2014/main" id="{F4F83701-92C1-47EE-9508-6DABDD6AB65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495186" y="57828"/>
            <a:ext cx="788538" cy="837617"/>
          </a:xfrm>
          <a:prstGeom prst="rect">
            <a:avLst/>
          </a:prstGeom>
        </p:spPr>
      </p:pic>
      <p:pic>
        <p:nvPicPr>
          <p:cNvPr id="13" name="Εικόνα 12" descr="Εικόνα που περιέχει αεροσκάφος, μπαλόνι, μπάλα&#10;&#10;Περιγραφή που δημιουργήθηκε αυτόματα">
            <a:extLst>
              <a:ext uri="{FF2B5EF4-FFF2-40B4-BE49-F238E27FC236}">
                <a16:creationId xmlns:a16="http://schemas.microsoft.com/office/drawing/2014/main" id="{1473AC6F-6512-4F1E-8275-4FD01BE9DFB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827544" y="914662"/>
            <a:ext cx="918826" cy="918826"/>
          </a:xfrm>
          <a:prstGeom prst="rect">
            <a:avLst/>
          </a:prstGeom>
        </p:spPr>
      </p:pic>
    </p:spTree>
    <p:extLst>
      <p:ext uri="{BB962C8B-B14F-4D97-AF65-F5344CB8AC3E}">
        <p14:creationId xmlns:p14="http://schemas.microsoft.com/office/powerpoint/2010/main" val="322705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229014"/>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nSpc>
                <a:spcPct val="100000"/>
              </a:lnSpc>
            </a:pPr>
            <a:r>
              <a:rPr lang="pl-PL" sz="2800" b="1" dirty="0">
                <a:solidFill>
                  <a:srgbClr val="FF6600"/>
                </a:solidFill>
                <a:latin typeface="Arial" panose="020B0604020202020204" pitchFamily="34" charset="0"/>
                <a:cs typeface="Arial" panose="020B0604020202020204" pitchFamily="34" charset="0"/>
              </a:rPr>
              <a:t>Strategije financijske održivosti i mehanizmi za sportske organizacije</a:t>
            </a:r>
            <a:endParaRPr lang="it-IT" sz="28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501687"/>
            <a:ext cx="10533358" cy="437685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hr-HR" sz="2800" b="1" dirty="0" smtClean="0">
                <a:solidFill>
                  <a:srgbClr val="FF4343"/>
                </a:solidFill>
                <a:latin typeface="Arial" panose="020B0604020202020204" pitchFamily="34" charset="0"/>
                <a:cs typeface="Arial" panose="020B0604020202020204" pitchFamily="34" charset="0"/>
              </a:rPr>
              <a:t>Uvod</a:t>
            </a:r>
            <a:r>
              <a:rPr lang="it-IT" sz="2800" b="1" dirty="0" smtClean="0">
                <a:solidFill>
                  <a:srgbClr val="FF4343"/>
                </a:solidFill>
                <a:latin typeface="Arial" panose="020B0604020202020204" pitchFamily="34" charset="0"/>
                <a:cs typeface="Arial" panose="020B0604020202020204" pitchFamily="34" charset="0"/>
              </a:rPr>
              <a:t> </a:t>
            </a:r>
            <a:endParaRPr lang="it-IT" sz="2800" b="1" dirty="0">
              <a:solidFill>
                <a:srgbClr val="FF4343"/>
              </a:solidFill>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Održivo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financiranje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odnosi</a:t>
            </a:r>
            <a:r>
              <a:rPr lang="en-US" sz="2000" dirty="0">
                <a:latin typeface="Arial" panose="020B0604020202020204" pitchFamily="34" charset="0"/>
                <a:cs typeface="Arial" panose="020B0604020202020204" pitchFamily="34" charset="0"/>
              </a:rPr>
              <a:t> se </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proces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donošenja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investicijskih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odluka</a:t>
            </a:r>
            <a:r>
              <a:rPr lang="en-US" sz="2000" dirty="0">
                <a:latin typeface="Arial" panose="020B0604020202020204" pitchFamily="34" charset="0"/>
                <a:cs typeface="Arial" panose="020B0604020202020204" pitchFamily="34" charset="0"/>
              </a:rPr>
              <a:t> s </a:t>
            </a:r>
            <a:r>
              <a:rPr lang="en-US" sz="2000" dirty="0" err="1">
                <a:latin typeface="Arial" panose="020B0604020202020204" pitchFamily="34" charset="0"/>
                <a:cs typeface="Arial" panose="020B0604020202020204" pitchFamily="34" charset="0"/>
              </a:rPr>
              <a:t>obzirom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društvene</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ekološke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ekonomske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aspekte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kako</a:t>
            </a:r>
            <a:r>
              <a:rPr lang="en-US" sz="2000" dirty="0">
                <a:latin typeface="Arial" panose="020B0604020202020204" pitchFamily="34" charset="0"/>
                <a:cs typeface="Arial" panose="020B0604020202020204" pitchFamily="34" charset="0"/>
              </a:rPr>
              <a:t> bi se </a:t>
            </a:r>
            <a:r>
              <a:rPr lang="en-US" sz="2000" dirty="0" err="1">
                <a:latin typeface="Arial" panose="020B0604020202020204" pitchFamily="34" charset="0"/>
                <a:cs typeface="Arial" panose="020B0604020202020204" pitchFamily="34" charset="0"/>
              </a:rPr>
              <a:t>postigao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dugoročno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održiv</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poslovni</a:t>
            </a:r>
            <a:r>
              <a:rPr lang="en-US" sz="2000" dirty="0">
                <a:latin typeface="Arial" panose="020B0604020202020204" pitchFamily="34" charset="0"/>
                <a:cs typeface="Arial" panose="020B0604020202020204" pitchFamily="34" charset="0"/>
              </a:rPr>
              <a:t> plan</a:t>
            </a:r>
            <a:r>
              <a:rPr lang="it-IT" sz="2000" dirty="0" smtClean="0">
                <a:latin typeface="Arial" panose="020B0604020202020204" pitchFamily="34" charset="0"/>
                <a:cs typeface="Arial" panose="020B0604020202020204" pitchFamily="34" charset="0"/>
              </a:rPr>
              <a:t>.</a:t>
            </a:r>
            <a:endParaRPr lang="en-US" sz="2000" i="1"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US" sz="2000" i="1" dirty="0">
                <a:latin typeface="Arial" panose="020B0604020202020204" pitchFamily="34" charset="0"/>
                <a:cs typeface="Arial" panose="020B0604020202020204" pitchFamily="34" charset="0"/>
              </a:rPr>
              <a:t>“</a:t>
            </a:r>
            <a:r>
              <a:rPr lang="en-US" sz="2000" i="1" dirty="0" err="1">
                <a:latin typeface="Arial" panose="020B0604020202020204" pitchFamily="34" charset="0"/>
                <a:cs typeface="Arial" panose="020B0604020202020204" pitchFamily="34" charset="0"/>
              </a:rPr>
              <a:t>Održivost</a:t>
            </a:r>
            <a:r>
              <a:rPr lang="en-US" sz="2000" i="1" dirty="0">
                <a:latin typeface="Arial" panose="020B0604020202020204" pitchFamily="34" charset="0"/>
                <a:cs typeface="Arial" panose="020B0604020202020204" pitchFamily="34" charset="0"/>
              </a:rPr>
              <a:t> se </a:t>
            </a:r>
            <a:r>
              <a:rPr lang="en-US" sz="2000" i="1" dirty="0" err="1">
                <a:latin typeface="Arial" panose="020B0604020202020204" pitchFamily="34" charset="0"/>
                <a:cs typeface="Arial" panose="020B0604020202020204" pitchFamily="34" charset="0"/>
              </a:rPr>
              <a:t>smatra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sposobnošću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održavanja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društvenih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rezultata</a:t>
            </a:r>
            <a:r>
              <a:rPr lang="en-US" sz="2000" i="1" dirty="0">
                <a:latin typeface="Arial" panose="020B0604020202020204" pitchFamily="34" charset="0"/>
                <a:cs typeface="Arial" panose="020B0604020202020204" pitchFamily="34" charset="0"/>
              </a:rPr>
              <a:t> u </a:t>
            </a:r>
            <a:r>
              <a:rPr lang="en-US" sz="2000" i="1" dirty="0" err="1">
                <a:latin typeface="Arial" panose="020B0604020202020204" pitchFamily="34" charset="0"/>
                <a:cs typeface="Arial" panose="020B0604020202020204" pitchFamily="34" charset="0"/>
              </a:rPr>
              <a:t>vremenu</a:t>
            </a:r>
            <a:r>
              <a:rPr lang="en-US" sz="2000" i="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t>
            </a:r>
            <a:r>
              <a:rPr lang="en-US" sz="1800" dirty="0">
                <a:effectLst/>
                <a:latin typeface="Arial" panose="020B0604020202020204" pitchFamily="34" charset="0"/>
              </a:rPr>
              <a:t>Paredes, M. et. al. 2019:6).</a:t>
            </a:r>
            <a:endParaRPr lang="it-IT" sz="1800" dirty="0">
              <a:latin typeface="Arial" panose="020B0604020202020204" pitchFamily="34" charset="0"/>
              <a:cs typeface="Arial" panose="020B0604020202020204" pitchFamily="34" charset="0"/>
            </a:endParaRPr>
          </a:p>
          <a:p>
            <a:pPr marL="285750" indent="-285750" algn="just">
              <a:lnSpc>
                <a:spcPct val="11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Paredes, M. et. al. (2019) </a:t>
            </a:r>
            <a:r>
              <a:rPr lang="en-US" sz="2000" dirty="0" err="1">
                <a:latin typeface="Arial" panose="020B0604020202020204" pitchFamily="34" charset="0"/>
                <a:cs typeface="Arial" panose="020B0604020202020204" pitchFamily="34" charset="0"/>
              </a:rPr>
              <a:t>podržavaju</a:t>
            </a:r>
            <a:r>
              <a:rPr lang="en-US" sz="2000" dirty="0">
                <a:latin typeface="Arial" panose="020B0604020202020204" pitchFamily="34" charset="0"/>
                <a:cs typeface="Arial" panose="020B0604020202020204" pitchFamily="34" charset="0"/>
              </a:rPr>
              <a:t> tri </a:t>
            </a:r>
            <a:r>
              <a:rPr lang="en-US" sz="2000" dirty="0" err="1">
                <a:latin typeface="Arial" panose="020B0604020202020204" pitchFamily="34" charset="0"/>
                <a:cs typeface="Arial" panose="020B0604020202020204" pitchFamily="34" charset="0"/>
              </a:rPr>
              <a:t>glavne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vrste</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održivosti</a:t>
            </a:r>
            <a:r>
              <a:rPr lang="hr-HR" sz="2000" dirty="0" smtClean="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a:t>
            </a:r>
            <a:r>
              <a:rPr lang="en-US" sz="2000" i="1" dirty="0" err="1">
                <a:latin typeface="Arial" panose="020B0604020202020204" pitchFamily="34" charset="0"/>
                <a:cs typeface="Arial" panose="020B0604020202020204" pitchFamily="34" charset="0"/>
              </a:rPr>
              <a:t>učiniti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utjecaj</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rada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organizacije</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održivim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osigurati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kontinuitet</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financiranja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učiniti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samu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organizaciju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održivom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kako</a:t>
            </a:r>
            <a:r>
              <a:rPr lang="en-US" sz="2000" i="1" dirty="0">
                <a:latin typeface="Arial" panose="020B0604020202020204" pitchFamily="34" charset="0"/>
                <a:cs typeface="Arial" panose="020B0604020202020204" pitchFamily="34" charset="0"/>
              </a:rPr>
              <a:t> bi </a:t>
            </a:r>
            <a:r>
              <a:rPr lang="en-US" sz="2000" i="1" dirty="0" err="1">
                <a:latin typeface="Arial" panose="020B0604020202020204" pitchFamily="34" charset="0"/>
                <a:cs typeface="Arial" panose="020B0604020202020204" pitchFamily="34" charset="0"/>
              </a:rPr>
              <a:t>ostala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održiva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Postizanje</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sva</a:t>
            </a:r>
            <a:r>
              <a:rPr lang="en-US" sz="2000" i="1" dirty="0">
                <a:latin typeface="Arial" panose="020B0604020202020204" pitchFamily="34" charset="0"/>
                <a:cs typeface="Arial" panose="020B0604020202020204" pitchFamily="34" charset="0"/>
              </a:rPr>
              <a:t> tri </a:t>
            </a:r>
            <a:r>
              <a:rPr lang="en-US" sz="2000" i="1" dirty="0" err="1">
                <a:latin typeface="Arial" panose="020B0604020202020204" pitchFamily="34" charset="0"/>
                <a:cs typeface="Arial" panose="020B0604020202020204" pitchFamily="34" charset="0"/>
              </a:rPr>
              <a:t>stvara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dobru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spiralu</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 3</a:t>
            </a:r>
            <a:r>
              <a:rPr lang="en-US" sz="2000" dirty="0">
                <a:effectLst/>
                <a:latin typeface="Arial" panose="020B0604020202020204" pitchFamily="34" charset="0"/>
              </a:rPr>
              <a:t>).</a:t>
            </a:r>
          </a:p>
          <a:p>
            <a:pPr marL="285750" indent="-285750" algn="just">
              <a:lnSpc>
                <a:spcPct val="110000"/>
              </a:lnSpc>
              <a:buFont typeface="Arial" panose="020B0604020202020204" pitchFamily="34" charset="0"/>
              <a:buChar char="•"/>
            </a:pPr>
            <a:r>
              <a:rPr lang="en-US" sz="2000" dirty="0" err="1">
                <a:latin typeface="Arial" panose="020B0604020202020204" pitchFamily="34" charset="0"/>
              </a:rPr>
              <a:t>Mehanizmi</a:t>
            </a:r>
            <a:r>
              <a:rPr lang="en-US" sz="2000" dirty="0">
                <a:latin typeface="Arial" panose="020B0604020202020204" pitchFamily="34" charset="0"/>
              </a:rPr>
              <a:t> </a:t>
            </a:r>
            <a:r>
              <a:rPr lang="en-US" sz="2000" dirty="0" err="1">
                <a:latin typeface="Arial" panose="020B0604020202020204" pitchFamily="34" charset="0"/>
              </a:rPr>
              <a:t>suradnje</a:t>
            </a:r>
            <a:r>
              <a:rPr lang="en-US" sz="2000" dirty="0">
                <a:latin typeface="Arial" panose="020B0604020202020204" pitchFamily="34" charset="0"/>
              </a:rPr>
              <a:t> </a:t>
            </a:r>
            <a:r>
              <a:rPr lang="en-US" sz="2000" dirty="0" err="1">
                <a:latin typeface="Arial" panose="020B0604020202020204" pitchFamily="34" charset="0"/>
              </a:rPr>
              <a:t>poželjni</a:t>
            </a:r>
            <a:r>
              <a:rPr lang="en-US" sz="2000" dirty="0">
                <a:latin typeface="Arial" panose="020B0604020202020204" pitchFamily="34" charset="0"/>
              </a:rPr>
              <a:t> </a:t>
            </a:r>
            <a:r>
              <a:rPr lang="en-US" sz="2000" dirty="0" err="1">
                <a:latin typeface="Arial" panose="020B0604020202020204" pitchFamily="34" charset="0"/>
              </a:rPr>
              <a:t>su</a:t>
            </a:r>
            <a:r>
              <a:rPr lang="en-US" sz="2000" dirty="0">
                <a:latin typeface="Arial" panose="020B0604020202020204" pitchFamily="34" charset="0"/>
              </a:rPr>
              <a:t> s </a:t>
            </a:r>
            <a:r>
              <a:rPr lang="en-US" sz="2000" dirty="0" err="1">
                <a:latin typeface="Arial" panose="020B0604020202020204" pitchFamily="34" charset="0"/>
              </a:rPr>
              <a:t>obje</a:t>
            </a:r>
            <a:r>
              <a:rPr lang="en-US" sz="2000" dirty="0">
                <a:latin typeface="Arial" panose="020B0604020202020204" pitchFamily="34" charset="0"/>
              </a:rPr>
              <a:t> </a:t>
            </a:r>
            <a:r>
              <a:rPr lang="en-US" sz="2000" dirty="0" err="1">
                <a:latin typeface="Arial" panose="020B0604020202020204" pitchFamily="34" charset="0"/>
              </a:rPr>
              <a:t>strane</a:t>
            </a:r>
            <a:r>
              <a:rPr lang="en-US" sz="2000" dirty="0">
                <a:latin typeface="Arial" panose="020B0604020202020204" pitchFamily="34" charset="0"/>
              </a:rPr>
              <a:t> </a:t>
            </a:r>
            <a:r>
              <a:rPr lang="en-US" sz="2000" dirty="0" err="1">
                <a:latin typeface="Arial" panose="020B0604020202020204" pitchFamily="34" charset="0"/>
              </a:rPr>
              <a:t>i</a:t>
            </a:r>
            <a:r>
              <a:rPr lang="en-US" sz="2000" dirty="0">
                <a:latin typeface="Arial" panose="020B0604020202020204" pitchFamily="34" charset="0"/>
              </a:rPr>
              <a:t> </a:t>
            </a:r>
            <a:r>
              <a:rPr lang="en-US" sz="2000" dirty="0" err="1">
                <a:latin typeface="Arial" panose="020B0604020202020204" pitchFamily="34" charset="0"/>
              </a:rPr>
              <a:t>rezultiraju</a:t>
            </a:r>
            <a:r>
              <a:rPr lang="en-US" sz="2000" dirty="0">
                <a:latin typeface="Arial" panose="020B0604020202020204" pitchFamily="34" charset="0"/>
              </a:rPr>
              <a:t> </a:t>
            </a:r>
            <a:r>
              <a:rPr lang="en-US" sz="2000" dirty="0" err="1">
                <a:latin typeface="Arial" panose="020B0604020202020204" pitchFamily="34" charset="0"/>
              </a:rPr>
              <a:t>obostranom</a:t>
            </a:r>
            <a:r>
              <a:rPr lang="en-US" sz="2000" dirty="0">
                <a:latin typeface="Arial" panose="020B0604020202020204" pitchFamily="34" charset="0"/>
              </a:rPr>
              <a:t> </a:t>
            </a:r>
            <a:r>
              <a:rPr lang="en-US" sz="2000" dirty="0" err="1">
                <a:latin typeface="Arial" panose="020B0604020202020204" pitchFamily="34" charset="0"/>
              </a:rPr>
              <a:t>koristi</a:t>
            </a:r>
            <a:r>
              <a:rPr lang="en-US" sz="2000" dirty="0">
                <a:latin typeface="Arial" panose="020B0604020202020204" pitchFamily="34" charset="0"/>
              </a:rPr>
              <a:t>, </a:t>
            </a:r>
            <a:r>
              <a:rPr lang="en-US" sz="2000" dirty="0" err="1">
                <a:latin typeface="Arial" panose="020B0604020202020204" pitchFamily="34" charset="0"/>
              </a:rPr>
              <a:t>temeljeni</a:t>
            </a:r>
            <a:r>
              <a:rPr lang="en-US" sz="2000" dirty="0">
                <a:latin typeface="Arial" panose="020B0604020202020204" pitchFamily="34" charset="0"/>
              </a:rPr>
              <a:t> </a:t>
            </a:r>
            <a:r>
              <a:rPr lang="en-US" sz="2000" dirty="0" err="1">
                <a:latin typeface="Arial" panose="020B0604020202020204" pitchFamily="34" charset="0"/>
              </a:rPr>
              <a:t>na</a:t>
            </a:r>
            <a:r>
              <a:rPr lang="en-US" sz="2000" dirty="0">
                <a:latin typeface="Arial" panose="020B0604020202020204" pitchFamily="34" charset="0"/>
              </a:rPr>
              <a:t> </a:t>
            </a:r>
            <a:r>
              <a:rPr lang="en-US" sz="2000" dirty="0" err="1">
                <a:latin typeface="Arial" panose="020B0604020202020204" pitchFamily="34" charset="0"/>
              </a:rPr>
              <a:t>suradničkim</a:t>
            </a:r>
            <a:r>
              <a:rPr lang="en-US" sz="2000" dirty="0">
                <a:latin typeface="Arial" panose="020B0604020202020204" pitchFamily="34" charset="0"/>
              </a:rPr>
              <a:t> </a:t>
            </a:r>
            <a:r>
              <a:rPr lang="en-US" sz="2000" dirty="0" err="1">
                <a:latin typeface="Arial" panose="020B0604020202020204" pitchFamily="34" charset="0"/>
              </a:rPr>
              <a:t>vrijednostima</a:t>
            </a:r>
            <a:r>
              <a:rPr lang="en-US" sz="2000" dirty="0">
                <a:latin typeface="Arial" panose="020B0604020202020204" pitchFamily="34" charset="0"/>
              </a:rPr>
              <a:t> </a:t>
            </a:r>
            <a:r>
              <a:rPr lang="en-US" sz="2000" dirty="0" err="1">
                <a:latin typeface="Arial" panose="020B0604020202020204" pitchFamily="34" charset="0"/>
              </a:rPr>
              <a:t>i</a:t>
            </a:r>
            <a:r>
              <a:rPr lang="en-US" sz="2000" dirty="0">
                <a:latin typeface="Arial" panose="020B0604020202020204" pitchFamily="34" charset="0"/>
              </a:rPr>
              <a:t> </a:t>
            </a:r>
            <a:r>
              <a:rPr lang="en-US" sz="2000" dirty="0" err="1">
                <a:latin typeface="Arial" panose="020B0604020202020204" pitchFamily="34" charset="0"/>
              </a:rPr>
              <a:t>načelima</a:t>
            </a:r>
            <a:r>
              <a:rPr lang="en-US" sz="2000" dirty="0">
                <a:latin typeface="Arial" panose="020B0604020202020204" pitchFamily="34" charset="0"/>
              </a:rPr>
              <a:t> </a:t>
            </a:r>
            <a:r>
              <a:rPr lang="en-US" sz="2000" dirty="0" err="1">
                <a:latin typeface="Arial" panose="020B0604020202020204" pitchFamily="34" charset="0"/>
              </a:rPr>
              <a:t>koja</a:t>
            </a:r>
            <a:r>
              <a:rPr lang="en-US" sz="2000" dirty="0">
                <a:latin typeface="Arial" panose="020B0604020202020204" pitchFamily="34" charset="0"/>
              </a:rPr>
              <a:t> </a:t>
            </a:r>
            <a:r>
              <a:rPr lang="en-US" sz="2000" dirty="0" err="1">
                <a:latin typeface="Arial" panose="020B0604020202020204" pitchFamily="34" charset="0"/>
              </a:rPr>
              <a:t>uključuju</a:t>
            </a:r>
            <a:r>
              <a:rPr lang="en-US" sz="2000" dirty="0">
                <a:latin typeface="Arial" panose="020B0604020202020204" pitchFamily="34" charset="0"/>
              </a:rPr>
              <a:t> </a:t>
            </a:r>
            <a:r>
              <a:rPr lang="en-US" sz="2000" dirty="0" err="1">
                <a:latin typeface="Arial" panose="020B0604020202020204" pitchFamily="34" charset="0"/>
              </a:rPr>
              <a:t>dosljednost</a:t>
            </a:r>
            <a:r>
              <a:rPr lang="en-US" sz="2000" dirty="0">
                <a:latin typeface="Arial" panose="020B0604020202020204" pitchFamily="34" charset="0"/>
              </a:rPr>
              <a:t>, </a:t>
            </a:r>
            <a:r>
              <a:rPr lang="en-US" sz="2000" dirty="0" err="1">
                <a:latin typeface="Arial" panose="020B0604020202020204" pitchFamily="34" charset="0"/>
              </a:rPr>
              <a:t>transparentnost</a:t>
            </a:r>
            <a:r>
              <a:rPr lang="en-US" sz="2000" dirty="0">
                <a:latin typeface="Arial" panose="020B0604020202020204" pitchFamily="34" charset="0"/>
              </a:rPr>
              <a:t> </a:t>
            </a:r>
            <a:r>
              <a:rPr lang="en-US" sz="2000" dirty="0" err="1">
                <a:latin typeface="Arial" panose="020B0604020202020204" pitchFamily="34" charset="0"/>
              </a:rPr>
              <a:t>i</a:t>
            </a:r>
            <a:r>
              <a:rPr lang="en-US" sz="2000" dirty="0">
                <a:latin typeface="Arial" panose="020B0604020202020204" pitchFamily="34" charset="0"/>
              </a:rPr>
              <a:t> </a:t>
            </a:r>
            <a:r>
              <a:rPr lang="en-US" sz="2000" dirty="0" err="1">
                <a:latin typeface="Arial" panose="020B0604020202020204" pitchFamily="34" charset="0"/>
              </a:rPr>
              <a:t>održivost</a:t>
            </a:r>
            <a:r>
              <a:rPr lang="en-US" sz="2000" dirty="0" smtClean="0">
                <a:effectLst/>
                <a:latin typeface="Arial" panose="020B0604020202020204" pitchFamily="34" charset="0"/>
              </a:rPr>
              <a:t>.</a:t>
            </a:r>
            <a:endParaRPr lang="en-US" sz="2000" dirty="0">
              <a:effectLst/>
              <a:latin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206881"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161087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10133902" y="5878541"/>
            <a:ext cx="2058098" cy="557642"/>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229014"/>
            <a:ext cx="10058400" cy="999742"/>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nSpc>
                <a:spcPct val="100000"/>
              </a:lnSpc>
            </a:pPr>
            <a:r>
              <a:rPr lang="pl-PL" sz="2800" b="1" dirty="0">
                <a:solidFill>
                  <a:srgbClr val="FF6600"/>
                </a:solidFill>
                <a:latin typeface="Arial" panose="020B0604020202020204" pitchFamily="34" charset="0"/>
                <a:cs typeface="Arial" panose="020B0604020202020204" pitchFamily="34" charset="0"/>
              </a:rPr>
              <a:t>Strategije financijske održivosti i mehanizmi za sportske organizacije</a:t>
            </a:r>
            <a:endParaRPr lang="it-IT" sz="28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501687"/>
            <a:ext cx="10058400" cy="43768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sz="2800" b="1" dirty="0">
                <a:solidFill>
                  <a:srgbClr val="FF4343"/>
                </a:solidFill>
                <a:latin typeface="Arial" panose="020B0604020202020204" pitchFamily="34" charset="0"/>
                <a:cs typeface="Arial" panose="020B0604020202020204" pitchFamily="34" charset="0"/>
              </a:rPr>
              <a:t> </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418164" y="0"/>
            <a:ext cx="1732163" cy="1501687"/>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206881"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2" name="TextBox 1">
            <a:extLst>
              <a:ext uri="{FF2B5EF4-FFF2-40B4-BE49-F238E27FC236}">
                <a16:creationId xmlns:a16="http://schemas.microsoft.com/office/drawing/2014/main" id="{F25C4D6E-D06E-46FE-9062-5E401F64164D}"/>
              </a:ext>
            </a:extLst>
          </p:cNvPr>
          <p:cNvSpPr txBox="1"/>
          <p:nvPr/>
        </p:nvSpPr>
        <p:spPr>
          <a:xfrm>
            <a:off x="1036320" y="4473834"/>
            <a:ext cx="6050244" cy="2492990"/>
          </a:xfrm>
          <a:prstGeom prst="rect">
            <a:avLst/>
          </a:prstGeom>
          <a:noFill/>
        </p:spPr>
        <p:txBody>
          <a:bodyPr wrap="square" rtlCol="0">
            <a:spAutoFit/>
          </a:bodyPr>
          <a:lstStyle/>
          <a:p>
            <a:endParaRPr lang="it-IT" sz="2000" b="1" dirty="0">
              <a:solidFill>
                <a:srgbClr val="FF4343"/>
              </a:solidFill>
              <a:latin typeface="Arial" panose="020B0604020202020204" pitchFamily="34" charset="0"/>
              <a:cs typeface="Arial" panose="020B0604020202020204" pitchFamily="34" charset="0"/>
            </a:endParaRPr>
          </a:p>
          <a:p>
            <a:endParaRPr lang="el-GR" b="1" dirty="0">
              <a:solidFill>
                <a:srgbClr val="FF4343"/>
              </a:solidFill>
              <a:latin typeface="Arial" panose="020B0604020202020204" pitchFamily="34" charset="0"/>
              <a:cs typeface="Arial" panose="020B0604020202020204" pitchFamily="34" charset="0"/>
            </a:endParaRPr>
          </a:p>
          <a:p>
            <a:endParaRPr lang="it-IT" dirty="0">
              <a:latin typeface="Arial" panose="020B0604020202020204" pitchFamily="34" charset="0"/>
              <a:cs typeface="Arial" panose="020B0604020202020204" pitchFamily="34" charset="0"/>
            </a:endParaRPr>
          </a:p>
          <a:p>
            <a:endParaRPr lang="it-IT" b="1" dirty="0">
              <a:solidFill>
                <a:srgbClr val="FF4343"/>
              </a:solidFill>
              <a:latin typeface="Arial" panose="020B0604020202020204" pitchFamily="34" charset="0"/>
              <a:cs typeface="Arial" panose="020B0604020202020204" pitchFamily="34" charset="0"/>
            </a:endParaRPr>
          </a:p>
          <a:p>
            <a:r>
              <a:rPr lang="hr-HR" sz="1600" dirty="0" smtClean="0">
                <a:latin typeface="Arial" panose="020B0604020202020204" pitchFamily="34" charset="0"/>
                <a:cs typeface="Arial" panose="020B0604020202020204" pitchFamily="34" charset="0"/>
              </a:rPr>
              <a:t>Izvor</a:t>
            </a:r>
            <a:r>
              <a:rPr lang="it-IT" sz="1600" dirty="0" smtClean="0">
                <a:latin typeface="Arial" panose="020B0604020202020204" pitchFamily="34" charset="0"/>
                <a:cs typeface="Arial" panose="020B0604020202020204" pitchFamily="34" charset="0"/>
              </a:rPr>
              <a:t>: </a:t>
            </a:r>
            <a:r>
              <a:rPr lang="it-IT" sz="1600" dirty="0">
                <a:latin typeface="Arial" panose="020B0604020202020204" pitchFamily="34" charset="0"/>
                <a:cs typeface="Arial" panose="020B0604020202020204" pitchFamily="34" charset="0"/>
                <a:hlinkClick r:id="rId4"/>
              </a:rPr>
              <a:t>https://static1.squarespace.com/static/57e1f17b37c58156a98f1ee4/t/5ced77ffb208fca71e8cb821/1559066623740/four-pillars-financial-sustainability-tnc.pdf</a:t>
            </a:r>
            <a:r>
              <a:rPr lang="it-IT" sz="1600" dirty="0">
                <a:latin typeface="Arial" panose="020B0604020202020204" pitchFamily="34" charset="0"/>
                <a:cs typeface="Arial" panose="020B0604020202020204" pitchFamily="34" charset="0"/>
              </a:rPr>
              <a:t> </a:t>
            </a:r>
          </a:p>
          <a:p>
            <a:endParaRPr lang="el-GR" dirty="0"/>
          </a:p>
        </p:txBody>
      </p:sp>
      <p:sp>
        <p:nvSpPr>
          <p:cNvPr id="3" name="Pravokutnik 2"/>
          <p:cNvSpPr/>
          <p:nvPr/>
        </p:nvSpPr>
        <p:spPr>
          <a:xfrm>
            <a:off x="1036320" y="1502307"/>
            <a:ext cx="5107680" cy="400110"/>
          </a:xfrm>
          <a:prstGeom prst="rect">
            <a:avLst/>
          </a:prstGeom>
        </p:spPr>
        <p:txBody>
          <a:bodyPr wrap="none">
            <a:spAutoFit/>
          </a:bodyPr>
          <a:lstStyle/>
          <a:p>
            <a:r>
              <a:rPr lang="hr-BA" sz="2000" b="1" dirty="0"/>
              <a:t>Računovodstvena načela financijske održivosti</a:t>
            </a:r>
          </a:p>
        </p:txBody>
      </p:sp>
      <p:sp>
        <p:nvSpPr>
          <p:cNvPr id="10" name="Pravokutnik 9"/>
          <p:cNvSpPr/>
          <p:nvPr/>
        </p:nvSpPr>
        <p:spPr>
          <a:xfrm>
            <a:off x="1097280" y="2145132"/>
            <a:ext cx="1403910" cy="369332"/>
          </a:xfrm>
          <a:prstGeom prst="rect">
            <a:avLst/>
          </a:prstGeom>
        </p:spPr>
        <p:txBody>
          <a:bodyPr wrap="none">
            <a:spAutoFit/>
          </a:bodyPr>
          <a:lstStyle/>
          <a:p>
            <a:r>
              <a:rPr lang="hr-BA" b="1" dirty="0"/>
              <a:t>Bruto zarada</a:t>
            </a:r>
          </a:p>
        </p:txBody>
      </p:sp>
      <p:sp>
        <p:nvSpPr>
          <p:cNvPr id="11" name="Pravokutnik 10"/>
          <p:cNvSpPr/>
          <p:nvPr/>
        </p:nvSpPr>
        <p:spPr>
          <a:xfrm>
            <a:off x="2768868" y="2150020"/>
            <a:ext cx="6096000" cy="646331"/>
          </a:xfrm>
          <a:prstGeom prst="rect">
            <a:avLst/>
          </a:prstGeom>
        </p:spPr>
        <p:txBody>
          <a:bodyPr>
            <a:spAutoFit/>
          </a:bodyPr>
          <a:lstStyle/>
          <a:p>
            <a:r>
              <a:rPr lang="hr-BA" sz="1200" dirty="0"/>
              <a:t>Bespovratna sredstva i/ili zajmovi. U poslovnom smislu, to se naziva vlasnički kapital i uključuje periodične izdatke kao i kupnju opreme i infrastrukture nad kojima većina donatora omogućuje organizacijama da zadrže vlasništvo i nakon trajanja projekta.</a:t>
            </a:r>
          </a:p>
        </p:txBody>
      </p:sp>
      <p:sp>
        <p:nvSpPr>
          <p:cNvPr id="12" name="Pravokutnik 11"/>
          <p:cNvSpPr/>
          <p:nvPr/>
        </p:nvSpPr>
        <p:spPr>
          <a:xfrm>
            <a:off x="1036320" y="2885211"/>
            <a:ext cx="1631409" cy="369332"/>
          </a:xfrm>
          <a:prstGeom prst="rect">
            <a:avLst/>
          </a:prstGeom>
        </p:spPr>
        <p:txBody>
          <a:bodyPr wrap="none">
            <a:spAutoFit/>
          </a:bodyPr>
          <a:lstStyle/>
          <a:p>
            <a:r>
              <a:rPr lang="hr-BA" b="1" dirty="0"/>
              <a:t>Izravni troškovi</a:t>
            </a:r>
          </a:p>
        </p:txBody>
      </p:sp>
      <p:sp>
        <p:nvSpPr>
          <p:cNvPr id="13" name="Pravokutnik 12"/>
          <p:cNvSpPr/>
          <p:nvPr/>
        </p:nvSpPr>
        <p:spPr>
          <a:xfrm>
            <a:off x="2768868" y="2926694"/>
            <a:ext cx="6096000" cy="646331"/>
          </a:xfrm>
          <a:prstGeom prst="rect">
            <a:avLst/>
          </a:prstGeom>
        </p:spPr>
        <p:txBody>
          <a:bodyPr>
            <a:spAutoFit/>
          </a:bodyPr>
          <a:lstStyle/>
          <a:p>
            <a:r>
              <a:rPr lang="hr-BA" sz="1200" dirty="0"/>
              <a:t>Svi troškovi izravno i isključivo vezani uz projekt. Da biste identificirali te troškove, zapitajte se: ako projekt završi, hoće li moja organizacija nužno potrošiti novac na to? Ne zaboravite uključiti troškove pripreme projektnih izvješća i financijskih izvješća.</a:t>
            </a:r>
          </a:p>
        </p:txBody>
      </p:sp>
      <p:sp>
        <p:nvSpPr>
          <p:cNvPr id="14" name="Pravokutnik 13"/>
          <p:cNvSpPr/>
          <p:nvPr/>
        </p:nvSpPr>
        <p:spPr>
          <a:xfrm>
            <a:off x="1036320" y="3646310"/>
            <a:ext cx="1851259" cy="369332"/>
          </a:xfrm>
          <a:prstGeom prst="rect">
            <a:avLst/>
          </a:prstGeom>
        </p:spPr>
        <p:txBody>
          <a:bodyPr wrap="square">
            <a:spAutoFit/>
          </a:bodyPr>
          <a:lstStyle/>
          <a:p>
            <a:r>
              <a:rPr lang="hr-BA" b="1" dirty="0"/>
              <a:t>Režijski troškovi</a:t>
            </a:r>
          </a:p>
        </p:txBody>
      </p:sp>
      <p:sp>
        <p:nvSpPr>
          <p:cNvPr id="15" name="Pravokutnik 14"/>
          <p:cNvSpPr/>
          <p:nvPr/>
        </p:nvSpPr>
        <p:spPr>
          <a:xfrm>
            <a:off x="2768868" y="3673428"/>
            <a:ext cx="5611530" cy="830997"/>
          </a:xfrm>
          <a:prstGeom prst="rect">
            <a:avLst/>
          </a:prstGeom>
        </p:spPr>
        <p:txBody>
          <a:bodyPr wrap="square">
            <a:spAutoFit/>
          </a:bodyPr>
          <a:lstStyle/>
          <a:p>
            <a:r>
              <a:rPr lang="hr-BA" sz="1200" dirty="0"/>
              <a:t>Operativni troškovi organizacije kojoj je dodijeljen projekt. Da biste identificirali te troškove, jednostavno izračunajte troškove koje je organizacija napravila kako bi izvršila osnovne, administrativne funkcije. Općenito, to se izražava kao postotak ukupnog proračuna organizacije.</a:t>
            </a:r>
          </a:p>
        </p:txBody>
      </p:sp>
      <p:sp>
        <p:nvSpPr>
          <p:cNvPr id="16" name="Pravokutnik 15"/>
          <p:cNvSpPr/>
          <p:nvPr/>
        </p:nvSpPr>
        <p:spPr>
          <a:xfrm flipH="1">
            <a:off x="1097280" y="4540244"/>
            <a:ext cx="1671588" cy="369332"/>
          </a:xfrm>
          <a:prstGeom prst="rect">
            <a:avLst/>
          </a:prstGeom>
        </p:spPr>
        <p:txBody>
          <a:bodyPr wrap="square">
            <a:spAutoFit/>
          </a:bodyPr>
          <a:lstStyle/>
          <a:p>
            <a:r>
              <a:rPr lang="hr-BA" b="1" dirty="0"/>
              <a:t>Ravnoteža</a:t>
            </a:r>
          </a:p>
        </p:txBody>
      </p:sp>
      <p:sp>
        <p:nvSpPr>
          <p:cNvPr id="17" name="Pravokutnik 16"/>
          <p:cNvSpPr/>
          <p:nvPr/>
        </p:nvSpPr>
        <p:spPr>
          <a:xfrm>
            <a:off x="2768868" y="4570835"/>
            <a:ext cx="6156960" cy="646331"/>
          </a:xfrm>
          <a:prstGeom prst="rect">
            <a:avLst/>
          </a:prstGeom>
        </p:spPr>
        <p:txBody>
          <a:bodyPr wrap="square">
            <a:spAutoFit/>
          </a:bodyPr>
          <a:lstStyle/>
          <a:p>
            <a:r>
              <a:rPr lang="hr-BA" sz="1200" dirty="0"/>
              <a:t>Ovo je izraz koji neprofitne organizacije koriste za opisivanje novčanih rezultata (pozitivnih ili negativnih) za određeno vremensko razdoblje. Ako je rezultat pozitivan, naziva se suficit, ako je negativan, manjak. Ekvivalentni pojmovi u korporativnom području su dobit i gubitak.</a:t>
            </a:r>
          </a:p>
        </p:txBody>
      </p:sp>
    </p:spTree>
    <p:extLst>
      <p:ext uri="{BB962C8B-B14F-4D97-AF65-F5344CB8AC3E}">
        <p14:creationId xmlns:p14="http://schemas.microsoft.com/office/powerpoint/2010/main" val="117157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229014"/>
            <a:ext cx="10058400" cy="1120101"/>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nSpc>
                <a:spcPct val="100000"/>
              </a:lnSpc>
            </a:pPr>
            <a:r>
              <a:rPr lang="pl-PL" sz="2800" b="1" dirty="0">
                <a:solidFill>
                  <a:srgbClr val="FF6600"/>
                </a:solidFill>
                <a:latin typeface="Arial" panose="020B0604020202020204" pitchFamily="34" charset="0"/>
                <a:cs typeface="Arial" panose="020B0604020202020204" pitchFamily="34" charset="0"/>
              </a:rPr>
              <a:t>Strategije financijske održivosti i mehanizmi za sportske organizacije</a:t>
            </a:r>
            <a:endParaRPr lang="it-IT" sz="28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599791"/>
            <a:ext cx="10385186" cy="450937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2200" b="1" dirty="0" smtClean="0">
                <a:solidFill>
                  <a:srgbClr val="FF4343"/>
                </a:solidFill>
                <a:latin typeface="Arial" panose="020B0604020202020204" pitchFamily="34" charset="0"/>
                <a:cs typeface="Arial" panose="020B0604020202020204" pitchFamily="34" charset="0"/>
              </a:rPr>
              <a:t>ČETIRI </a:t>
            </a:r>
            <a:r>
              <a:rPr lang="en-US" sz="2200" b="1" dirty="0">
                <a:solidFill>
                  <a:srgbClr val="FF4343"/>
                </a:solidFill>
                <a:latin typeface="Arial" panose="020B0604020202020204" pitchFamily="34" charset="0"/>
                <a:cs typeface="Arial" panose="020B0604020202020204" pitchFamily="34" charset="0"/>
              </a:rPr>
              <a:t>STUPOVA FINANCIJSKE ODRŽIVOSTI</a:t>
            </a:r>
            <a:endParaRPr lang="it-IT" sz="2200" b="1" dirty="0">
              <a:solidFill>
                <a:srgbClr val="FF4343"/>
              </a:solidFill>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Prema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Leónu</a:t>
            </a:r>
            <a:r>
              <a:rPr lang="en-US" sz="2000" dirty="0">
                <a:latin typeface="Arial" panose="020B0604020202020204" pitchFamily="34" charset="0"/>
                <a:cs typeface="Arial" panose="020B0604020202020204" pitchFamily="34" charset="0"/>
              </a:rPr>
              <a:t>, P. (2001:15-18), </a:t>
            </a:r>
            <a:r>
              <a:rPr lang="en-US" sz="2000" dirty="0" err="1">
                <a:latin typeface="Arial" panose="020B0604020202020204" pitchFamily="34" charset="0"/>
                <a:cs typeface="Arial" panose="020B0604020202020204" pitchFamily="34" charset="0"/>
              </a:rPr>
              <a:t>postoje</a:t>
            </a:r>
            <a:r>
              <a:rPr lang="en-US" sz="2000" dirty="0">
                <a:latin typeface="Arial" panose="020B0604020202020204" pitchFamily="34" charset="0"/>
                <a:cs typeface="Arial" panose="020B0604020202020204" pitchFamily="34" charset="0"/>
              </a:rPr>
              <a:t> 4 stupa </a:t>
            </a:r>
            <a:r>
              <a:rPr lang="en-US" sz="2000" dirty="0" err="1">
                <a:latin typeface="Arial" panose="020B0604020202020204" pitchFamily="34" charset="0"/>
                <a:cs typeface="Arial" panose="020B0604020202020204" pitchFamily="34" charset="0"/>
              </a:rPr>
              <a:t>financijske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održivosti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predstavljena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takva</a:t>
            </a:r>
            <a:r>
              <a:rPr lang="en-US" sz="2000" dirty="0">
                <a:latin typeface="Arial" panose="020B0604020202020204" pitchFamily="34" charset="0"/>
                <a:cs typeface="Arial" panose="020B0604020202020204" pitchFamily="34" charset="0"/>
              </a:rPr>
              <a:t>: “1</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Financijsko</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strateško</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planiranje</a:t>
            </a:r>
            <a:r>
              <a:rPr lang="en-US" sz="2000" i="1" dirty="0">
                <a:latin typeface="Arial" panose="020B0604020202020204" pitchFamily="34" charset="0"/>
                <a:cs typeface="Arial" panose="020B0604020202020204" pitchFamily="34" charset="0"/>
              </a:rPr>
              <a:t>, 2) </a:t>
            </a:r>
            <a:r>
              <a:rPr lang="en-US" sz="2000" i="1" dirty="0" err="1">
                <a:latin typeface="Arial" panose="020B0604020202020204" pitchFamily="34" charset="0"/>
                <a:cs typeface="Arial" panose="020B0604020202020204" pitchFamily="34" charset="0"/>
              </a:rPr>
              <a:t>Diverzifikacija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prihoda</a:t>
            </a:r>
            <a:r>
              <a:rPr lang="en-US" sz="2000" i="1" dirty="0">
                <a:latin typeface="Arial" panose="020B0604020202020204" pitchFamily="34" charset="0"/>
                <a:cs typeface="Arial" panose="020B0604020202020204" pitchFamily="34" charset="0"/>
              </a:rPr>
              <a:t>, 3) Dobra </a:t>
            </a:r>
            <a:r>
              <a:rPr lang="en-US" sz="2000" i="1" dirty="0" err="1">
                <a:latin typeface="Arial" panose="020B0604020202020204" pitchFamily="34" charset="0"/>
                <a:cs typeface="Arial" panose="020B0604020202020204" pitchFamily="34" charset="0"/>
              </a:rPr>
              <a:t>administracija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financije</a:t>
            </a:r>
            <a:r>
              <a:rPr lang="en-US" sz="2000" i="1" dirty="0">
                <a:latin typeface="Arial" panose="020B0604020202020204" pitchFamily="34" charset="0"/>
                <a:cs typeface="Arial" panose="020B0604020202020204" pitchFamily="34" charset="0"/>
              </a:rPr>
              <a:t>, 4) </a:t>
            </a:r>
            <a:r>
              <a:rPr lang="en-US" sz="2000" i="1" dirty="0" err="1">
                <a:latin typeface="Arial" panose="020B0604020202020204" pitchFamily="34" charset="0"/>
                <a:cs typeface="Arial" panose="020B0604020202020204" pitchFamily="34" charset="0"/>
              </a:rPr>
              <a:t>Stvaranje</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vlastitog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prihoda</a:t>
            </a:r>
            <a:r>
              <a:rPr lang="en-US" sz="2000" i="1" dirty="0" smtClean="0">
                <a:effectLst/>
                <a:latin typeface="Arial" panose="020B0604020202020204" pitchFamily="34" charset="0"/>
              </a:rPr>
              <a:t>”.</a:t>
            </a:r>
            <a:endParaRPr lang="en-US" sz="2000" i="1" dirty="0">
              <a:effectLst/>
              <a:latin typeface="Arial" panose="020B0604020202020204" pitchFamily="34" charset="0"/>
            </a:endParaRPr>
          </a:p>
          <a:p>
            <a:pPr marL="342900" indent="-342900" algn="just">
              <a:lnSpc>
                <a:spcPct val="110000"/>
              </a:lnSpc>
              <a:buFont typeface="Arial" panose="020B0604020202020204" pitchFamily="34" charset="0"/>
              <a:buChar char="•"/>
            </a:pPr>
            <a:r>
              <a:rPr lang="en-US" sz="2000" dirty="0">
                <a:latin typeface="Arial" panose="020B0604020202020204" pitchFamily="34" charset="0"/>
              </a:rPr>
              <a:t>1. </a:t>
            </a:r>
            <a:r>
              <a:rPr lang="en-US" sz="2000" dirty="0" err="1">
                <a:latin typeface="Arial" panose="020B0604020202020204" pitchFamily="34" charset="0"/>
              </a:rPr>
              <a:t>stup</a:t>
            </a:r>
            <a:r>
              <a:rPr lang="en-US" sz="2000" dirty="0">
                <a:latin typeface="Arial" panose="020B0604020202020204" pitchFamily="34" charset="0"/>
              </a:rPr>
              <a:t>: </a:t>
            </a:r>
            <a:r>
              <a:rPr lang="en-US" sz="2000" dirty="0" err="1">
                <a:latin typeface="Arial" panose="020B0604020202020204" pitchFamily="34" charset="0"/>
              </a:rPr>
              <a:t>Organizacija</a:t>
            </a:r>
            <a:r>
              <a:rPr lang="en-US" sz="2000" dirty="0">
                <a:latin typeface="Arial" panose="020B0604020202020204" pitchFamily="34" charset="0"/>
              </a:rPr>
              <a:t> MORA od </a:t>
            </a:r>
            <a:r>
              <a:rPr lang="en-US" sz="2000" dirty="0" err="1">
                <a:latin typeface="Arial" panose="020B0604020202020204" pitchFamily="34" charset="0"/>
              </a:rPr>
              <a:t>početka</a:t>
            </a:r>
            <a:r>
              <a:rPr lang="en-US" sz="2000" dirty="0">
                <a:latin typeface="Arial" panose="020B0604020202020204" pitchFamily="34" charset="0"/>
              </a:rPr>
              <a:t> </a:t>
            </a:r>
            <a:r>
              <a:rPr lang="en-US" sz="2000" dirty="0" err="1">
                <a:latin typeface="Arial" panose="020B0604020202020204" pitchFamily="34" charset="0"/>
              </a:rPr>
              <a:t>biti</a:t>
            </a:r>
            <a:r>
              <a:rPr lang="en-US" sz="2000" dirty="0">
                <a:latin typeface="Arial" panose="020B0604020202020204" pitchFamily="34" charset="0"/>
              </a:rPr>
              <a:t> </a:t>
            </a:r>
            <a:r>
              <a:rPr lang="en-US" sz="2000" dirty="0" err="1">
                <a:latin typeface="Arial" panose="020B0604020202020204" pitchFamily="34" charset="0"/>
              </a:rPr>
              <a:t>svjesna</a:t>
            </a:r>
            <a:r>
              <a:rPr lang="en-US" sz="2000" dirty="0">
                <a:latin typeface="Arial" panose="020B0604020202020204" pitchFamily="34" charset="0"/>
              </a:rPr>
              <a:t> ne </a:t>
            </a:r>
            <a:r>
              <a:rPr lang="en-US" sz="2000" dirty="0" err="1">
                <a:latin typeface="Arial" panose="020B0604020202020204" pitchFamily="34" charset="0"/>
              </a:rPr>
              <a:t>samo</a:t>
            </a:r>
            <a:r>
              <a:rPr lang="en-US" sz="2000" dirty="0">
                <a:latin typeface="Arial" panose="020B0604020202020204" pitchFamily="34" charset="0"/>
              </a:rPr>
              <a:t> </a:t>
            </a:r>
            <a:r>
              <a:rPr lang="en-US" sz="2000" dirty="0" err="1">
                <a:latin typeface="Arial" panose="020B0604020202020204" pitchFamily="34" charset="0"/>
              </a:rPr>
              <a:t>svog</a:t>
            </a:r>
            <a:r>
              <a:rPr lang="en-US" sz="2000" dirty="0">
                <a:latin typeface="Arial" panose="020B0604020202020204" pitchFamily="34" charset="0"/>
              </a:rPr>
              <a:t> </a:t>
            </a:r>
            <a:r>
              <a:rPr lang="en-US" sz="2000" dirty="0" err="1">
                <a:latin typeface="Arial" panose="020B0604020202020204" pitchFamily="34" charset="0"/>
              </a:rPr>
              <a:t>financijskog</a:t>
            </a:r>
            <a:r>
              <a:rPr lang="en-US" sz="2000" dirty="0">
                <a:latin typeface="Arial" panose="020B0604020202020204" pitchFamily="34" charset="0"/>
              </a:rPr>
              <a:t> </a:t>
            </a:r>
            <a:r>
              <a:rPr lang="en-US" sz="2000" dirty="0" err="1">
                <a:latin typeface="Arial" panose="020B0604020202020204" pitchFamily="34" charset="0"/>
              </a:rPr>
              <a:t>plana</a:t>
            </a:r>
            <a:r>
              <a:rPr lang="en-US" sz="2000" dirty="0">
                <a:latin typeface="Arial" panose="020B0604020202020204" pitchFamily="34" charset="0"/>
              </a:rPr>
              <a:t> </a:t>
            </a:r>
            <a:r>
              <a:rPr lang="en-US" sz="2000" dirty="0" err="1">
                <a:latin typeface="Arial" panose="020B0604020202020204" pitchFamily="34" charset="0"/>
              </a:rPr>
              <a:t>za</a:t>
            </a:r>
            <a:r>
              <a:rPr lang="en-US" sz="2000" dirty="0">
                <a:latin typeface="Arial" panose="020B0604020202020204" pitchFamily="34" charset="0"/>
              </a:rPr>
              <a:t> </a:t>
            </a:r>
            <a:r>
              <a:rPr lang="en-US" sz="2000" dirty="0" err="1">
                <a:latin typeface="Arial" panose="020B0604020202020204" pitchFamily="34" charset="0"/>
              </a:rPr>
              <a:t>privlačenje</a:t>
            </a:r>
            <a:r>
              <a:rPr lang="en-US" sz="2000" dirty="0">
                <a:latin typeface="Arial" panose="020B0604020202020204" pitchFamily="34" charset="0"/>
              </a:rPr>
              <a:t> </a:t>
            </a:r>
            <a:r>
              <a:rPr lang="en-US" sz="2000" dirty="0" err="1">
                <a:latin typeface="Arial" panose="020B0604020202020204" pitchFamily="34" charset="0"/>
              </a:rPr>
              <a:t>investitora</a:t>
            </a:r>
            <a:r>
              <a:rPr lang="en-US" sz="2000" dirty="0">
                <a:latin typeface="Arial" panose="020B0604020202020204" pitchFamily="34" charset="0"/>
              </a:rPr>
              <a:t>, </a:t>
            </a:r>
            <a:r>
              <a:rPr lang="en-US" sz="2000" dirty="0" err="1">
                <a:latin typeface="Arial" panose="020B0604020202020204" pitchFamily="34" charset="0"/>
              </a:rPr>
              <a:t>već</a:t>
            </a:r>
            <a:r>
              <a:rPr lang="en-US" sz="2000" dirty="0">
                <a:latin typeface="Arial" panose="020B0604020202020204" pitchFamily="34" charset="0"/>
              </a:rPr>
              <a:t> </a:t>
            </a:r>
            <a:r>
              <a:rPr lang="en-US" sz="2000" dirty="0" err="1">
                <a:latin typeface="Arial" panose="020B0604020202020204" pitchFamily="34" charset="0"/>
              </a:rPr>
              <a:t>i</a:t>
            </a:r>
            <a:r>
              <a:rPr lang="en-US" sz="2000" dirty="0">
                <a:latin typeface="Arial" panose="020B0604020202020204" pitchFamily="34" charset="0"/>
              </a:rPr>
              <a:t> </a:t>
            </a:r>
            <a:r>
              <a:rPr lang="en-US" sz="2000" dirty="0" err="1">
                <a:latin typeface="Arial" panose="020B0604020202020204" pitchFamily="34" charset="0"/>
              </a:rPr>
              <a:t>svojih</a:t>
            </a:r>
            <a:r>
              <a:rPr lang="en-US" sz="2000" dirty="0">
                <a:latin typeface="Arial" panose="020B0604020202020204" pitchFamily="34" charset="0"/>
              </a:rPr>
              <a:t> </a:t>
            </a:r>
            <a:r>
              <a:rPr lang="en-US" sz="2000" dirty="0" err="1">
                <a:latin typeface="Arial" panose="020B0604020202020204" pitchFamily="34" charset="0"/>
              </a:rPr>
              <a:t>početnih</a:t>
            </a:r>
            <a:r>
              <a:rPr lang="en-US" sz="2000" dirty="0">
                <a:latin typeface="Arial" panose="020B0604020202020204" pitchFamily="34" charset="0"/>
              </a:rPr>
              <a:t> </a:t>
            </a:r>
            <a:r>
              <a:rPr lang="en-US" sz="2000" dirty="0" err="1">
                <a:latin typeface="Arial" panose="020B0604020202020204" pitchFamily="34" charset="0"/>
              </a:rPr>
              <a:t>ciljeva</a:t>
            </a:r>
            <a:r>
              <a:rPr lang="en-US" sz="2000" dirty="0">
                <a:latin typeface="Arial" panose="020B0604020202020204" pitchFamily="34" charset="0"/>
              </a:rPr>
              <a:t>. </a:t>
            </a:r>
            <a:r>
              <a:rPr lang="en-US" sz="2000" dirty="0" err="1">
                <a:latin typeface="Arial" panose="020B0604020202020204" pitchFamily="34" charset="0"/>
              </a:rPr>
              <a:t>Nitko</a:t>
            </a:r>
            <a:r>
              <a:rPr lang="en-US" sz="2000" dirty="0">
                <a:latin typeface="Arial" panose="020B0604020202020204" pitchFamily="34" charset="0"/>
              </a:rPr>
              <a:t> </a:t>
            </a:r>
            <a:r>
              <a:rPr lang="en-US" sz="2000" dirty="0" err="1">
                <a:latin typeface="Arial" panose="020B0604020202020204" pitchFamily="34" charset="0"/>
              </a:rPr>
              <a:t>nije</a:t>
            </a:r>
            <a:r>
              <a:rPr lang="en-US" sz="2000" dirty="0">
                <a:latin typeface="Arial" panose="020B0604020202020204" pitchFamily="34" charset="0"/>
              </a:rPr>
              <a:t> </a:t>
            </a:r>
            <a:r>
              <a:rPr lang="en-US" sz="2000" dirty="0" err="1">
                <a:latin typeface="Arial" panose="020B0604020202020204" pitchFamily="34" charset="0"/>
              </a:rPr>
              <a:t>spreman</a:t>
            </a:r>
            <a:r>
              <a:rPr lang="en-US" sz="2000" dirty="0">
                <a:latin typeface="Arial" panose="020B0604020202020204" pitchFamily="34" charset="0"/>
              </a:rPr>
              <a:t> </a:t>
            </a:r>
            <a:r>
              <a:rPr lang="en-US" sz="2000" dirty="0" err="1">
                <a:latin typeface="Arial" panose="020B0604020202020204" pitchFamily="34" charset="0"/>
              </a:rPr>
              <a:t>investirati</a:t>
            </a:r>
            <a:r>
              <a:rPr lang="en-US" sz="2000" dirty="0">
                <a:latin typeface="Arial" panose="020B0604020202020204" pitchFamily="34" charset="0"/>
              </a:rPr>
              <a:t> u </a:t>
            </a:r>
            <a:r>
              <a:rPr lang="en-US" sz="2000" dirty="0" err="1">
                <a:latin typeface="Arial" panose="020B0604020202020204" pitchFamily="34" charset="0"/>
              </a:rPr>
              <a:t>nešto</a:t>
            </a:r>
            <a:r>
              <a:rPr lang="en-US" sz="2000" dirty="0">
                <a:latin typeface="Arial" panose="020B0604020202020204" pitchFamily="34" charset="0"/>
              </a:rPr>
              <a:t> </a:t>
            </a:r>
            <a:r>
              <a:rPr lang="en-US" sz="2000" dirty="0" err="1">
                <a:latin typeface="Arial" panose="020B0604020202020204" pitchFamily="34" charset="0"/>
              </a:rPr>
              <a:t>što</a:t>
            </a:r>
            <a:r>
              <a:rPr lang="en-US" sz="2000" dirty="0">
                <a:latin typeface="Arial" panose="020B0604020202020204" pitchFamily="34" charset="0"/>
              </a:rPr>
              <a:t> </a:t>
            </a:r>
            <a:r>
              <a:rPr lang="en-US" sz="2000" dirty="0" err="1">
                <a:latin typeface="Arial" panose="020B0604020202020204" pitchFamily="34" charset="0"/>
              </a:rPr>
              <a:t>nije</a:t>
            </a:r>
            <a:r>
              <a:rPr lang="en-US" sz="2000" dirty="0">
                <a:latin typeface="Arial" panose="020B0604020202020204" pitchFamily="34" charset="0"/>
              </a:rPr>
              <a:t> </a:t>
            </a:r>
            <a:r>
              <a:rPr lang="en-US" sz="2000" dirty="0" err="1">
                <a:latin typeface="Arial" panose="020B0604020202020204" pitchFamily="34" charset="0"/>
              </a:rPr>
              <a:t>pouzdano</a:t>
            </a:r>
            <a:r>
              <a:rPr lang="en-US" sz="2000" dirty="0">
                <a:latin typeface="Arial" panose="020B0604020202020204" pitchFamily="34" charset="0"/>
              </a:rPr>
              <a:t>, </a:t>
            </a:r>
            <a:r>
              <a:rPr lang="en-US" sz="2000" dirty="0" err="1">
                <a:latin typeface="Arial" panose="020B0604020202020204" pitchFamily="34" charset="0"/>
              </a:rPr>
              <a:t>precizno</a:t>
            </a:r>
            <a:r>
              <a:rPr lang="en-US" sz="2000" dirty="0">
                <a:latin typeface="Arial" panose="020B0604020202020204" pitchFamily="34" charset="0"/>
              </a:rPr>
              <a:t> </a:t>
            </a:r>
            <a:r>
              <a:rPr lang="en-US" sz="2000" dirty="0" err="1">
                <a:latin typeface="Arial" panose="020B0604020202020204" pitchFamily="34" charset="0"/>
              </a:rPr>
              <a:t>i</a:t>
            </a:r>
            <a:r>
              <a:rPr lang="en-US" sz="2000" dirty="0">
                <a:latin typeface="Arial" panose="020B0604020202020204" pitchFamily="34" charset="0"/>
              </a:rPr>
              <a:t> ​​dobro </a:t>
            </a:r>
            <a:r>
              <a:rPr lang="en-US" sz="2000" dirty="0" err="1">
                <a:latin typeface="Arial" panose="020B0604020202020204" pitchFamily="34" charset="0"/>
              </a:rPr>
              <a:t>organizirano</a:t>
            </a:r>
            <a:r>
              <a:rPr lang="en-US" sz="2000" dirty="0">
                <a:latin typeface="Arial" panose="020B0604020202020204" pitchFamily="34" charset="0"/>
              </a:rPr>
              <a:t>. </a:t>
            </a:r>
            <a:endParaRPr lang="en-US" sz="2000" dirty="0">
              <a:effectLst/>
              <a:latin typeface="Arial" panose="020B0604020202020204" pitchFamily="34" charset="0"/>
            </a:endParaRPr>
          </a:p>
          <a:p>
            <a:pPr marL="342900" indent="-342900" algn="just">
              <a:lnSpc>
                <a:spcPct val="110000"/>
              </a:lnSpc>
              <a:buFont typeface="Arial" panose="020B0604020202020204" pitchFamily="34" charset="0"/>
              <a:buChar char="•"/>
            </a:pPr>
            <a:r>
              <a:rPr lang="en-US" sz="2000" dirty="0">
                <a:latin typeface="Arial" panose="020B0604020202020204" pitchFamily="34" charset="0"/>
              </a:rPr>
              <a:t>2. </a:t>
            </a:r>
            <a:r>
              <a:rPr lang="en-US" sz="2000" dirty="0" err="1">
                <a:latin typeface="Arial" panose="020B0604020202020204" pitchFamily="34" charset="0"/>
              </a:rPr>
              <a:t>stup</a:t>
            </a:r>
            <a:r>
              <a:rPr lang="en-US" sz="2000" dirty="0">
                <a:latin typeface="Arial" panose="020B0604020202020204" pitchFamily="34" charset="0"/>
              </a:rPr>
              <a:t>: </a:t>
            </a:r>
            <a:r>
              <a:rPr lang="en-US" sz="2000" dirty="0" err="1">
                <a:latin typeface="Arial" panose="020B0604020202020204" pitchFamily="34" charset="0"/>
              </a:rPr>
              <a:t>Za</a:t>
            </a:r>
            <a:r>
              <a:rPr lang="en-US" sz="2000" dirty="0">
                <a:latin typeface="Arial" panose="020B0604020202020204" pitchFamily="34" charset="0"/>
              </a:rPr>
              <a:t> </a:t>
            </a:r>
            <a:r>
              <a:rPr lang="en-US" sz="2000" dirty="0" err="1">
                <a:latin typeface="Arial" panose="020B0604020202020204" pitchFamily="34" charset="0"/>
              </a:rPr>
              <a:t>većinu</a:t>
            </a:r>
            <a:r>
              <a:rPr lang="en-US" sz="2000" dirty="0">
                <a:latin typeface="Arial" panose="020B0604020202020204" pitchFamily="34" charset="0"/>
              </a:rPr>
              <a:t> </a:t>
            </a:r>
            <a:r>
              <a:rPr lang="en-US" sz="2000" dirty="0" err="1">
                <a:latin typeface="Arial" panose="020B0604020202020204" pitchFamily="34" charset="0"/>
              </a:rPr>
              <a:t>shema</a:t>
            </a:r>
            <a:r>
              <a:rPr lang="en-US" sz="2000" dirty="0">
                <a:latin typeface="Arial" panose="020B0604020202020204" pitchFamily="34" charset="0"/>
              </a:rPr>
              <a:t> </a:t>
            </a:r>
            <a:r>
              <a:rPr lang="en-US" sz="2000" dirty="0" err="1">
                <a:latin typeface="Arial" panose="020B0604020202020204" pitchFamily="34" charset="0"/>
              </a:rPr>
              <a:t>prikupljanja</a:t>
            </a:r>
            <a:r>
              <a:rPr lang="en-US" sz="2000" dirty="0">
                <a:latin typeface="Arial" panose="020B0604020202020204" pitchFamily="34" charset="0"/>
              </a:rPr>
              <a:t> </a:t>
            </a:r>
            <a:r>
              <a:rPr lang="en-US" sz="2000" dirty="0" err="1">
                <a:latin typeface="Arial" panose="020B0604020202020204" pitchFamily="34" charset="0"/>
              </a:rPr>
              <a:t>sredstava</a:t>
            </a:r>
            <a:r>
              <a:rPr lang="en-US" sz="2000" dirty="0">
                <a:latin typeface="Arial" panose="020B0604020202020204" pitchFamily="34" charset="0"/>
              </a:rPr>
              <a:t> </a:t>
            </a:r>
            <a:r>
              <a:rPr lang="en-US" sz="2000" dirty="0" err="1">
                <a:latin typeface="Arial" panose="020B0604020202020204" pitchFamily="34" charset="0"/>
              </a:rPr>
              <a:t>raznolikost</a:t>
            </a:r>
            <a:r>
              <a:rPr lang="en-US" sz="2000" dirty="0">
                <a:latin typeface="Arial" panose="020B0604020202020204" pitchFamily="34" charset="0"/>
              </a:rPr>
              <a:t> </a:t>
            </a:r>
            <a:r>
              <a:rPr lang="en-US" sz="2000" dirty="0" err="1">
                <a:latin typeface="Arial" panose="020B0604020202020204" pitchFamily="34" charset="0"/>
              </a:rPr>
              <a:t>i</a:t>
            </a:r>
            <a:r>
              <a:rPr lang="en-US" sz="2000" dirty="0">
                <a:latin typeface="Arial" panose="020B0604020202020204" pitchFamily="34" charset="0"/>
              </a:rPr>
              <a:t> </a:t>
            </a:r>
            <a:r>
              <a:rPr lang="en-US" sz="2000" dirty="0" err="1">
                <a:latin typeface="Arial" panose="020B0604020202020204" pitchFamily="34" charset="0"/>
              </a:rPr>
              <a:t>raznolikost</a:t>
            </a:r>
            <a:r>
              <a:rPr lang="en-US" sz="2000" dirty="0">
                <a:latin typeface="Arial" panose="020B0604020202020204" pitchFamily="34" charset="0"/>
              </a:rPr>
              <a:t> u </a:t>
            </a:r>
            <a:r>
              <a:rPr lang="en-US" sz="2000" dirty="0" err="1">
                <a:latin typeface="Arial" panose="020B0604020202020204" pitchFamily="34" charset="0"/>
              </a:rPr>
              <a:t>izvorima</a:t>
            </a:r>
            <a:r>
              <a:rPr lang="en-US" sz="2000" dirty="0">
                <a:latin typeface="Arial" panose="020B0604020202020204" pitchFamily="34" charset="0"/>
              </a:rPr>
              <a:t> </a:t>
            </a:r>
            <a:r>
              <a:rPr lang="en-US" sz="2000" dirty="0" err="1">
                <a:latin typeface="Arial" panose="020B0604020202020204" pitchFamily="34" charset="0"/>
              </a:rPr>
              <a:t>prihoda</a:t>
            </a:r>
            <a:r>
              <a:rPr lang="en-US" sz="2000" dirty="0">
                <a:latin typeface="Arial" panose="020B0604020202020204" pitchFamily="34" charset="0"/>
              </a:rPr>
              <a:t> </a:t>
            </a:r>
            <a:r>
              <a:rPr lang="en-US" sz="2000" dirty="0" err="1">
                <a:latin typeface="Arial" panose="020B0604020202020204" pitchFamily="34" charset="0"/>
              </a:rPr>
              <a:t>smatra</a:t>
            </a:r>
            <a:r>
              <a:rPr lang="en-US" sz="2000" dirty="0">
                <a:latin typeface="Arial" panose="020B0604020202020204" pitchFamily="34" charset="0"/>
              </a:rPr>
              <a:t> se </a:t>
            </a:r>
            <a:r>
              <a:rPr lang="en-US" sz="2000" dirty="0" err="1">
                <a:latin typeface="Arial" panose="020B0604020202020204" pitchFamily="34" charset="0"/>
              </a:rPr>
              <a:t>vrijednim</a:t>
            </a:r>
            <a:r>
              <a:rPr lang="en-US" sz="2000" dirty="0">
                <a:latin typeface="Arial" panose="020B0604020202020204" pitchFamily="34" charset="0"/>
              </a:rPr>
              <a:t> </a:t>
            </a:r>
            <a:r>
              <a:rPr lang="en-US" sz="2000" dirty="0" err="1">
                <a:latin typeface="Arial" panose="020B0604020202020204" pitchFamily="34" charset="0"/>
              </a:rPr>
              <a:t>i</a:t>
            </a:r>
            <a:r>
              <a:rPr lang="en-US" sz="2000" dirty="0">
                <a:latin typeface="Arial" panose="020B0604020202020204" pitchFamily="34" charset="0"/>
              </a:rPr>
              <a:t> </a:t>
            </a:r>
            <a:r>
              <a:rPr lang="en-US" sz="2000" dirty="0" err="1">
                <a:latin typeface="Arial" panose="020B0604020202020204" pitchFamily="34" charset="0"/>
              </a:rPr>
              <a:t>plodonosnim</a:t>
            </a:r>
            <a:r>
              <a:rPr lang="en-US" sz="2000" dirty="0">
                <a:latin typeface="Arial" panose="020B0604020202020204" pitchFamily="34" charset="0"/>
              </a:rPr>
              <a:t> </a:t>
            </a:r>
            <a:r>
              <a:rPr lang="en-US" sz="2000" dirty="0" err="1">
                <a:latin typeface="Arial" panose="020B0604020202020204" pitchFamily="34" charset="0"/>
              </a:rPr>
              <a:t>potezom</a:t>
            </a:r>
            <a:r>
              <a:rPr lang="en-US" sz="2000" dirty="0">
                <a:latin typeface="Arial" panose="020B0604020202020204" pitchFamily="34" charset="0"/>
              </a:rPr>
              <a:t> </a:t>
            </a:r>
            <a:r>
              <a:rPr lang="en-US" sz="2000" dirty="0" err="1">
                <a:latin typeface="Arial" panose="020B0604020202020204" pitchFamily="34" charset="0"/>
              </a:rPr>
              <a:t>za</a:t>
            </a:r>
            <a:r>
              <a:rPr lang="en-US" sz="2000" dirty="0">
                <a:latin typeface="Arial" panose="020B0604020202020204" pitchFamily="34" charset="0"/>
              </a:rPr>
              <a:t> </a:t>
            </a:r>
            <a:r>
              <a:rPr lang="en-US" sz="2000" dirty="0" err="1">
                <a:latin typeface="Arial" panose="020B0604020202020204" pitchFamily="34" charset="0"/>
              </a:rPr>
              <a:t>buduće</a:t>
            </a:r>
            <a:r>
              <a:rPr lang="en-US" sz="2000" dirty="0">
                <a:latin typeface="Arial" panose="020B0604020202020204" pitchFamily="34" charset="0"/>
              </a:rPr>
              <a:t> </a:t>
            </a:r>
            <a:r>
              <a:rPr lang="en-US" sz="2000" dirty="0" err="1">
                <a:latin typeface="Arial" panose="020B0604020202020204" pitchFamily="34" charset="0"/>
              </a:rPr>
              <a:t>profesionalne</a:t>
            </a:r>
            <a:r>
              <a:rPr lang="en-US" sz="2000" dirty="0">
                <a:latin typeface="Arial" panose="020B0604020202020204" pitchFamily="34" charset="0"/>
              </a:rPr>
              <a:t> </a:t>
            </a:r>
            <a:r>
              <a:rPr lang="en-US" sz="2000" dirty="0" err="1">
                <a:latin typeface="Arial" panose="020B0604020202020204" pitchFamily="34" charset="0"/>
              </a:rPr>
              <a:t>aktivnosti</a:t>
            </a:r>
            <a:r>
              <a:rPr lang="en-US" sz="2000" dirty="0">
                <a:latin typeface="Arial" panose="020B0604020202020204" pitchFamily="34" charset="0"/>
              </a:rPr>
              <a:t>. U </a:t>
            </a:r>
            <a:r>
              <a:rPr lang="en-US" sz="2000" dirty="0" err="1">
                <a:latin typeface="Arial" panose="020B0604020202020204" pitchFamily="34" charset="0"/>
              </a:rPr>
              <a:t>suprotnom</a:t>
            </a:r>
            <a:r>
              <a:rPr lang="en-US" sz="2000" dirty="0">
                <a:latin typeface="Arial" panose="020B0604020202020204" pitchFamily="34" charset="0"/>
              </a:rPr>
              <a:t>, </a:t>
            </a:r>
            <a:r>
              <a:rPr lang="en-US" sz="2000" dirty="0" err="1">
                <a:latin typeface="Arial" panose="020B0604020202020204" pitchFamily="34" charset="0"/>
              </a:rPr>
              <a:t>gubitak</a:t>
            </a:r>
            <a:r>
              <a:rPr lang="en-US" sz="2000" dirty="0">
                <a:latin typeface="Arial" panose="020B0604020202020204" pitchFamily="34" charset="0"/>
              </a:rPr>
              <a:t> </a:t>
            </a:r>
            <a:r>
              <a:rPr lang="en-US" sz="2000" dirty="0" err="1">
                <a:latin typeface="Arial" panose="020B0604020202020204" pitchFamily="34" charset="0"/>
              </a:rPr>
              <a:t>važnog</a:t>
            </a:r>
            <a:r>
              <a:rPr lang="en-US" sz="2000" dirty="0">
                <a:latin typeface="Arial" panose="020B0604020202020204" pitchFamily="34" charset="0"/>
              </a:rPr>
              <a:t> </a:t>
            </a:r>
            <a:r>
              <a:rPr lang="en-US" sz="2000" dirty="0" err="1">
                <a:latin typeface="Arial" panose="020B0604020202020204" pitchFamily="34" charset="0"/>
              </a:rPr>
              <a:t>ulagača</a:t>
            </a:r>
            <a:r>
              <a:rPr lang="en-US" sz="2000" dirty="0">
                <a:latin typeface="Arial" panose="020B0604020202020204" pitchFamily="34" charset="0"/>
              </a:rPr>
              <a:t> </a:t>
            </a:r>
            <a:r>
              <a:rPr lang="en-US" sz="2000" dirty="0" err="1">
                <a:latin typeface="Arial" panose="020B0604020202020204" pitchFamily="34" charset="0"/>
              </a:rPr>
              <a:t>može</a:t>
            </a:r>
            <a:r>
              <a:rPr lang="en-US" sz="2000" dirty="0">
                <a:latin typeface="Arial" panose="020B0604020202020204" pitchFamily="34" charset="0"/>
              </a:rPr>
              <a:t> </a:t>
            </a:r>
            <a:r>
              <a:rPr lang="en-US" sz="2000" dirty="0" err="1">
                <a:latin typeface="Arial" panose="020B0604020202020204" pitchFamily="34" charset="0"/>
              </a:rPr>
              <a:t>uzrokovati</a:t>
            </a:r>
            <a:r>
              <a:rPr lang="en-US" sz="2000" dirty="0">
                <a:latin typeface="Arial" panose="020B0604020202020204" pitchFamily="34" charset="0"/>
              </a:rPr>
              <a:t> </a:t>
            </a:r>
            <a:r>
              <a:rPr lang="en-US" sz="2000" dirty="0" err="1">
                <a:latin typeface="Arial" panose="020B0604020202020204" pitchFamily="34" charset="0"/>
              </a:rPr>
              <a:t>štetne</a:t>
            </a:r>
            <a:r>
              <a:rPr lang="en-US" sz="2000" dirty="0">
                <a:latin typeface="Arial" panose="020B0604020202020204" pitchFamily="34" charset="0"/>
              </a:rPr>
              <a:t> </a:t>
            </a:r>
            <a:r>
              <a:rPr lang="en-US" sz="2000" dirty="0" err="1">
                <a:latin typeface="Arial" panose="020B0604020202020204" pitchFamily="34" charset="0"/>
              </a:rPr>
              <a:t>učinke</a:t>
            </a:r>
            <a:r>
              <a:rPr lang="en-US" sz="2000" dirty="0">
                <a:latin typeface="Arial" panose="020B0604020202020204" pitchFamily="34" charset="0"/>
              </a:rPr>
              <a:t> </a:t>
            </a:r>
            <a:r>
              <a:rPr lang="en-US" sz="2000" dirty="0" err="1">
                <a:latin typeface="Arial" panose="020B0604020202020204" pitchFamily="34" charset="0"/>
              </a:rPr>
              <a:t>na</a:t>
            </a:r>
            <a:r>
              <a:rPr lang="en-US" sz="2000" dirty="0">
                <a:latin typeface="Arial" panose="020B0604020202020204" pitchFamily="34" charset="0"/>
              </a:rPr>
              <a:t> </a:t>
            </a:r>
            <a:r>
              <a:rPr lang="en-US" sz="2000" dirty="0" err="1">
                <a:latin typeface="Arial" panose="020B0604020202020204" pitchFamily="34" charset="0"/>
              </a:rPr>
              <a:t>organizaciju</a:t>
            </a:r>
            <a:r>
              <a:rPr lang="en-US" sz="2000" dirty="0">
                <a:latin typeface="Arial" panose="020B0604020202020204" pitchFamily="34" charset="0"/>
              </a:rPr>
              <a:t> </a:t>
            </a:r>
            <a:r>
              <a:rPr lang="en-US" sz="2000" dirty="0" err="1">
                <a:latin typeface="Arial" panose="020B0604020202020204" pitchFamily="34" charset="0"/>
              </a:rPr>
              <a:t>i</a:t>
            </a:r>
            <a:r>
              <a:rPr lang="en-US" sz="2000" dirty="0">
                <a:latin typeface="Arial" panose="020B0604020202020204" pitchFamily="34" charset="0"/>
              </a:rPr>
              <a:t> </a:t>
            </a:r>
            <a:r>
              <a:rPr lang="en-US" sz="2000" dirty="0" err="1">
                <a:latin typeface="Arial" panose="020B0604020202020204" pitchFamily="34" charset="0"/>
              </a:rPr>
              <a:t>čak</a:t>
            </a:r>
            <a:r>
              <a:rPr lang="en-US" sz="2000" dirty="0">
                <a:latin typeface="Arial" panose="020B0604020202020204" pitchFamily="34" charset="0"/>
              </a:rPr>
              <a:t> </a:t>
            </a:r>
            <a:r>
              <a:rPr lang="en-US" sz="2000" dirty="0" err="1">
                <a:latin typeface="Arial" panose="020B0604020202020204" pitchFamily="34" charset="0"/>
              </a:rPr>
              <a:t>dovesti</a:t>
            </a:r>
            <a:r>
              <a:rPr lang="en-US" sz="2000" dirty="0">
                <a:latin typeface="Arial" panose="020B0604020202020204" pitchFamily="34" charset="0"/>
              </a:rPr>
              <a:t> do </a:t>
            </a:r>
            <a:r>
              <a:rPr lang="en-US" sz="2000" dirty="0" err="1">
                <a:latin typeface="Arial" panose="020B0604020202020204" pitchFamily="34" charset="0"/>
              </a:rPr>
              <a:t>njezine</a:t>
            </a:r>
            <a:r>
              <a:rPr lang="en-US" sz="2000" dirty="0">
                <a:latin typeface="Arial" panose="020B0604020202020204" pitchFamily="34" charset="0"/>
              </a:rPr>
              <a:t> </a:t>
            </a:r>
            <a:r>
              <a:rPr lang="en-US" sz="2000" dirty="0" err="1">
                <a:latin typeface="Arial" panose="020B0604020202020204" pitchFamily="34" charset="0"/>
              </a:rPr>
              <a:t>propasti</a:t>
            </a:r>
            <a:r>
              <a:rPr lang="en-US" sz="2000" dirty="0">
                <a:latin typeface="Arial" panose="020B0604020202020204" pitchFamily="34" charset="0"/>
              </a:rPr>
              <a:t> (</a:t>
            </a:r>
            <a:r>
              <a:rPr lang="en-US" sz="2000" dirty="0" err="1">
                <a:latin typeface="Arial" panose="020B0604020202020204" pitchFamily="34" charset="0"/>
              </a:rPr>
              <a:t>bankrot</a:t>
            </a:r>
            <a:r>
              <a:rPr lang="en-US" sz="2000" dirty="0">
                <a:latin typeface="Arial" panose="020B0604020202020204" pitchFamily="34" charset="0"/>
              </a:rPr>
              <a:t>). </a:t>
            </a:r>
            <a:endParaRPr lang="en-US" sz="2000" dirty="0">
              <a:effectLst/>
              <a:latin typeface="Arial" panose="020B0604020202020204" pitchFamily="34" charset="0"/>
            </a:endParaRPr>
          </a:p>
          <a:p>
            <a:pPr marL="342900" indent="-342900" algn="just">
              <a:lnSpc>
                <a:spcPct val="110000"/>
              </a:lnSpc>
              <a:buFont typeface="Arial" panose="020B0604020202020204" pitchFamily="34" charset="0"/>
              <a:buChar char="•"/>
            </a:pPr>
            <a:r>
              <a:rPr lang="en-US" sz="2000" dirty="0">
                <a:latin typeface="Arial" panose="020B0604020202020204" pitchFamily="34" charset="0"/>
              </a:rPr>
              <a:t>3. </a:t>
            </a:r>
            <a:r>
              <a:rPr lang="en-US" sz="2000" dirty="0" err="1">
                <a:latin typeface="Arial" panose="020B0604020202020204" pitchFamily="34" charset="0"/>
              </a:rPr>
              <a:t>stup</a:t>
            </a:r>
            <a:r>
              <a:rPr lang="en-US" sz="2000" dirty="0">
                <a:latin typeface="Arial" panose="020B0604020202020204" pitchFamily="34" charset="0"/>
              </a:rPr>
              <a:t>: </a:t>
            </a:r>
            <a:r>
              <a:rPr lang="en-US" sz="2000" dirty="0" err="1">
                <a:latin typeface="Arial" panose="020B0604020202020204" pitchFamily="34" charset="0"/>
              </a:rPr>
              <a:t>Upravljanje</a:t>
            </a:r>
            <a:r>
              <a:rPr lang="en-US" sz="2000" dirty="0">
                <a:latin typeface="Arial" panose="020B0604020202020204" pitchFamily="34" charset="0"/>
              </a:rPr>
              <a:t> </a:t>
            </a:r>
            <a:r>
              <a:rPr lang="en-US" sz="2000" dirty="0" err="1">
                <a:latin typeface="Arial" panose="020B0604020202020204" pitchFamily="34" charset="0"/>
              </a:rPr>
              <a:t>postojećim</a:t>
            </a:r>
            <a:r>
              <a:rPr lang="en-US" sz="2000" dirty="0">
                <a:latin typeface="Arial" panose="020B0604020202020204" pitchFamily="34" charset="0"/>
              </a:rPr>
              <a:t> </a:t>
            </a:r>
            <a:r>
              <a:rPr lang="en-US" sz="2000" dirty="0" err="1">
                <a:latin typeface="Arial" panose="020B0604020202020204" pitchFamily="34" charset="0"/>
              </a:rPr>
              <a:t>financijskim</a:t>
            </a:r>
            <a:r>
              <a:rPr lang="en-US" sz="2000" dirty="0">
                <a:latin typeface="Arial" panose="020B0604020202020204" pitchFamily="34" charset="0"/>
              </a:rPr>
              <a:t> </a:t>
            </a:r>
            <a:r>
              <a:rPr lang="en-US" sz="2000" dirty="0" err="1">
                <a:latin typeface="Arial" panose="020B0604020202020204" pitchFamily="34" charset="0"/>
              </a:rPr>
              <a:t>resursima</a:t>
            </a:r>
            <a:r>
              <a:rPr lang="en-US" sz="2000" dirty="0">
                <a:latin typeface="Arial" panose="020B0604020202020204" pitchFamily="34" charset="0"/>
              </a:rPr>
              <a:t> </a:t>
            </a:r>
            <a:r>
              <a:rPr lang="en-US" sz="2000" dirty="0" err="1">
                <a:latin typeface="Arial" panose="020B0604020202020204" pitchFamily="34" charset="0"/>
              </a:rPr>
              <a:t>posebnim</a:t>
            </a:r>
            <a:r>
              <a:rPr lang="en-US" sz="2000" dirty="0">
                <a:latin typeface="Arial" panose="020B0604020202020204" pitchFamily="34" charset="0"/>
              </a:rPr>
              <a:t> </a:t>
            </a:r>
            <a:r>
              <a:rPr lang="en-US" sz="2000" dirty="0" err="1">
                <a:latin typeface="Arial" panose="020B0604020202020204" pitchFamily="34" charset="0"/>
              </a:rPr>
              <a:t>postupcima</a:t>
            </a:r>
            <a:r>
              <a:rPr lang="en-US" sz="2000" dirty="0">
                <a:latin typeface="Arial" panose="020B0604020202020204" pitchFamily="34" charset="0"/>
              </a:rPr>
              <a:t> </a:t>
            </a:r>
            <a:r>
              <a:rPr lang="en-US" sz="2000" dirty="0" err="1">
                <a:latin typeface="Arial" panose="020B0604020202020204" pitchFamily="34" charset="0"/>
              </a:rPr>
              <a:t>koji</a:t>
            </a:r>
            <a:r>
              <a:rPr lang="en-US" sz="2000" dirty="0">
                <a:latin typeface="Arial" panose="020B0604020202020204" pitchFamily="34" charset="0"/>
              </a:rPr>
              <a:t> </a:t>
            </a:r>
            <a:r>
              <a:rPr lang="en-US" sz="2000" dirty="0" err="1">
                <a:latin typeface="Arial" panose="020B0604020202020204" pitchFamily="34" charset="0"/>
              </a:rPr>
              <a:t>rezultiraju</a:t>
            </a:r>
            <a:r>
              <a:rPr lang="en-US" sz="2000" dirty="0">
                <a:latin typeface="Arial" panose="020B0604020202020204" pitchFamily="34" charset="0"/>
              </a:rPr>
              <a:t> </a:t>
            </a:r>
            <a:r>
              <a:rPr lang="en-US" sz="2000" dirty="0" err="1">
                <a:latin typeface="Arial" panose="020B0604020202020204" pitchFamily="34" charset="0"/>
              </a:rPr>
              <a:t>stvaranjem</a:t>
            </a:r>
            <a:r>
              <a:rPr lang="en-US" sz="2000" dirty="0">
                <a:latin typeface="Arial" panose="020B0604020202020204" pitchFamily="34" charset="0"/>
              </a:rPr>
              <a:t> </a:t>
            </a:r>
            <a:r>
              <a:rPr lang="en-US" sz="2000" dirty="0" err="1">
                <a:latin typeface="Arial" panose="020B0604020202020204" pitchFamily="34" charset="0"/>
              </a:rPr>
              <a:t>prihoda</a:t>
            </a:r>
            <a:r>
              <a:rPr lang="en-US" sz="2000" dirty="0">
                <a:latin typeface="Arial" panose="020B0604020202020204" pitchFamily="34" charset="0"/>
              </a:rPr>
              <a:t>.</a:t>
            </a:r>
            <a:endParaRPr lang="en-US" sz="2000" dirty="0">
              <a:effectLst/>
              <a:latin typeface="Arial" panose="020B0604020202020204" pitchFamily="34" charset="0"/>
            </a:endParaRPr>
          </a:p>
          <a:p>
            <a:pPr marL="342900" indent="-342900" algn="just">
              <a:lnSpc>
                <a:spcPct val="110000"/>
              </a:lnSpc>
              <a:buFont typeface="Arial" panose="020B0604020202020204" pitchFamily="34" charset="0"/>
              <a:buChar char="•"/>
            </a:pPr>
            <a:r>
              <a:rPr lang="en-US" sz="2000" dirty="0">
                <a:latin typeface="Arial" panose="020B0604020202020204" pitchFamily="34" charset="0"/>
              </a:rPr>
              <a:t>4. </a:t>
            </a:r>
            <a:r>
              <a:rPr lang="en-US" sz="2000" dirty="0" err="1">
                <a:latin typeface="Arial" panose="020B0604020202020204" pitchFamily="34" charset="0"/>
              </a:rPr>
              <a:t>stup</a:t>
            </a:r>
            <a:r>
              <a:rPr lang="en-US" sz="2000" dirty="0">
                <a:latin typeface="Arial" panose="020B0604020202020204" pitchFamily="34" charset="0"/>
              </a:rPr>
              <a:t>: </a:t>
            </a:r>
            <a:r>
              <a:rPr lang="en-US" sz="2000" dirty="0" err="1">
                <a:latin typeface="Arial" panose="020B0604020202020204" pitchFamily="34" charset="0"/>
              </a:rPr>
              <a:t>prihod</a:t>
            </a:r>
            <a:r>
              <a:rPr lang="en-US" sz="2000" dirty="0">
                <a:latin typeface="Arial" panose="020B0604020202020204" pitchFamily="34" charset="0"/>
              </a:rPr>
              <a:t> </a:t>
            </a:r>
            <a:r>
              <a:rPr lang="en-US" sz="2000" dirty="0" err="1">
                <a:latin typeface="Arial" panose="020B0604020202020204" pitchFamily="34" charset="0"/>
              </a:rPr>
              <a:t>koji</a:t>
            </a:r>
            <a:r>
              <a:rPr lang="en-US" sz="2000" dirty="0">
                <a:latin typeface="Arial" panose="020B0604020202020204" pitchFamily="34" charset="0"/>
              </a:rPr>
              <a:t> </a:t>
            </a:r>
            <a:r>
              <a:rPr lang="en-US" sz="2000" dirty="0" err="1">
                <a:latin typeface="Arial" panose="020B0604020202020204" pitchFamily="34" charset="0"/>
              </a:rPr>
              <a:t>organizacija</a:t>
            </a:r>
            <a:r>
              <a:rPr lang="en-US" sz="2000" dirty="0">
                <a:latin typeface="Arial" panose="020B0604020202020204" pitchFamily="34" charset="0"/>
              </a:rPr>
              <a:t> </a:t>
            </a:r>
            <a:r>
              <a:rPr lang="en-US" sz="2000" dirty="0" err="1">
                <a:latin typeface="Arial" panose="020B0604020202020204" pitchFamily="34" charset="0"/>
              </a:rPr>
              <a:t>odlučuje</a:t>
            </a:r>
            <a:r>
              <a:rPr lang="en-US" sz="2000" dirty="0">
                <a:latin typeface="Arial" panose="020B0604020202020204" pitchFamily="34" charset="0"/>
              </a:rPr>
              <a:t> </a:t>
            </a:r>
            <a:r>
              <a:rPr lang="en-US" sz="2000" dirty="0" err="1">
                <a:latin typeface="Arial" panose="020B0604020202020204" pitchFamily="34" charset="0"/>
              </a:rPr>
              <a:t>kako</a:t>
            </a:r>
            <a:r>
              <a:rPr lang="en-US" sz="2000" dirty="0">
                <a:latin typeface="Arial" panose="020B0604020202020204" pitchFamily="34" charset="0"/>
              </a:rPr>
              <a:t> </a:t>
            </a:r>
            <a:r>
              <a:rPr lang="en-US" sz="2000" dirty="0" err="1">
                <a:latin typeface="Arial" panose="020B0604020202020204" pitchFamily="34" charset="0"/>
              </a:rPr>
              <a:t>će</a:t>
            </a:r>
            <a:r>
              <a:rPr lang="en-US" sz="2000" dirty="0">
                <a:latin typeface="Arial" panose="020B0604020202020204" pitchFamily="34" charset="0"/>
              </a:rPr>
              <a:t> </a:t>
            </a:r>
            <a:r>
              <a:rPr lang="en-US" sz="2000" dirty="0" err="1">
                <a:latin typeface="Arial" panose="020B0604020202020204" pitchFamily="34" charset="0"/>
              </a:rPr>
              <a:t>potrošiti</a:t>
            </a:r>
            <a:r>
              <a:rPr lang="en-US" sz="2000" dirty="0">
                <a:latin typeface="Arial" panose="020B0604020202020204" pitchFamily="34" charset="0"/>
              </a:rPr>
              <a:t>.</a:t>
            </a:r>
            <a:endParaRPr lang="en-US" sz="2000" dirty="0">
              <a:effectLst/>
              <a:latin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206881"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13898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56573" y="376432"/>
            <a:ext cx="10058400" cy="1120101"/>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nSpc>
                <a:spcPct val="100000"/>
              </a:lnSpc>
            </a:pPr>
            <a:r>
              <a:rPr lang="pl-PL" sz="2800" b="1" dirty="0">
                <a:solidFill>
                  <a:srgbClr val="FF6600"/>
                </a:solidFill>
                <a:latin typeface="Arial" panose="020B0604020202020204" pitchFamily="34" charset="0"/>
                <a:cs typeface="Arial" panose="020B0604020202020204" pitchFamily="34" charset="0"/>
              </a:rPr>
              <a:t>Strategije financijske održivosti i mehanizmi za sportske organizacije</a:t>
            </a:r>
            <a:endParaRPr lang="it-IT" sz="28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56573" y="2059850"/>
            <a:ext cx="10385186" cy="38130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2000" b="1" dirty="0" err="1">
                <a:solidFill>
                  <a:srgbClr val="FF4343"/>
                </a:solidFill>
                <a:latin typeface="Arial" panose="020B0604020202020204" pitchFamily="34" charset="0"/>
                <a:cs typeface="Arial" panose="020B0604020202020204" pitchFamily="34" charset="0"/>
              </a:rPr>
              <a:t>Proces</a:t>
            </a:r>
            <a:r>
              <a:rPr lang="en-US" sz="2000" b="1" dirty="0">
                <a:solidFill>
                  <a:srgbClr val="FF4343"/>
                </a:solidFill>
                <a:latin typeface="Arial" panose="020B0604020202020204" pitchFamily="34" charset="0"/>
                <a:cs typeface="Arial" panose="020B0604020202020204" pitchFamily="34" charset="0"/>
              </a:rPr>
              <a:t> </a:t>
            </a:r>
            <a:r>
              <a:rPr lang="en-US" sz="2000" b="1" dirty="0" err="1">
                <a:solidFill>
                  <a:srgbClr val="FF4343"/>
                </a:solidFill>
                <a:latin typeface="Arial" panose="020B0604020202020204" pitchFamily="34" charset="0"/>
                <a:cs typeface="Arial" panose="020B0604020202020204" pitchFamily="34" charset="0"/>
              </a:rPr>
              <a:t>poslovnog</a:t>
            </a:r>
            <a:r>
              <a:rPr lang="en-US" sz="2000" b="1" dirty="0">
                <a:solidFill>
                  <a:srgbClr val="FF4343"/>
                </a:solidFill>
                <a:latin typeface="Arial" panose="020B0604020202020204" pitchFamily="34" charset="0"/>
                <a:cs typeface="Arial" panose="020B0604020202020204" pitchFamily="34" charset="0"/>
              </a:rPr>
              <a:t> </a:t>
            </a:r>
            <a:r>
              <a:rPr lang="en-US" sz="2000" b="1" dirty="0" err="1">
                <a:solidFill>
                  <a:srgbClr val="FF4343"/>
                </a:solidFill>
                <a:latin typeface="Arial" panose="020B0604020202020204" pitchFamily="34" charset="0"/>
                <a:cs typeface="Arial" panose="020B0604020202020204" pitchFamily="34" charset="0"/>
              </a:rPr>
              <a:t>planiranja</a:t>
            </a:r>
            <a:r>
              <a:rPr lang="en-US" sz="2000" b="1" dirty="0">
                <a:solidFill>
                  <a:srgbClr val="FF4343"/>
                </a:solidFill>
                <a:latin typeface="Arial" panose="020B0604020202020204" pitchFamily="34" charset="0"/>
                <a:cs typeface="Arial" panose="020B0604020202020204" pitchFamily="34" charset="0"/>
              </a:rPr>
              <a:t>:</a:t>
            </a:r>
            <a:endParaRPr lang="it-IT" sz="2000" b="1" dirty="0">
              <a:solidFill>
                <a:srgbClr val="FF4343"/>
              </a:solidFill>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Privucite</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investitore</a:t>
            </a: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partnere</a:t>
            </a:r>
            <a:endParaRPr lang="en-US" sz="2000"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Postaviti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početne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ciljeve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treba</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postići</a:t>
            </a:r>
            <a:endParaRPr lang="en-US" sz="2000"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Ponuditi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specifične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usluge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će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koristiti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dijelu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ili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zajednici</a:t>
            </a:r>
            <a:endParaRPr lang="en-US" sz="2000"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Uspjeti</a:t>
            </a:r>
            <a:r>
              <a:rPr lang="en-US" sz="2000" dirty="0">
                <a:latin typeface="Arial" panose="020B0604020202020204" pitchFamily="34" charset="0"/>
                <a:cs typeface="Arial" panose="020B0604020202020204" pitchFamily="34" charset="0"/>
              </a:rPr>
              <a:t> u </a:t>
            </a:r>
            <a:r>
              <a:rPr lang="en-US" sz="2000" dirty="0" err="1" smtClean="0">
                <a:latin typeface="Arial" panose="020B0604020202020204" pitchFamily="34" charset="0"/>
                <a:cs typeface="Arial" panose="020B0604020202020204" pitchFamily="34" charset="0"/>
              </a:rPr>
              <a:t>tržišnoj</a:t>
            </a:r>
            <a:r>
              <a:rPr lang="hr-HR" sz="2000" dirty="0" smtClean="0">
                <a:latin typeface="Arial" panose="020B0604020202020204" pitchFamily="34" charset="0"/>
                <a:cs typeface="Arial" panose="020B0604020202020204" pitchFamily="34" charset="0"/>
              </a:rPr>
              <a:t> konkurenciji</a:t>
            </a:r>
            <a:endParaRPr lang="en-US" sz="2000" dirty="0">
              <a:effectLst/>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US" sz="2000" dirty="0">
                <a:latin typeface="Arial" panose="020B0604020202020204" pitchFamily="34" charset="0"/>
                <a:cs typeface="Arial" panose="020B0604020202020204" pitchFamily="34" charset="0"/>
              </a:rPr>
              <a:t>Da </a:t>
            </a:r>
            <a:r>
              <a:rPr lang="en-US" sz="2000" dirty="0" err="1">
                <a:latin typeface="Arial" panose="020B0604020202020204" pitchFamily="34" charset="0"/>
                <a:cs typeface="Arial" panose="020B0604020202020204" pitchFamily="34" charset="0"/>
              </a:rPr>
              <a:t>saznate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više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poslovnih</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mogućnosti</a:t>
            </a:r>
            <a:endParaRPr lang="en-US" sz="2000"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Dokažite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se </a:t>
            </a:r>
            <a:r>
              <a:rPr lang="en-US" sz="2000" dirty="0" err="1">
                <a:latin typeface="Arial" panose="020B0604020202020204" pitchFamily="34" charset="0"/>
                <a:cs typeface="Arial" panose="020B0604020202020204" pitchFamily="34" charset="0"/>
              </a:rPr>
              <a:t>kao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pouzdana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partnerska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organizacija</a:t>
            </a:r>
            <a:endParaRPr lang="en-US" sz="2000"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endParaRPr lang="en-US" sz="2000" dirty="0">
              <a:effectLst/>
              <a:latin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206881"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10" name="Εικόνα 9" descr="Εικόνα που περιέχει κείμενο&#10;&#10;Περιγραφή που δημιουργήθηκε αυτόματα">
            <a:extLst>
              <a:ext uri="{FF2B5EF4-FFF2-40B4-BE49-F238E27FC236}">
                <a16:creationId xmlns:a16="http://schemas.microsoft.com/office/drawing/2014/main" id="{5C2DB589-47A7-45FE-B984-CCD8DE549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3921" y="1860919"/>
            <a:ext cx="2928079" cy="3626862"/>
          </a:xfrm>
          <a:prstGeom prst="rect">
            <a:avLst/>
          </a:prstGeom>
        </p:spPr>
      </p:pic>
    </p:spTree>
    <p:extLst>
      <p:ext uri="{BB962C8B-B14F-4D97-AF65-F5344CB8AC3E}">
        <p14:creationId xmlns:p14="http://schemas.microsoft.com/office/powerpoint/2010/main" val="228178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229014"/>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nSpc>
                <a:spcPct val="100000"/>
              </a:lnSpc>
            </a:pPr>
            <a:r>
              <a:rPr lang="pl-PL" sz="2800" b="1" dirty="0">
                <a:solidFill>
                  <a:srgbClr val="FF6600"/>
                </a:solidFill>
                <a:latin typeface="Arial" panose="020B0604020202020204" pitchFamily="34" charset="0"/>
                <a:cs typeface="Arial" panose="020B0604020202020204" pitchFamily="34" charset="0"/>
              </a:rPr>
              <a:t>Strategije financijske održivosti i mehanizmi za sportske organizacije</a:t>
            </a:r>
            <a:endParaRPr lang="it-IT" sz="28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2062394"/>
            <a:ext cx="10533358" cy="42804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sz="2000" b="1" dirty="0" err="1">
                <a:solidFill>
                  <a:srgbClr val="FF4343"/>
                </a:solidFill>
                <a:latin typeface="Arial" panose="020B0604020202020204" pitchFamily="34" charset="0"/>
                <a:cs typeface="Arial" panose="020B0604020202020204" pitchFamily="34" charset="0"/>
              </a:rPr>
              <a:t>Strategija</a:t>
            </a:r>
            <a:r>
              <a:rPr lang="it-IT" sz="2000" b="1" dirty="0">
                <a:solidFill>
                  <a:srgbClr val="FF4343"/>
                </a:solidFill>
                <a:latin typeface="Arial" panose="020B0604020202020204" pitchFamily="34" charset="0"/>
                <a:cs typeface="Arial" panose="020B0604020202020204" pitchFamily="34" charset="0"/>
              </a:rPr>
              <a:t> </a:t>
            </a:r>
            <a:r>
              <a:rPr lang="it-IT" sz="2000" b="1" dirty="0" err="1">
                <a:solidFill>
                  <a:srgbClr val="FF4343"/>
                </a:solidFill>
                <a:latin typeface="Arial" panose="020B0604020202020204" pitchFamily="34" charset="0"/>
                <a:cs typeface="Arial" panose="020B0604020202020204" pitchFamily="34" charset="0"/>
              </a:rPr>
              <a:t>financijske</a:t>
            </a:r>
            <a:r>
              <a:rPr lang="it-IT" sz="2000" b="1" dirty="0">
                <a:solidFill>
                  <a:srgbClr val="FF4343"/>
                </a:solidFill>
                <a:latin typeface="Arial" panose="020B0604020202020204" pitchFamily="34" charset="0"/>
                <a:cs typeface="Arial" panose="020B0604020202020204" pitchFamily="34" charset="0"/>
              </a:rPr>
              <a:t> </a:t>
            </a:r>
            <a:r>
              <a:rPr lang="it-IT" sz="2000" b="1" dirty="0" err="1">
                <a:solidFill>
                  <a:srgbClr val="FF4343"/>
                </a:solidFill>
                <a:latin typeface="Arial" panose="020B0604020202020204" pitchFamily="34" charset="0"/>
                <a:cs typeface="Arial" panose="020B0604020202020204" pitchFamily="34" charset="0"/>
              </a:rPr>
              <a:t>održivosti</a:t>
            </a:r>
            <a:r>
              <a:rPr lang="it-IT" sz="2000" b="1" dirty="0">
                <a:solidFill>
                  <a:srgbClr val="FF4343"/>
                </a:solidFill>
                <a:latin typeface="Arial" panose="020B0604020202020204" pitchFamily="34" charset="0"/>
                <a:cs typeface="Arial" panose="020B0604020202020204" pitchFamily="34" charset="0"/>
              </a:rPr>
              <a:t>:</a:t>
            </a:r>
            <a:endParaRPr lang="it-IT" sz="2000" b="1" dirty="0">
              <a:solidFill>
                <a:srgbClr val="FF4343"/>
              </a:solidFill>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hr-HR" sz="2000" dirty="0" smtClean="0">
                <a:latin typeface="Arial" panose="020B0604020202020204" pitchFamily="34" charset="0"/>
                <a:cs typeface="Arial" panose="020B0604020202020204" pitchFamily="34" charset="0"/>
              </a:rPr>
              <a:t>Štednja i (ponovno) ulaganje dobiti</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hr-HR" sz="2000" dirty="0" smtClean="0">
                <a:latin typeface="Arial" panose="020B0604020202020204" pitchFamily="34" charset="0"/>
                <a:cs typeface="Arial" panose="020B0604020202020204" pitchFamily="34" charset="0"/>
              </a:rPr>
              <a:t>Alat inicijative za jačanje karaktera organizacija</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hr-HR" sz="2000" dirty="0" smtClean="0">
                <a:latin typeface="Arial" panose="020B0604020202020204" pitchFamily="34" charset="0"/>
                <a:cs typeface="Arial" panose="020B0604020202020204" pitchFamily="34" charset="0"/>
              </a:rPr>
              <a:t>Podizanje svijesti</a:t>
            </a:r>
            <a:r>
              <a:rPr lang="it-IT" sz="2000" dirty="0" smtClean="0">
                <a:latin typeface="Arial" panose="020B0604020202020204" pitchFamily="34" charset="0"/>
                <a:cs typeface="Arial" panose="020B0604020202020204" pitchFamily="34" charset="0"/>
              </a:rPr>
              <a:t> </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smtClean="0">
                <a:latin typeface="Arial" panose="020B0604020202020204" pitchFamily="34" charset="0"/>
                <a:cs typeface="Arial" panose="020B0604020202020204" pitchFamily="34" charset="0"/>
              </a:rPr>
              <a:t>Ma</a:t>
            </a:r>
            <a:r>
              <a:rPr lang="hr-HR" sz="2000" dirty="0" err="1" smtClean="0">
                <a:latin typeface="Arial" panose="020B0604020202020204" pitchFamily="34" charset="0"/>
                <a:cs typeface="Arial" panose="020B0604020202020204" pitchFamily="34" charset="0"/>
              </a:rPr>
              <a:t>ksimiziranje</a:t>
            </a:r>
            <a:r>
              <a:rPr lang="hr-HR" sz="2000" dirty="0" smtClean="0">
                <a:latin typeface="Arial" panose="020B0604020202020204" pitchFamily="34" charset="0"/>
                <a:cs typeface="Arial" panose="020B0604020202020204" pitchFamily="34" charset="0"/>
              </a:rPr>
              <a:t> vrijednosti dioničara</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hr-HR" sz="2000" dirty="0" smtClean="0">
                <a:latin typeface="Arial" panose="020B0604020202020204" pitchFamily="34" charset="0"/>
                <a:cs typeface="Arial" panose="020B0604020202020204" pitchFamily="34" charset="0"/>
              </a:rPr>
              <a:t>Ostvarite dugoročne ciljeve</a:t>
            </a:r>
            <a:endParaRPr lang="it-IT" sz="20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206881"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1026" name="Picture 2" descr="Career Options in Sport Management - University of New York in Prague">
            <a:extLst>
              <a:ext uri="{FF2B5EF4-FFF2-40B4-BE49-F238E27FC236}">
                <a16:creationId xmlns:a16="http://schemas.microsoft.com/office/drawing/2014/main" id="{721F51A2-7EE2-461D-A891-C695E0FF68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412" y="2062394"/>
            <a:ext cx="4605128" cy="3004716"/>
          </a:xfrm>
          <a:prstGeom prst="rect">
            <a:avLst/>
          </a:prstGeom>
          <a:noFill/>
          <a:extLst>
            <a:ext uri="{909E8E84-426E-40DD-AFC4-6F175D3DCCD1}">
              <a14:hiddenFill xmlns:a14="http://schemas.microsoft.com/office/drawing/2010/main">
                <a:solidFill>
                  <a:srgbClr val="FFFFFF"/>
                </a:solidFill>
              </a14:hiddenFill>
            </a:ext>
          </a:extLst>
        </p:spPr>
      </p:pic>
      <p:sp>
        <p:nvSpPr>
          <p:cNvPr id="2" name="Βέλος: Καμπύλο προς τα επάνω 1">
            <a:extLst>
              <a:ext uri="{FF2B5EF4-FFF2-40B4-BE49-F238E27FC236}">
                <a16:creationId xmlns:a16="http://schemas.microsoft.com/office/drawing/2014/main" id="{2D666FE8-D3BE-4815-9501-3352E4AF13AE}"/>
              </a:ext>
            </a:extLst>
          </p:cNvPr>
          <p:cNvSpPr/>
          <p:nvPr/>
        </p:nvSpPr>
        <p:spPr>
          <a:xfrm rot="2627049">
            <a:off x="1416085" y="5405785"/>
            <a:ext cx="1574293" cy="733094"/>
          </a:xfrm>
          <a:prstGeom prst="curved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3" name="TextBox 2">
            <a:extLst>
              <a:ext uri="{FF2B5EF4-FFF2-40B4-BE49-F238E27FC236}">
                <a16:creationId xmlns:a16="http://schemas.microsoft.com/office/drawing/2014/main" id="{E851FFE8-11BC-4456-8A0E-9DD7642ED3B6}"/>
              </a:ext>
            </a:extLst>
          </p:cNvPr>
          <p:cNvSpPr txBox="1"/>
          <p:nvPr/>
        </p:nvSpPr>
        <p:spPr>
          <a:xfrm>
            <a:off x="3025144" y="5772332"/>
            <a:ext cx="5069545" cy="400110"/>
          </a:xfrm>
          <a:prstGeom prst="rect">
            <a:avLst/>
          </a:prstGeom>
          <a:noFill/>
        </p:spPr>
        <p:txBody>
          <a:bodyPr wrap="square" rtlCol="0">
            <a:spAutoFit/>
          </a:bodyPr>
          <a:lstStyle/>
          <a:p>
            <a:r>
              <a:rPr lang="hr-HR" sz="2000" dirty="0" smtClean="0"/>
              <a:t>Obostrana korist</a:t>
            </a:r>
            <a:r>
              <a:rPr lang="en-US" sz="2000" dirty="0" smtClean="0"/>
              <a:t> </a:t>
            </a:r>
            <a:r>
              <a:rPr lang="en-US" sz="2000" dirty="0"/>
              <a:t>=&gt; </a:t>
            </a:r>
            <a:r>
              <a:rPr lang="hr-HR" sz="2000" dirty="0" smtClean="0"/>
              <a:t>Uspješne organizacije</a:t>
            </a:r>
            <a:endParaRPr lang="el-GR" sz="2000" dirty="0"/>
          </a:p>
        </p:txBody>
      </p:sp>
    </p:spTree>
    <p:extLst>
      <p:ext uri="{BB962C8B-B14F-4D97-AF65-F5344CB8AC3E}">
        <p14:creationId xmlns:p14="http://schemas.microsoft.com/office/powerpoint/2010/main" val="351499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229014"/>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nSpc>
                <a:spcPct val="100000"/>
              </a:lnSpc>
            </a:pPr>
            <a:r>
              <a:rPr lang="pl-PL" sz="2800" b="1" dirty="0">
                <a:solidFill>
                  <a:srgbClr val="FF6600"/>
                </a:solidFill>
                <a:latin typeface="Arial" panose="020B0604020202020204" pitchFamily="34" charset="0"/>
                <a:cs typeface="Arial" panose="020B0604020202020204" pitchFamily="34" charset="0"/>
              </a:rPr>
              <a:t>Strategije financijske održivosti i mehanizmi za sportske organizacije</a:t>
            </a:r>
            <a:endParaRPr lang="it-IT" sz="28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36320" y="1598088"/>
            <a:ext cx="10533358" cy="448791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2000" dirty="0">
                <a:latin typeface="Arial" panose="020B0604020202020204" pitchFamily="34" charset="0"/>
                <a:cs typeface="Arial" panose="020B0604020202020204" pitchFamily="34" charset="0"/>
              </a:rPr>
              <a:t>Sport je </a:t>
            </a:r>
            <a:r>
              <a:rPr lang="en-US" sz="2000" dirty="0" err="1">
                <a:latin typeface="Arial" panose="020B0604020202020204" pitchFamily="34" charset="0"/>
                <a:cs typeface="Arial" panose="020B0604020202020204" pitchFamily="34" charset="0"/>
              </a:rPr>
              <a:t>prepoznat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učinkovito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sredstvo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rješavanje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javnozdravstvenih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društvenih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pitanja</a:t>
            </a:r>
            <a:r>
              <a:rPr lang="en-US" sz="2000" dirty="0">
                <a:latin typeface="Arial" panose="020B0604020202020204" pitchFamily="34" charset="0"/>
                <a:cs typeface="Arial" panose="020B0604020202020204" pitchFamily="34" charset="0"/>
              </a:rPr>
              <a:t>.</a:t>
            </a:r>
          </a:p>
          <a:p>
            <a:pPr algn="l">
              <a:lnSpc>
                <a:spcPct val="110000"/>
              </a:lnSpc>
            </a:pPr>
            <a:r>
              <a:rPr lang="en-US" sz="2000" dirty="0">
                <a:latin typeface="Arial" panose="020B0604020202020204" pitchFamily="34" charset="0"/>
                <a:cs typeface="Arial" panose="020B0604020202020204" pitchFamily="34" charset="0"/>
              </a:rPr>
              <a:t>Sport je </a:t>
            </a:r>
            <a:r>
              <a:rPr lang="en-US" sz="2000" dirty="0" err="1">
                <a:latin typeface="Arial" panose="020B0604020202020204" pitchFamily="34" charset="0"/>
                <a:cs typeface="Arial" panose="020B0604020202020204" pitchFamily="34" charset="0"/>
              </a:rPr>
              <a:t>snažan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gospodarski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pokretač</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koji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svojim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utjecajem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stvara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prilike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zapošljavanje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uzrokuje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društvene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promjene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dalje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razvija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zajednicu</a:t>
            </a:r>
            <a:r>
              <a:rPr lang="en-US" sz="2000" dirty="0">
                <a:latin typeface="Arial" panose="020B0604020202020204" pitchFamily="34" charset="0"/>
                <a:cs typeface="Arial" panose="020B0604020202020204" pitchFamily="34" charset="0"/>
              </a:rPr>
              <a:t>.</a:t>
            </a:r>
            <a:endParaRPr lang="el-GR" sz="2000" dirty="0">
              <a:latin typeface="Arial" panose="020B0604020202020204" pitchFamily="34" charset="0"/>
              <a:cs typeface="Arial" panose="020B0604020202020204" pitchFamily="34" charset="0"/>
            </a:endParaRPr>
          </a:p>
          <a:p>
            <a:pPr algn="l">
              <a:lnSpc>
                <a:spcPct val="110000"/>
              </a:lnSpc>
            </a:pPr>
            <a:r>
              <a:rPr lang="it-IT" sz="2000" b="1" dirty="0" err="1">
                <a:solidFill>
                  <a:srgbClr val="FF4343"/>
                </a:solidFill>
                <a:latin typeface="Arial" panose="020B0604020202020204" pitchFamily="34" charset="0"/>
                <a:cs typeface="Arial" panose="020B0604020202020204" pitchFamily="34" charset="0"/>
              </a:rPr>
              <a:t>Mehanizmi</a:t>
            </a:r>
            <a:r>
              <a:rPr lang="it-IT" sz="2000" b="1" dirty="0">
                <a:solidFill>
                  <a:srgbClr val="FF4343"/>
                </a:solidFill>
                <a:latin typeface="Arial" panose="020B0604020202020204" pitchFamily="34" charset="0"/>
                <a:cs typeface="Arial" panose="020B0604020202020204" pitchFamily="34" charset="0"/>
              </a:rPr>
              <a:t> </a:t>
            </a:r>
            <a:r>
              <a:rPr lang="it-IT" sz="2000" b="1" dirty="0" err="1">
                <a:solidFill>
                  <a:srgbClr val="FF4343"/>
                </a:solidFill>
                <a:latin typeface="Arial" panose="020B0604020202020204" pitchFamily="34" charset="0"/>
                <a:cs typeface="Arial" panose="020B0604020202020204" pitchFamily="34" charset="0"/>
              </a:rPr>
              <a:t>financijske</a:t>
            </a:r>
            <a:r>
              <a:rPr lang="it-IT" sz="2000" b="1" dirty="0">
                <a:solidFill>
                  <a:srgbClr val="FF4343"/>
                </a:solidFill>
                <a:latin typeface="Arial" panose="020B0604020202020204" pitchFamily="34" charset="0"/>
                <a:cs typeface="Arial" panose="020B0604020202020204" pitchFamily="34" charset="0"/>
              </a:rPr>
              <a:t> </a:t>
            </a:r>
            <a:r>
              <a:rPr lang="it-IT" sz="2000" b="1" dirty="0" err="1">
                <a:solidFill>
                  <a:srgbClr val="FF4343"/>
                </a:solidFill>
                <a:latin typeface="Arial" panose="020B0604020202020204" pitchFamily="34" charset="0"/>
                <a:cs typeface="Arial" panose="020B0604020202020204" pitchFamily="34" charset="0"/>
              </a:rPr>
              <a:t>održivosti</a:t>
            </a:r>
            <a:r>
              <a:rPr lang="it-IT" sz="2000" b="1" dirty="0">
                <a:solidFill>
                  <a:srgbClr val="FF4343"/>
                </a:solidFill>
                <a:latin typeface="Arial" panose="020B0604020202020204" pitchFamily="34" charset="0"/>
                <a:cs typeface="Arial" panose="020B0604020202020204" pitchFamily="34" charset="0"/>
              </a:rPr>
              <a:t>:</a:t>
            </a:r>
            <a:endParaRPr lang="it-IT" sz="2000" b="1" dirty="0">
              <a:solidFill>
                <a:srgbClr val="FF4343"/>
              </a:solidFill>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err="1">
                <a:latin typeface="Arial" panose="020B0604020202020204" pitchFamily="34" charset="0"/>
                <a:cs typeface="Arial" panose="020B0604020202020204" pitchFamily="34" charset="0"/>
              </a:rPr>
              <a:t>Javno</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financiranje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kao</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što</a:t>
            </a:r>
            <a:r>
              <a:rPr lang="it-IT" sz="2000" dirty="0">
                <a:latin typeface="Arial" panose="020B0604020202020204" pitchFamily="34" charset="0"/>
                <a:cs typeface="Arial" panose="020B0604020202020204" pitchFamily="34" charset="0"/>
              </a:rPr>
              <a:t> su </a:t>
            </a:r>
            <a:r>
              <a:rPr lang="it-IT" sz="2000" dirty="0" err="1">
                <a:latin typeface="Arial" panose="020B0604020202020204" pitchFamily="34" charset="0"/>
                <a:cs typeface="Arial" panose="020B0604020202020204" pitchFamily="34" charset="0"/>
              </a:rPr>
              <a:t>ministarstva</a:t>
            </a:r>
            <a:r>
              <a:rPr lang="it-IT" sz="2000" dirty="0">
                <a:latin typeface="Arial" panose="020B0604020202020204" pitchFamily="34" charset="0"/>
                <a:cs typeface="Arial" panose="020B0604020202020204" pitchFamily="34" charset="0"/>
              </a:rPr>
              <a:t> sporta</a:t>
            </a:r>
            <a:r>
              <a:rPr lang="it-IT" sz="2000" i="1" dirty="0" smtClean="0">
                <a:latin typeface="Arial" panose="020B0604020202020204" pitchFamily="34" charset="0"/>
                <a:cs typeface="Arial" panose="020B0604020202020204" pitchFamily="34" charset="0"/>
              </a:rPr>
              <a:t>)</a:t>
            </a:r>
            <a:endParaRPr lang="it-IT" sz="2000" i="1"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pl-PL" sz="2000" dirty="0">
                <a:latin typeface="Arial" panose="020B0604020202020204" pitchFamily="34" charset="0"/>
                <a:cs typeface="Arial" panose="020B0604020202020204" pitchFamily="34" charset="0"/>
              </a:rPr>
              <a:t>Lokalne vlasti (općine i međuzajednice</a:t>
            </a:r>
            <a:r>
              <a:rPr lang="it-IT" sz="2000" i="1" dirty="0" smtClean="0">
                <a:latin typeface="Arial" panose="020B0604020202020204" pitchFamily="34" charset="0"/>
                <a:cs typeface="Arial" panose="020B0604020202020204" pitchFamily="34" charset="0"/>
              </a:rPr>
              <a:t>)</a:t>
            </a:r>
            <a:endParaRPr lang="it-IT" sz="2000" i="1"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err="1">
                <a:latin typeface="Arial" panose="020B0604020202020204" pitchFamily="34" charset="0"/>
                <a:cs typeface="Arial" panose="020B0604020202020204" pitchFamily="34" charset="0"/>
              </a:rPr>
              <a:t>Privatno</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financiranje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ulaganje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zapošljavanje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oglašavanje</a:t>
            </a:r>
            <a:r>
              <a:rPr lang="it-IT" sz="2000" dirty="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itd</a:t>
            </a:r>
            <a:r>
              <a:rPr lang="it-IT" sz="2000" i="1" dirty="0" smtClean="0">
                <a:latin typeface="Arial" panose="020B0604020202020204" pitchFamily="34" charset="0"/>
                <a:cs typeface="Arial" panose="020B0604020202020204" pitchFamily="34" charset="0"/>
              </a:rPr>
              <a:t>.)</a:t>
            </a:r>
            <a:endParaRPr lang="it-IT" sz="2000" i="1" dirty="0">
              <a:latin typeface="Arial" panose="020B0604020202020204" pitchFamily="34" charset="0"/>
              <a:cs typeface="Arial" panose="020B0604020202020204" pitchFamily="34" charset="0"/>
            </a:endParaRPr>
          </a:p>
          <a:p>
            <a:pPr algn="l">
              <a:lnSpc>
                <a:spcPct val="110000"/>
              </a:lnSpc>
            </a:pPr>
            <a:endParaRPr lang="it-IT" sz="2000" dirty="0">
              <a:latin typeface="Arial" panose="020B0604020202020204" pitchFamily="34" charset="0"/>
              <a:cs typeface="Arial" panose="020B0604020202020204" pitchFamily="34" charset="0"/>
            </a:endParaRPr>
          </a:p>
          <a:p>
            <a:pPr algn="l">
              <a:lnSpc>
                <a:spcPct val="110000"/>
              </a:lnSpc>
            </a:pPr>
            <a:r>
              <a:rPr lang="en-US" sz="2000" i="1" dirty="0">
                <a:latin typeface="Arial" panose="020B0604020202020204" pitchFamily="34" charset="0"/>
                <a:cs typeface="Arial" panose="020B0604020202020204" pitchFamily="34" charset="0"/>
              </a:rPr>
              <a:t>“</a:t>
            </a:r>
            <a:r>
              <a:rPr lang="en-US" sz="2000" i="1" dirty="0" err="1">
                <a:latin typeface="Arial" panose="020B0604020202020204" pitchFamily="34" charset="0"/>
                <a:cs typeface="Arial" panose="020B0604020202020204" pitchFamily="34" charset="0"/>
              </a:rPr>
              <a:t>Bavljenje</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sportom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dovodi</a:t>
            </a:r>
            <a:r>
              <a:rPr lang="en-US" sz="2000" i="1" dirty="0">
                <a:latin typeface="Arial" panose="020B0604020202020204" pitchFamily="34" charset="0"/>
                <a:cs typeface="Arial" panose="020B0604020202020204" pitchFamily="34" charset="0"/>
              </a:rPr>
              <a:t> do </a:t>
            </a:r>
            <a:r>
              <a:rPr lang="en-US" sz="2000" i="1" dirty="0" err="1">
                <a:latin typeface="Arial" panose="020B0604020202020204" pitchFamily="34" charset="0"/>
                <a:cs typeface="Arial" panose="020B0604020202020204" pitchFamily="34" charset="0"/>
              </a:rPr>
              <a:t>potrošnje</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dobara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usluga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ali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također</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ima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značajan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utjecaj</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industriju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zapošljavanje</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tercijarni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sektor</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Pauna</a:t>
            </a:r>
            <a:r>
              <a:rPr lang="en-US" sz="2000" dirty="0">
                <a:latin typeface="Arial" panose="020B0604020202020204" pitchFamily="34" charset="0"/>
                <a:cs typeface="Arial" panose="020B0604020202020204" pitchFamily="34" charset="0"/>
              </a:rPr>
              <a:t>, 2020:953).</a:t>
            </a:r>
            <a:endParaRPr lang="it-IT" sz="20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76034" y="1"/>
            <a:ext cx="1774293" cy="1598088"/>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206881"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57589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229014"/>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nSpc>
                <a:spcPct val="100000"/>
              </a:lnSpc>
            </a:pPr>
            <a:r>
              <a:rPr lang="pl-PL" sz="2800" b="1" dirty="0">
                <a:solidFill>
                  <a:srgbClr val="FF6600"/>
                </a:solidFill>
                <a:latin typeface="Arial" panose="020B0604020202020204" pitchFamily="34" charset="0"/>
                <a:cs typeface="Arial" panose="020B0604020202020204" pitchFamily="34" charset="0"/>
              </a:rPr>
              <a:t>Strategije financijske održivosti i mehanizmi za sportske organizacije</a:t>
            </a:r>
            <a:endParaRPr lang="it-IT" sz="28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688857"/>
            <a:ext cx="10533358" cy="44964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hr-HR" sz="2000" b="1" dirty="0" smtClean="0">
                <a:solidFill>
                  <a:srgbClr val="FF4343"/>
                </a:solidFill>
                <a:latin typeface="Arial" panose="020B0604020202020204" pitchFamily="34" charset="0"/>
                <a:cs typeface="Arial" panose="020B0604020202020204" pitchFamily="34" charset="0"/>
              </a:rPr>
              <a:t>Zaključak</a:t>
            </a:r>
            <a:r>
              <a:rPr lang="en-US" sz="2000" b="1" dirty="0" smtClean="0">
                <a:solidFill>
                  <a:srgbClr val="FF4343"/>
                </a:solidFill>
                <a:latin typeface="Arial" panose="020B0604020202020204" pitchFamily="34" charset="0"/>
                <a:cs typeface="Arial" panose="020B0604020202020204" pitchFamily="34" charset="0"/>
              </a:rPr>
              <a:t>:</a:t>
            </a:r>
            <a:endParaRPr lang="en-US" sz="2000" b="1" dirty="0">
              <a:solidFill>
                <a:srgbClr val="FF4343"/>
              </a:solidFill>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Potreba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financiranja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sportskih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organizacija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njihovih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usluga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budući</a:t>
            </a:r>
            <a:r>
              <a:rPr lang="en-US" sz="2000" dirty="0">
                <a:latin typeface="Arial" panose="020B0604020202020204" pitchFamily="34" charset="0"/>
                <a:cs typeface="Arial" panose="020B0604020202020204" pitchFamily="34" charset="0"/>
              </a:rPr>
              <a:t> da </a:t>
            </a:r>
            <a:r>
              <a:rPr lang="en-US" sz="2000" dirty="0" err="1">
                <a:latin typeface="Arial" panose="020B0604020202020204" pitchFamily="34" charset="0"/>
                <a:cs typeface="Arial" panose="020B0604020202020204" pitchFamily="34" charset="0"/>
              </a:rPr>
              <a:t>imaju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pozitivan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utjecaj</a:t>
            </a:r>
            <a:r>
              <a:rPr lang="en-U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Javne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institucije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trebaju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pronaći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učinkovitu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shemu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financiranja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sportskih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organizacija</a:t>
            </a:r>
            <a:r>
              <a:rPr lang="en-US" sz="2000" dirty="0">
                <a:latin typeface="Arial" panose="020B0604020202020204" pitchFamily="34" charset="0"/>
                <a:cs typeface="Arial" panose="020B0604020202020204" pitchFamily="34" charset="0"/>
              </a:rPr>
              <a:t> od </a:t>
            </a:r>
            <a:r>
              <a:rPr lang="en-US" sz="2000" dirty="0" err="1">
                <a:latin typeface="Arial" panose="020B0604020202020204" pitchFamily="34" charset="0"/>
                <a:cs typeface="Arial" panose="020B0604020202020204" pitchFamily="34" charset="0"/>
              </a:rPr>
              <a:t>koje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će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imati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koristi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obje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strane</a:t>
            </a:r>
            <a:r>
              <a:rPr lang="en-US"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Nedvojbeno</a:t>
            </a:r>
            <a:r>
              <a:rPr lang="en-US" sz="2000" dirty="0">
                <a:latin typeface="Arial" panose="020B0604020202020204" pitchFamily="34" charset="0"/>
                <a:cs typeface="Arial" panose="020B0604020202020204" pitchFamily="34" charset="0"/>
              </a:rPr>
              <a:t>, sport </a:t>
            </a:r>
            <a:r>
              <a:rPr lang="en-US" sz="2000" dirty="0" err="1">
                <a:latin typeface="Arial" panose="020B0604020202020204" pitchFamily="34" charset="0"/>
                <a:cs typeface="Arial" panose="020B0604020202020204" pitchFamily="34" charset="0"/>
              </a:rPr>
              <a:t>građanima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donosi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provjerena</a:t>
            </a:r>
            <a:r>
              <a:rPr lang="en-US" sz="2000" dirty="0">
                <a:latin typeface="Arial" panose="020B0604020202020204" pitchFamily="34" charset="0"/>
                <a:cs typeface="Arial" panose="020B0604020202020204" pitchFamily="34" charset="0"/>
              </a:rPr>
              <a:t> dobra, a </a:t>
            </a:r>
            <a:r>
              <a:rPr lang="en-US" sz="2000" dirty="0" err="1">
                <a:latin typeface="Arial" panose="020B0604020202020204" pitchFamily="34" charset="0"/>
                <a:cs typeface="Arial" panose="020B0604020202020204" pitchFamily="34" charset="0"/>
              </a:rPr>
              <a:t>financiranje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ovih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aktivnosti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može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samo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korist</a:t>
            </a:r>
            <a:r>
              <a:rPr lang="en-U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en-US" sz="2000" dirty="0">
                <a:latin typeface="Arial" panose="020B0604020202020204" pitchFamily="34" charset="0"/>
                <a:cs typeface="Arial" panose="020B0604020202020204" pitchFamily="34" charset="0"/>
              </a:rPr>
              <a:t>I </a:t>
            </a:r>
            <a:r>
              <a:rPr lang="en-US" sz="2000" dirty="0" err="1">
                <a:latin typeface="Arial" panose="020B0604020202020204" pitchFamily="34" charset="0"/>
                <a:cs typeface="Arial" panose="020B0604020202020204" pitchFamily="34" charset="0"/>
              </a:rPr>
              <a:t>financijske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strategije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mehanizmi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igraju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vitalnu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ulogu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podrške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sportskim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organizacijama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kako</a:t>
            </a:r>
            <a:r>
              <a:rPr lang="en-US" sz="2000" dirty="0">
                <a:latin typeface="Arial" panose="020B0604020202020204" pitchFamily="34" charset="0"/>
                <a:cs typeface="Arial" panose="020B0604020202020204" pitchFamily="34" charset="0"/>
              </a:rPr>
              <a:t> bi </a:t>
            </a:r>
            <a:r>
              <a:rPr lang="en-US" sz="2000" dirty="0" err="1">
                <a:latin typeface="Arial" panose="020B0604020202020204" pitchFamily="34" charset="0"/>
                <a:cs typeface="Arial" panose="020B0604020202020204" pitchFamily="34" charset="0"/>
              </a:rPr>
              <a:t>napredovale</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tržišnoj</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konkurenciji</a:t>
            </a:r>
            <a:r>
              <a:rPr lang="en-U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206881"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10" name="Εικόνα 9" descr="Εικόνα που περιέχει ουρανός, άθλημα&#10;&#10;Περιγραφή που δημιουργήθηκε αυτόματα">
            <a:extLst>
              <a:ext uri="{FF2B5EF4-FFF2-40B4-BE49-F238E27FC236}">
                <a16:creationId xmlns:a16="http://schemas.microsoft.com/office/drawing/2014/main" id="{55FC4CB5-6D3B-48D2-A1B5-B916D067A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39853"/>
            <a:ext cx="4272197" cy="1518148"/>
          </a:xfrm>
          <a:prstGeom prst="rect">
            <a:avLst/>
          </a:prstGeom>
        </p:spPr>
      </p:pic>
    </p:spTree>
    <p:extLst>
      <p:ext uri="{BB962C8B-B14F-4D97-AF65-F5344CB8AC3E}">
        <p14:creationId xmlns:p14="http://schemas.microsoft.com/office/powerpoint/2010/main" val="16008430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1493</Words>
  <Application>Microsoft Office PowerPoint</Application>
  <PresentationFormat>Široki zaslon</PresentationFormat>
  <Paragraphs>151</Paragraphs>
  <Slides>18</Slides>
  <Notes>1</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18</vt:i4>
      </vt:variant>
    </vt:vector>
  </HeadingPairs>
  <TitlesOfParts>
    <vt:vector size="24" baseType="lpstr">
      <vt:lpstr>Arial</vt:lpstr>
      <vt:lpstr>Calibri</vt:lpstr>
      <vt:lpstr>Calibri Light</vt:lpstr>
      <vt:lpstr>Open Sans</vt:lpstr>
      <vt:lpstr>Wingdings</vt:lpstr>
      <vt:lpstr>Tema di Office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L'ORMA - president</dc:creator>
  <cp:lastModifiedBy>Toma</cp:lastModifiedBy>
  <cp:revision>111</cp:revision>
  <dcterms:created xsi:type="dcterms:W3CDTF">2021-07-02T07:40:17Z</dcterms:created>
  <dcterms:modified xsi:type="dcterms:W3CDTF">2022-08-30T12:36:09Z</dcterms:modified>
</cp:coreProperties>
</file>