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1" r:id="rId2"/>
    <p:sldId id="259" r:id="rId3"/>
    <p:sldId id="256" r:id="rId4"/>
    <p:sldId id="261" r:id="rId5"/>
    <p:sldId id="263" r:id="rId6"/>
    <p:sldId id="265" r:id="rId7"/>
    <p:sldId id="266" r:id="rId8"/>
    <p:sldId id="268" r:id="rId9"/>
    <p:sldId id="270" r:id="rId10"/>
    <p:sldId id="257" r:id="rId11"/>
    <p:sldId id="272" r:id="rId12"/>
    <p:sldId id="273" r:id="rId13"/>
    <p:sldId id="274" r:id="rId14"/>
    <p:sldId id="275" r:id="rId15"/>
    <p:sldId id="276" r:id="rId16"/>
    <p:sldId id="267" r:id="rId17"/>
    <p:sldId id="269" r:id="rId18"/>
    <p:sldId id="277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343"/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62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2B4DC-F735-4E54-B14F-F528304F54C5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5AF176-EFFC-46C7-888D-546BA110A18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70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699C75-F806-4970-8595-860734715860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1745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022D43-3732-442D-8407-E5B649A712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3C070E6-D575-441D-8DC5-9A1D58322D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8E18E78-C27A-4D74-A31A-DD6DA5315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11/10/2022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8CA433D-180B-4EF9-87D9-5254B54D8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3E846D2-6B04-4688-A00E-3274A328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0083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655D2E-2063-43E0-8AA0-EC9CEBC50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8051716-0DEE-48CD-A4FE-10E3C9E327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7686F83-A155-4A82-A992-2C2C05EEA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11/10/2022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D58A01-88A7-4C1B-9A6F-B4B42EAF9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3074603-F71D-4817-A576-F83DA7E6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8609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8BD0D81-5363-4654-A9A4-4FCFD1A614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70CC130-82B0-4F40-A74E-8422938BD0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E7A25A-B9F5-491D-B766-6A791078B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11/10/2022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B55EF5-D8C4-4029-BBD6-41A39D2CA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3B754C-BADF-4A85-95F6-27F06FD4D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2776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48FF09-C6D4-48E4-82EB-F2B3FAA6B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324F21-0C5C-45F7-B717-AA042CC43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6BA96A-E2E1-4218-AE09-90F7EB308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11/10/2022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178229A-E6A4-4DAC-B4E8-EC35DCE31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1D4F011-B5E0-4AD4-B6B9-FBD32D25A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882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D51115-0E30-4E73-9E58-A8711EF9D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F2A0BF8-050F-41F5-AEC8-D0BB94FF1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85096F-625D-4B3E-81E1-BA0925145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11/10/2022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2BBC08-BE94-43B0-A31F-1069D0028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63D8CC2-66BD-4BFD-9373-DD2241B46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9040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255248-3D8E-4B86-80F5-356126DCA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AFC0A3-A6CA-4367-A717-AFB490DCBA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5667CEA-359A-4A83-BF28-DC5C98411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AE9E0F1-9FA3-4569-BD6B-621533EC9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11/10/2022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E27C14-2CB9-44FA-84BE-74AD74B8C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1E792DC-121C-47A2-A937-B071AA5C4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6233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578710-0A59-4DF1-98CF-AB80814D0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E0F55A4-2AFA-4035-9A19-8DD7B7ACA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9912B13-5DE3-4BFB-965D-48E8B69CAD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11BA0BE-A12D-46A2-9FB6-3F77D6279C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CF5D574-6EE6-40BA-9E44-5C17FBACC4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169DA5E-F0FF-4450-BDD2-71DA53AD5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11/10/2022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D1A8A71-4D60-4445-8A1A-3EEB0F685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816632F-73DE-4479-A237-CBAAC8B61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2260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E86DCA-BDC1-4302-9036-71BA0E94E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62CC47B-CD2B-4B3A-AEA1-348AFC895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11/10/2022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3DE5D86-D803-40C0-BC64-BB1FB0B77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430DF70-E7CD-4954-AFFE-666915C20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343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54A56D5-0CF4-4D33-B5C2-875FDCE51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11/10/2022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3C19F68-E749-46BC-A208-FC91CDB4B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46E7413-C54E-4206-A2C9-588651BCB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8300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68FBA5-7522-4A20-9C98-520E5CE6A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C789BD-49CE-45FF-A715-00B0D8D74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7EB5D2A-0B6B-4C47-9625-ADF50FC32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008F4A-36F3-4258-9615-D5CEC9305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11/10/2022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E929648-EC9D-4131-A8B1-F20F76D02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00D14E9-691E-4AAD-A03A-57D785E48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2293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C851B4-5921-4469-94B6-48A921179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BEC7043-70E6-4EE9-ABB9-D43A0C366E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5E858B7-A9DE-4155-8D31-6A11828F0A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B7DAB4B-5BC6-47D4-A0B5-1125FD627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5FC8-EB5F-4C2B-A698-43759229844D}" type="datetimeFigureOut">
              <a:rPr lang="it-IT" smtClean="0"/>
              <a:t>11/10/2022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38A2E2D-B0B8-42A1-8577-796564374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D3E0038-5187-46BE-BB16-EBB9FCDD1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0924-04B9-4059-BC48-57A69E035B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366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0C09EBF-5948-4CD7-99A6-B78D3E639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E87B427-60B8-4E25-94F7-6B8D64DE4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824629-67E7-4322-86B1-3E6F4A518D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D5FC8-EB5F-4C2B-A698-43759229844D}" type="datetimeFigureOut">
              <a:rPr lang="it-IT" smtClean="0"/>
              <a:t>11/10/2022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E4F86E-44C9-479A-A8BB-1C47164335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0BD763B-845F-4B9F-9A1C-8CB59E6E10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30924-04B9-4059-BC48-57A69E035B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5408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ic1.squarespace.com/static/57e1f17b37c58156a98f1ee4/t/5ced77ffb208fca71e8cb821/1559066623740/four-pillars-financial-sustainability-tnc.pd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hyperlink" Target="https://mdpi-res.com/d_attachment/sustainability/sustainability-11-01411/article_deploy/sustainability-11-01411-v2.pdf" TargetMode="External"/><Relationship Id="rId4" Type="http://schemas.openxmlformats.org/officeDocument/2006/relationships/hyperlink" Target="https://hrmars.com/papers_submitted/7910/the-effects-of-financing-sports-activities-on-international-sports-performance-and-on-the-populations-health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jp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ldapricot.com/blog/how-to-get-sponsorship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hyperlink" Target="https://www.scouts.org.uk/volunteers/running-your-section/administration/community-sponsorship/" TargetMode="External"/><Relationship Id="rId4" Type="http://schemas.openxmlformats.org/officeDocument/2006/relationships/hyperlink" Target="https://dryfta.com/10-ways-to-scout-sponsors-for-your-event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hyperlink" Target="https://static1.squarespace.com/static/57e1f17b37c58156a98f1ee4/t/5ced77ffb208fca71e8cb821/1559066623740/four-pillars-financial-sustainability-tnc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1076990" y="1545657"/>
            <a:ext cx="10533357" cy="1918512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 e meccanismi di sostenibilità finanziaria per le Organizzazioni Sportive</a:t>
            </a:r>
            <a:endParaRPr lang="it-IT" sz="44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76989" y="3068470"/>
            <a:ext cx="10533358" cy="34475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Modulo 4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958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1127760" y="251659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r>
              <a:rPr lang="it-IT" sz="44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920761" y="1741286"/>
            <a:ext cx="10472398" cy="39150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León, P. (2001). </a:t>
            </a:r>
            <a:r>
              <a:rPr lang="en-US" sz="1900" i="1" dirty="0">
                <a:latin typeface="Arial" panose="020B0604020202020204" pitchFamily="34" charset="0"/>
                <a:cs typeface="Arial" panose="020B0604020202020204" pitchFamily="34" charset="0"/>
              </a:rPr>
              <a:t>FOUR PILLARS OF FINANCIAL SUSTAINABILITY.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Resources for Success Series, volume 2, p. 1-29. Source: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https://static1.squarespace.com/static/57e1f17b37c58156a98f1ee4/t/5ced77ffb208fca71e8cb821/1559066623740/four-pillars-financial-sustainability-tnc.pdf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algn="just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Pauna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, R. D., 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Pintea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, A., Lazar, P. S., &amp; Maier, D. (2020). </a:t>
            </a:r>
            <a:r>
              <a:rPr lang="en-US" sz="1900" i="1" dirty="0">
                <a:latin typeface="Arial" panose="020B0604020202020204" pitchFamily="34" charset="0"/>
                <a:cs typeface="Arial" panose="020B0604020202020204" pitchFamily="34" charset="0"/>
              </a:rPr>
              <a:t>The Effects of Financing Sports Activities on International Sports Performance and on the Population’s Health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. International Journal of Academic Research in Business and Social Sciences. 10(10), p. 950-965. Source: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https://hrmars.com/papers_submitted/7910/the-effects-of-financing-sports-activities-on-international-sports-performance-and-on-the-populations-health.pdf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algn="just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Paredes, M. et. al. (2019). </a:t>
            </a:r>
            <a:r>
              <a:rPr lang="en-US" sz="1900" i="1" dirty="0">
                <a:latin typeface="Arial" panose="020B0604020202020204" pitchFamily="34" charset="0"/>
                <a:cs typeface="Arial" panose="020B0604020202020204" pitchFamily="34" charset="0"/>
              </a:rPr>
              <a:t>Key Determinants on Non-Governmental Organization’s Financial Sustainability: A Case Study that Examines 2018 FIFA Foundation Social Festival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. Sustainability 2019, 11, 1411, p. 1-19. Source: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https://mdpi-res.com/d_attachment/sustainability/sustainability-11-01411/article_deploy/sustainability-11-01411-v2.pdf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algn="just">
              <a:lnSpc>
                <a:spcPct val="110000"/>
              </a:lnSpc>
              <a:buFont typeface="Wingdings" panose="05000000000000000000" pitchFamily="2" charset="2"/>
              <a:buChar char="§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63332" y="1"/>
            <a:ext cx="1986996" cy="1618094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175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1066800" y="2814675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6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CERCARE SPONSORIZZAZIONI</a:t>
            </a:r>
            <a:endParaRPr lang="it-IT" sz="36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97280" y="4869135"/>
            <a:ext cx="10533358" cy="36933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BB05D809-B06B-4562-A740-E6ADABBBA3F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2" y="0"/>
            <a:ext cx="6329148" cy="2271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471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1097280" y="421817"/>
            <a:ext cx="10058400" cy="828382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INTRODUZIONE ALLA SPONSORIZZAZIONE</a:t>
            </a: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97280" y="1459523"/>
            <a:ext cx="10533358" cy="440567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Cos'è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sponsorizzazione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4572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La sponsorizzazione è un'ottima fonte finanziaria di entrate e contatti aggiuntivi.</a:t>
            </a:r>
          </a:p>
          <a:p>
            <a:pPr marL="457200" indent="-4572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Un'azienda impegna denaro o risorse in un'organizzazione senza scopo di lucro per vari vantaggi promozionali.</a:t>
            </a:r>
          </a:p>
          <a:p>
            <a:pPr marL="457200" indent="-4572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Il risultato di questa sponsorizzazione è di combinare con successo il marketing con gli obiettivi a scopo sociale.</a:t>
            </a:r>
          </a:p>
          <a:p>
            <a:pPr marL="457200" indent="-4572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Secondo il sociologo </a:t>
            </a:r>
            <a:r>
              <a:rPr lang="it-IT" sz="2200" dirty="0" err="1">
                <a:latin typeface="Arial" panose="020B0604020202020204" pitchFamily="34" charset="0"/>
                <a:cs typeface="Arial" panose="020B0604020202020204" pitchFamily="34" charset="0"/>
              </a:rPr>
              <a:t>Kunz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 (1969:666), si ritiene che la sponsorizzazione "includa due elementi distintivi: (1) l'organizzazione beneficiaria mantiene i suoi confini distinti rispetto all'organizzazione promotrice e (2) l'organizzazione beneficiaria fa legittimamente uso delle strutture dell'organizzazione promotrice".</a:t>
            </a:r>
          </a:p>
          <a:p>
            <a:pPr marL="457200" indent="-4572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La sponsorizzazione è un processo vantaggioso per tutti. Sia l'organizzazione/azienda senza scopo di lucro che quella a scopo di lucro traggono vantaggio dalla partnership, ma la quantità di successo dipende dalla qualità e dalla quantità di lavoro che hanno svolto insieme.</a:t>
            </a:r>
            <a:endParaRPr lang="it-IT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829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1097280" y="507497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IntroduZIONE</a:t>
            </a:r>
            <a:r>
              <a:rPr lang="it-IT" sz="2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ALLA SPONSORIZZAZIONE</a:t>
            </a: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44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97280" y="1513866"/>
            <a:ext cx="10570112" cy="3905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it-IT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Tipologie di Sponsorizzazione</a:t>
            </a:r>
            <a:endParaRPr lang="it-IT" sz="32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 tipi di sponsorizzazione variano a seconda delle esigenze e delle aspettative di ciascuna organizzazione. Pertanto, queste sono le categorie più comuni: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Sponsorizzazione finanziaria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(tipo più comune tra le organizzazioni per lo scambio di benefici)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Sponsorizzazione in natura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(include lo scambio di beni o servizi invece di contanti)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Sponsorizzazione di eventi mediatici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(eventi sociali che promuovono sponsor, pubblicità)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Sponsorizzazione promozionale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(sponsor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influencer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dei social media)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pic>
        <p:nvPicPr>
          <p:cNvPr id="3" name="Εικόνα 2" descr="Εικόνα που περιέχει κείμενο, λευκός πίνακας&#10;&#10;Περιγραφή που δημιουργήθηκε αυτόματα">
            <a:extLst>
              <a:ext uri="{FF2B5EF4-FFF2-40B4-BE49-F238E27FC236}">
                <a16:creationId xmlns:a16="http://schemas.microsoft.com/office/drawing/2014/main" id="{01989741-B0D4-477A-ABBC-9843A1C80C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56729"/>
            <a:ext cx="5381468" cy="1801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151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1097280" y="507497"/>
            <a:ext cx="1005840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IntroduZIONE</a:t>
            </a:r>
            <a:r>
              <a:rPr lang="it-IT" sz="2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ALLA SPONSORIZZAZIONE</a:t>
            </a: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44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97280" y="1585091"/>
            <a:ext cx="10265264" cy="428272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it-IT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 ottenere una sponsorizzazione:</a:t>
            </a:r>
            <a:endParaRPr lang="it-IT" sz="32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Presenta un business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chiaro e preciso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Mantienilo semplice e breve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Specifica i tuoi obiettivi sociali da raggiungere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Determina l'importanza della sponsorizzazione per l'organizzazione sportiva, in base ai tuoi scopi sociali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Cerca il potenziale e scegli quello che fa per te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Avvia una campagna social per pubblicizzare ulteriormente la tua organizzazione e concentrarti sulla sua missione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Definisci il tuo pubblico target e mantieni vivo il suo interesse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Concentrati sulla tua opportunità di sponsorizzazione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Fai distinguere la tua organizzazione dalle altre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pic>
        <p:nvPicPr>
          <p:cNvPr id="3" name="Εικόνα 2" descr="Εικόνα που περιέχει κόκκινο, πορτοκαλί&#10;&#10;Περιγραφή που δημιουργήθηκε αυτόματα">
            <a:extLst>
              <a:ext uri="{FF2B5EF4-FFF2-40B4-BE49-F238E27FC236}">
                <a16:creationId xmlns:a16="http://schemas.microsoft.com/office/drawing/2014/main" id="{885C5553-23BA-4761-97BA-07D920217E7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82" r="4628"/>
          <a:stretch/>
        </p:blipFill>
        <p:spPr>
          <a:xfrm>
            <a:off x="6220919" y="1267258"/>
            <a:ext cx="4572000" cy="1686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425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926655" y="581569"/>
            <a:ext cx="10058400" cy="708261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5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CERCARE SPONSORIZZAZIONI</a:t>
            </a:r>
            <a:endParaRPr lang="it-IT" sz="45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44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903823" y="1125416"/>
            <a:ext cx="10507839" cy="52725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it-IT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 sono i ruoli degli Sponsor:</a:t>
            </a:r>
          </a:p>
          <a:p>
            <a:pPr algn="just">
              <a:lnSpc>
                <a:spcPct val="110000"/>
              </a:lnSpc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Secondo l'articolo di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Scouts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(2022), l'autorità promotrice dovrebbe fornire all'organizzazione quanto segue: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Eventi/seminari di formazione per tutti i dipendenti e i membri dell'organizzazione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Reclutamento di membri specializzati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Risorse finanziarie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Responsabilità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Standard minimi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Sviluppo dello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scouting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per dare il massimo incoraggiamento e assistenza necessari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Preparazione di immobili e attrezzature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Leadership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Sviluppo sociale ed economico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72997" y="1"/>
            <a:ext cx="1477330" cy="1477330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EB92082E-D2B4-4806-BC2F-A682571816F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54" t="17085" r="7488" b="22159"/>
          <a:stretch/>
        </p:blipFill>
        <p:spPr>
          <a:xfrm>
            <a:off x="6157742" y="2863122"/>
            <a:ext cx="4680147" cy="1302080"/>
          </a:xfrm>
          <a:prstGeom prst="rect">
            <a:avLst/>
          </a:prstGeom>
        </p:spPr>
      </p:pic>
      <p:pic>
        <p:nvPicPr>
          <p:cNvPr id="13" name="Εικόνα 12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C053EFD1-7EBA-4046-96FF-D2321EA2D7B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7742" y="5204978"/>
            <a:ext cx="1837325" cy="135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0970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926655" y="599606"/>
            <a:ext cx="10058400" cy="708261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5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CERCARE SPONSORIZZAZIONI</a:t>
            </a:r>
            <a:endParaRPr lang="it-IT" sz="45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44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903823" y="1380447"/>
            <a:ext cx="10507839" cy="45492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it-IT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 trovare sponsor</a:t>
            </a:r>
            <a:endParaRPr lang="it-IT" sz="32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Ricerca in linea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LinkedIn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Social media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Espandi i tuoi contatti professionali/personali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Siti sponsor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Riferimenti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Mailing list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Programmi/Progetti/Eventi di Responsabilità Sociale d'Impresa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72997" y="1"/>
            <a:ext cx="1477330" cy="1477330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pic>
        <p:nvPicPr>
          <p:cNvPr id="9" name="Εικόνα 8" descr="Εικόνα που περιέχει κείμενο, ηλεκτρονικές συσκευές, οθόνη, εμφανιζόμενος&#10;&#10;Περιγραφή που δημιουργήθηκε αυτόματα">
            <a:extLst>
              <a:ext uri="{FF2B5EF4-FFF2-40B4-BE49-F238E27FC236}">
                <a16:creationId xmlns:a16="http://schemas.microsoft.com/office/drawing/2014/main" id="{87E3D280-5A11-424C-A02D-310B230D47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0329" y="1678898"/>
            <a:ext cx="5071672" cy="323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4479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926655" y="599606"/>
            <a:ext cx="10058400" cy="708261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5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CERCARE SPONSORIZZAZIONI</a:t>
            </a:r>
            <a:endParaRPr lang="it-IT" sz="45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44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903823" y="1380447"/>
            <a:ext cx="10507839" cy="45492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it-IT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Esempio di una sponsorizzazione di successo:</a:t>
            </a:r>
            <a:endParaRPr lang="it-IT" sz="32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Sulla base dell'articolo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Scouts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’ (2022), un'organizzazione senza scopo di lucro denominata "Boston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Athletic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Association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" o "BAA" costituisce buon esempio poiché beneficia di: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“Ricevere un'incredibile quantità di risorse finanziarie provenienti da Adidas e da altri sponsor aziendali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“Alzare il profilo del proprio evento a quello di una maratona di livello mondiale accordandosi con vari brand (come Adidas)”</a:t>
            </a:r>
          </a:p>
          <a:p>
            <a:pPr algn="just">
              <a:lnSpc>
                <a:spcPct val="110000"/>
              </a:lnSpc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Adidas beneficia di questa sponsorizzazione attraverso il pubblico a cui punta l’organizzazione, che è principalmente atleti e persone attivamente coinvolte in attività sportive.</a:t>
            </a:r>
          </a:p>
          <a:p>
            <a:pPr algn="just">
              <a:lnSpc>
                <a:spcPct val="110000"/>
              </a:lnSpc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Questo esempio sottolinea l'importanza del vantaggio reciproco tra lo sponsor e le organizzazioni.</a:t>
            </a:r>
          </a:p>
          <a:p>
            <a:pPr algn="just">
              <a:lnSpc>
                <a:spcPct val="110000"/>
              </a:lnSpc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72997" y="1"/>
            <a:ext cx="1477330" cy="1477330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2184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1097280" y="421817"/>
            <a:ext cx="10058400" cy="999741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 err="1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r>
              <a:rPr lang="it-IT" sz="44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97280" y="1782962"/>
            <a:ext cx="10533358" cy="383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Kunz, R. P. (1969).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Sponsorship and Organizational Stability: Boy Scout Troops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American Journal of Sociology. Vol. 74, No. 6, pp. 666-675. Published By: The University of Chicago Press.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Morand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T. (2021).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How to Get Sponsorships: The Complete Guide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Source: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https://www.wildapricot.com/blog/how-to-get-sponsorship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Paramasivam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H. (2019). How to Find Sponsors for Your Event?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Dryfta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Blog. Source: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https://dryfta.com/10-ways-to-scout-sponsors-for-your-event/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SCOUNTS (2022). </a:t>
            </a:r>
            <a:r>
              <a:rPr 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Community Sponsorship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 Source: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https://www.scouts.org.uk/volunteers/running-your-section/administration/community-sponsorship/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345159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144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161A870-566E-428F-A0D7-2BC3DD1F4E5E}"/>
              </a:ext>
            </a:extLst>
          </p:cNvPr>
          <p:cNvSpPr txBox="1"/>
          <p:nvPr/>
        </p:nvSpPr>
        <p:spPr>
          <a:xfrm>
            <a:off x="2026170" y="2951946"/>
            <a:ext cx="813965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2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 e meccanismi di sostenibilità finanziaria per le Organizzazioni Sportive</a:t>
            </a: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7">
            <a:extLst>
              <a:ext uri="{FF2B5EF4-FFF2-40B4-BE49-F238E27FC236}">
                <a16:creationId xmlns:a16="http://schemas.microsoft.com/office/drawing/2014/main" id="{4DC39E53-4BA5-4AD9-B596-AB38DD334D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pic>
        <p:nvPicPr>
          <p:cNvPr id="5" name="Immagine 18">
            <a:extLst>
              <a:ext uri="{FF2B5EF4-FFF2-40B4-BE49-F238E27FC236}">
                <a16:creationId xmlns:a16="http://schemas.microsoft.com/office/drawing/2014/main" id="{542EA002-0F4C-4E59-AC8B-F0C914BCA2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D8E1D54-3C7C-4979-9D7E-077C6D4D9804}"/>
              </a:ext>
            </a:extLst>
          </p:cNvPr>
          <p:cNvSpPr txBox="1"/>
          <p:nvPr/>
        </p:nvSpPr>
        <p:spPr>
          <a:xfrm>
            <a:off x="8208131" y="6436183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pic>
        <p:nvPicPr>
          <p:cNvPr id="6" name="Εικόνα 5" descr="Εικόνα που περιέχει άθλημα, μπάσκετ, αγώνισμα στίβου&#10;&#10;Περιγραφή που δημιουργήθηκε αυτόματα">
            <a:extLst>
              <a:ext uri="{FF2B5EF4-FFF2-40B4-BE49-F238E27FC236}">
                <a16:creationId xmlns:a16="http://schemas.microsoft.com/office/drawing/2014/main" id="{F6ECEFBF-C7E9-4EBC-A280-395C50D8A7E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38" y="2495181"/>
            <a:ext cx="809932" cy="809932"/>
          </a:xfrm>
          <a:prstGeom prst="rect">
            <a:avLst/>
          </a:prstGeom>
        </p:spPr>
      </p:pic>
      <p:pic>
        <p:nvPicPr>
          <p:cNvPr id="9" name="Εικόνα 8" descr="Εικόνα που περιέχει αγώνισμα στίβου, άθλημα&#10;&#10;Περιγραφή που δημιουργήθηκε αυτόματα">
            <a:extLst>
              <a:ext uri="{FF2B5EF4-FFF2-40B4-BE49-F238E27FC236}">
                <a16:creationId xmlns:a16="http://schemas.microsoft.com/office/drawing/2014/main" id="{9E45C019-F711-4806-A40F-1A2D50C157B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17163">
            <a:off x="878015" y="1879080"/>
            <a:ext cx="1139778" cy="667151"/>
          </a:xfrm>
          <a:prstGeom prst="rect">
            <a:avLst/>
          </a:prstGeom>
        </p:spPr>
      </p:pic>
      <p:pic>
        <p:nvPicPr>
          <p:cNvPr id="11" name="Εικόνα 10" descr="Εικόνα που περιέχει ποδόσφαιρο, θόλος&#10;&#10;Περιγραφή που δημιουργήθηκε αυτόματα">
            <a:extLst>
              <a:ext uri="{FF2B5EF4-FFF2-40B4-BE49-F238E27FC236}">
                <a16:creationId xmlns:a16="http://schemas.microsoft.com/office/drawing/2014/main" id="{F4F83701-92C1-47EE-9508-6DABDD6AB65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186" y="57828"/>
            <a:ext cx="788538" cy="837617"/>
          </a:xfrm>
          <a:prstGeom prst="rect">
            <a:avLst/>
          </a:prstGeom>
        </p:spPr>
      </p:pic>
      <p:pic>
        <p:nvPicPr>
          <p:cNvPr id="13" name="Εικόνα 12" descr="Εικόνα που περιέχει αεροσκάφος, μπαλόνι, μπάλα&#10;&#10;Περιγραφή που δημιουργήθηκε αυτόματα">
            <a:extLst>
              <a:ext uri="{FF2B5EF4-FFF2-40B4-BE49-F238E27FC236}">
                <a16:creationId xmlns:a16="http://schemas.microsoft.com/office/drawing/2014/main" id="{1473AC6F-6512-4F1E-8275-4FD01BE9DFB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7544" y="914662"/>
            <a:ext cx="918826" cy="918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058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1097280" y="229014"/>
            <a:ext cx="9664505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it-IT" sz="2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 e meccanismi di sostenibilità finanziaria per le Organizzazioni Sportive</a:t>
            </a: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97280" y="1501687"/>
            <a:ext cx="10533358" cy="437685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Introduzione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it-IT" sz="2000">
                <a:latin typeface="Arial" panose="020B0604020202020204" pitchFamily="34" charset="0"/>
                <a:cs typeface="Arial" panose="020B0604020202020204" pitchFamily="34" charset="0"/>
              </a:rPr>
              <a:t>sostenibilità finanziaria si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riferisce al processo di decisione di investimento in considerazione degli aspetti </a:t>
            </a:r>
            <a:r>
              <a:rPr lang="it-IT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sociali, ambientali ed economici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al fine di realizzare un business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sostenibile a lungo termine.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“La sostenibilità è vista come la capacità di mantenere nel tempo i risultati sociali” (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Paredes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M. et. al. 2019:6).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Paredes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M. et. al. (2019) supporta tre tipi principali di sostenibilità "rendendo sostenibile l'impatto del lavoro dell'organizzazione, garantendo la continuità dei finanziamenti e rendendo l'organizzazione stessa sostenibile per rimanere in vita. Il raggiungimento di tutti e tre crea una spirale virtuosa” (p. 3).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 meccanismi di collaborazione sono auspicabili da entrambe le parti e si traducono in vantaggi reciproci, basati su valori e principi collaborativi che includono coerenza, trasparenza e fattibilità.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206881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875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10133902" y="5878541"/>
            <a:ext cx="2058098" cy="557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1097280" y="229014"/>
            <a:ext cx="9708466" cy="999742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it-IT" sz="2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 e meccanismi di sostenibilità finanziaria per le Organizzazioni Sportive</a:t>
            </a: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97280" y="1501687"/>
            <a:ext cx="10058400" cy="43768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it-IT" sz="28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18164" y="0"/>
            <a:ext cx="1732163" cy="1501687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206881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5C4D6E-D06E-46FE-9062-5E401F64164D}"/>
              </a:ext>
            </a:extLst>
          </p:cNvPr>
          <p:cNvSpPr txBox="1"/>
          <p:nvPr/>
        </p:nvSpPr>
        <p:spPr>
          <a:xfrm>
            <a:off x="1036320" y="4473834"/>
            <a:ext cx="605024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0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Source: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https://static1.squarespace.com/static/57e1f17b37c58156a98f1ee4/t/5ced77ffb208fca71e8cb821/1559066623740/four-pillars-financial-sustainability-tnc.pdf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l-GR" dirty="0"/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6B04041-4C9C-46F2-AA12-9A67C1E0557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201" r="7849" b="5623"/>
          <a:stretch/>
        </p:blipFill>
        <p:spPr>
          <a:xfrm>
            <a:off x="880680" y="1228756"/>
            <a:ext cx="10430640" cy="4376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577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1097280" y="229014"/>
            <a:ext cx="9664505" cy="1120101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it-IT" sz="2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 e meccanismi di sostenibilità finanziaria per le Organizzazioni Sportive</a:t>
            </a: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97280" y="1599791"/>
            <a:ext cx="10385186" cy="45093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it-IT" sz="22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QUATTRO PILASTRI DELLA SOSTENIBILITÀ FINANZIARIA</a:t>
            </a:r>
          </a:p>
          <a:p>
            <a:pPr algn="l">
              <a:lnSpc>
                <a:spcPct val="110000"/>
              </a:lnSpc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Secondo León, P. (2001: 15-18), ci sono 4 pilastri della sostenibilità finanziaria presentati come tali: "1) Pianificazione finanziaria e strategica, 2) Diversificazione del reddito, 3) Buona amministrazione e finanza, 4) Generazione di reddito proprio ”.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1° pilastro: l'organizzazione </a:t>
            </a:r>
            <a:r>
              <a:rPr lang="it-IT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DEVE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essere consapevole fin dall'inizio non solo del suo piano finanziario per attirare gli investitori, ma anche dei suoi obiettivi iniziali. Nessuno è disposto a investire in qualcosa che non sia affidabile, preciso e ben organizzato.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2° pilastro: per la maggior parte dei programmi di raccolta fondi, la diversità e la varietà delle fonti di reddito è considerata una mossa preziosa e fruttuosa per future azioni professionali. In caso contrario, la perdita di uno o più investitori importanti può causare effetti dannosi per l'organizzazione e persino portare alla sua caduta (fallimento).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3° pilastro: gestire le risorse finanziarie esistenti attraverso procedure specifiche che generano reddito.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4° pilastro: reddito che l'organizzazione decide come spendere.</a:t>
            </a:r>
          </a:p>
          <a:p>
            <a:pPr algn="l">
              <a:lnSpc>
                <a:spcPct val="110000"/>
              </a:lnSpc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206881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86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1056573" y="376432"/>
            <a:ext cx="9626081" cy="1120101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it-IT" sz="2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 e meccanismi di sostenibilità finanziaria per le Organizzazioni Sportive</a:t>
            </a: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56573" y="2059850"/>
            <a:ext cx="10385186" cy="38130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en-US" sz="20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Processo</a:t>
            </a:r>
            <a:r>
              <a:rPr lang="en-US" sz="20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0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pianificazione</a:t>
            </a:r>
            <a:r>
              <a:rPr lang="en-US" sz="20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aziendale</a:t>
            </a:r>
            <a:r>
              <a:rPr lang="en-US" sz="20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Attirare investitori/partner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Fissare gli obiettivi iniziali da raggiungere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Offrire servizi specifici che andranno a beneficio di una parte e/o</a:t>
            </a:r>
          </a:p>
          <a:p>
            <a:pPr algn="l">
              <a:lnSpc>
                <a:spcPct val="110000"/>
              </a:lnSpc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    di una comunità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Prosperare nella concorrenza del mercato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Scoprire più opportunità di business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Dimostrare di essere un'organizzazione partner affidabile</a:t>
            </a:r>
            <a:endParaRPr lang="en-US" sz="2000" dirty="0">
              <a:effectLst/>
              <a:latin typeface="Arial" panose="020B060402020202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206881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pic>
        <p:nvPicPr>
          <p:cNvPr id="10" name="Εικόνα 9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5C2DB589-47A7-45FE-B984-CCD8DE549C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7769" y="1860919"/>
            <a:ext cx="2784231" cy="3626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780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1097280" y="229014"/>
            <a:ext cx="964692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it-IT" sz="2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 e meccanismi di sostenibilità finanziaria per le Organizzazioni Sportive</a:t>
            </a: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97280" y="1790892"/>
            <a:ext cx="10533358" cy="4497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it-IT" sz="20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Strategia di sostenibilità finanziaria: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Risparmio e (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ri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)investimento dei profitti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Strumento di iniziativa per rafforzare il carattere dell'organizzazione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Crescere la consapevolezza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Massimizzare il valore per gli azionisti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Raggiungere obiettivi a lungo termine</a:t>
            </a:r>
          </a:p>
          <a:p>
            <a:pPr algn="l">
              <a:lnSpc>
                <a:spcPct val="110000"/>
              </a:lnSpc>
            </a:pPr>
            <a:endParaRPr lang="it-IT" sz="20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endParaRPr lang="it-IT" sz="20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206881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pic>
        <p:nvPicPr>
          <p:cNvPr id="1026" name="Picture 2" descr="Career Options in Sport Management - University of New York in Prague">
            <a:extLst>
              <a:ext uri="{FF2B5EF4-FFF2-40B4-BE49-F238E27FC236}">
                <a16:creationId xmlns:a16="http://schemas.microsoft.com/office/drawing/2014/main" id="{721F51A2-7EE2-461D-A891-C695E0FF68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1584" y="2062394"/>
            <a:ext cx="3019955" cy="3004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Βέλος: Καμπύλο προς τα επάνω 1">
            <a:extLst>
              <a:ext uri="{FF2B5EF4-FFF2-40B4-BE49-F238E27FC236}">
                <a16:creationId xmlns:a16="http://schemas.microsoft.com/office/drawing/2014/main" id="{2D666FE8-D3BE-4815-9501-3352E4AF13AE}"/>
              </a:ext>
            </a:extLst>
          </p:cNvPr>
          <p:cNvSpPr/>
          <p:nvPr/>
        </p:nvSpPr>
        <p:spPr>
          <a:xfrm rot="2627049">
            <a:off x="1416085" y="5405785"/>
            <a:ext cx="1574293" cy="733094"/>
          </a:xfrm>
          <a:prstGeom prst="curvedUp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51FFE8-11BC-4456-8A0E-9DD7642ED3B6}"/>
              </a:ext>
            </a:extLst>
          </p:cNvPr>
          <p:cNvSpPr txBox="1"/>
          <p:nvPr/>
        </p:nvSpPr>
        <p:spPr>
          <a:xfrm>
            <a:off x="3025144" y="5772332"/>
            <a:ext cx="50695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Vantaggio reciproco =&gt; Organizzazione(i) di successo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514999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1097280" y="229014"/>
            <a:ext cx="9655712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it-IT" sz="2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 e meccanismi di sostenibilità finanziaria per le Organizzazioni Sportive</a:t>
            </a: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36320" y="1688123"/>
            <a:ext cx="9848557" cy="439788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Lo sport è riconosciuto come un mezzo efficace per affrontare le questioni sociali e di salute pubblica.</a:t>
            </a:r>
          </a:p>
          <a:p>
            <a:pPr algn="l">
              <a:lnSpc>
                <a:spcPct val="110000"/>
              </a:lnSpc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Lo sport è un potente motore economico che crea opportunità di lavoro, provoca cambiamenti sociali e sviluppa ulteriormente una comunità attraverso il suo impatto.</a:t>
            </a:r>
          </a:p>
          <a:p>
            <a:pPr algn="l">
              <a:lnSpc>
                <a:spcPct val="110000"/>
              </a:lnSpc>
            </a:pPr>
            <a:r>
              <a:rPr lang="it-IT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Meccanismi di sostenibilità finanziaria: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Finanziamenti pubblici (come i ministeri dello sport)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Enti locali (comuni 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intercomunità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Finanziamenti privati ​​(investimenti, impieghi, pubblicità, ecc.)</a:t>
            </a:r>
          </a:p>
          <a:p>
            <a:pPr algn="l">
              <a:lnSpc>
                <a:spcPct val="110000"/>
              </a:lnSpc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0000"/>
              </a:lnSpc>
            </a:pPr>
            <a:r>
              <a:rPr 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“La pratica sportiva comporta il consumo di beni e servizi, ma ha anche un notevole impatto sull'industria, sull'occupazione e sul terziario” (</a:t>
            </a:r>
            <a:r>
              <a:rPr lang="it-IT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Pauna</a:t>
            </a:r>
            <a:r>
              <a:rPr 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, 2020: 953).</a:t>
            </a:r>
          </a:p>
          <a:p>
            <a:pPr algn="l">
              <a:lnSpc>
                <a:spcPct val="110000"/>
              </a:lnSpc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206881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893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8">
            <a:extLst>
              <a:ext uri="{FF2B5EF4-FFF2-40B4-BE49-F238E27FC236}">
                <a16:creationId xmlns:a16="http://schemas.microsoft.com/office/drawing/2014/main" id="{EB942A77-2262-4EF2-B981-218E6B81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" t="-1091" r="22052" b="1091"/>
          <a:stretch>
            <a:fillRect/>
          </a:stretch>
        </p:blipFill>
        <p:spPr bwMode="auto">
          <a:xfrm>
            <a:off x="9778110" y="5782139"/>
            <a:ext cx="2413890" cy="6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1A777A39-AC92-4899-8D13-DD54E001EE33}"/>
              </a:ext>
            </a:extLst>
          </p:cNvPr>
          <p:cNvSpPr txBox="1">
            <a:spLocks/>
          </p:cNvSpPr>
          <p:nvPr/>
        </p:nvSpPr>
        <p:spPr>
          <a:xfrm>
            <a:off x="1097280" y="229014"/>
            <a:ext cx="9646920" cy="1369074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it-IT" sz="2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 e meccanismi di sostenibilità finanziaria per le Organizzazioni Sportive</a:t>
            </a:r>
            <a:endParaRPr lang="it-IT" sz="2800" b="1" dirty="0">
              <a:solidFill>
                <a:srgbClr val="FF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2974F170-166F-424A-B5D1-263D6EB768D9}"/>
              </a:ext>
            </a:extLst>
          </p:cNvPr>
          <p:cNvSpPr txBox="1">
            <a:spLocks/>
          </p:cNvSpPr>
          <p:nvPr/>
        </p:nvSpPr>
        <p:spPr>
          <a:xfrm>
            <a:off x="1097280" y="1688857"/>
            <a:ext cx="10533358" cy="44964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en-US" sz="2000" b="1" dirty="0" err="1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Conclusione</a:t>
            </a:r>
            <a:r>
              <a:rPr lang="en-US" sz="2000" b="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Necessità del finanziamento delle organizzazioni sportive e dei loro servizi, poiché hanno un'influenza positiva.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Le istituzioni pubbliche dovrebbero trovare uno schema di finanziamento efficace per le organizzazioni sportive a beneficio di entrambe le parti.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Indubbiamente, lo sport porta vantaggi comprovati alla popolazione e il finanziamento di queste attività non può che essere vantaggioso.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Sia le strategie che i meccanismi finanziari svolgono un ruolo di supporto vitale per le organizzazioni sportive al fine di prosperare in un mercato competitivo.</a:t>
            </a:r>
          </a:p>
          <a:p>
            <a:pPr marL="342900" indent="-342900" algn="l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70FFA34-4575-40AE-B24D-167600C417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59436" y="0"/>
            <a:ext cx="1790891" cy="179089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7E89295F-060A-4477-8740-5BFDD488FF64}"/>
              </a:ext>
            </a:extLst>
          </p:cNvPr>
          <p:cNvSpPr txBox="1"/>
          <p:nvPr/>
        </p:nvSpPr>
        <p:spPr>
          <a:xfrm>
            <a:off x="8206881" y="643618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64A8B"/>
                </a:solidFill>
                <a:effectLst/>
                <a:latin typeface="Open Sans" panose="020B0606030504020204" pitchFamily="34" charset="0"/>
              </a:rPr>
              <a:t>612986-EPP-1-2019-1-DE-SPO-SCP</a:t>
            </a:r>
            <a:endParaRPr lang="en-US" dirty="0"/>
          </a:p>
        </p:txBody>
      </p:sp>
      <p:pic>
        <p:nvPicPr>
          <p:cNvPr id="10" name="Εικόνα 9" descr="Εικόνα που περιέχει ουρανός, άθλημα&#10;&#10;Περιγραφή που δημιουργήθηκε αυτόματα">
            <a:extLst>
              <a:ext uri="{FF2B5EF4-FFF2-40B4-BE49-F238E27FC236}">
                <a16:creationId xmlns:a16="http://schemas.microsoft.com/office/drawing/2014/main" id="{55FC4CB5-6D3B-48D2-A1B5-B916D067A1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39853"/>
            <a:ext cx="4272197" cy="151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843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1609</Words>
  <Application>Microsoft Office PowerPoint</Application>
  <PresentationFormat>Widescreen</PresentationFormat>
  <Paragraphs>146</Paragraphs>
  <Slides>18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Open Sans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L'ORMA - president</dc:creator>
  <cp:lastModifiedBy>Giancarlo Masi</cp:lastModifiedBy>
  <cp:revision>102</cp:revision>
  <dcterms:created xsi:type="dcterms:W3CDTF">2021-07-02T07:40:17Z</dcterms:created>
  <dcterms:modified xsi:type="dcterms:W3CDTF">2022-10-11T16:54:47Z</dcterms:modified>
</cp:coreProperties>
</file>