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59" r:id="rId3"/>
    <p:sldId id="256" r:id="rId4"/>
    <p:sldId id="261" r:id="rId5"/>
    <p:sldId id="263" r:id="rId6"/>
    <p:sldId id="265" r:id="rId7"/>
    <p:sldId id="266" r:id="rId8"/>
    <p:sldId id="268" r:id="rId9"/>
    <p:sldId id="270" r:id="rId10"/>
    <p:sldId id="257" r:id="rId11"/>
    <p:sldId id="272" r:id="rId12"/>
    <p:sldId id="273" r:id="rId13"/>
    <p:sldId id="274" r:id="rId14"/>
    <p:sldId id="275" r:id="rId15"/>
    <p:sldId id="276" r:id="rId16"/>
    <p:sldId id="267" r:id="rId17"/>
    <p:sldId id="269" r:id="rId18"/>
    <p:sldId id="277"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2B4DC-F735-4E54-B14F-F528304F54C5}" type="datetimeFigureOut">
              <a:rPr lang="en-US" smtClean="0"/>
              <a:t>5/10/2022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AF176-EFFC-46C7-888D-546BA110A182}" type="slidenum">
              <a:rPr lang="en-US" smtClean="0"/>
              <a:t>‹N›</a:t>
            </a:fld>
            <a:endParaRPr lang="en-US"/>
          </a:p>
        </p:txBody>
      </p:sp>
    </p:spTree>
    <p:extLst>
      <p:ext uri="{BB962C8B-B14F-4D97-AF65-F5344CB8AC3E}">
        <p14:creationId xmlns:p14="http://schemas.microsoft.com/office/powerpoint/2010/main" val="57337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C699C75-F806-4970-8595-860734715860}" type="slidenum">
              <a:rPr lang="el-GR" smtClean="0"/>
              <a:t>13</a:t>
            </a:fld>
            <a:endParaRPr lang="el-GR"/>
          </a:p>
        </p:txBody>
      </p:sp>
    </p:spTree>
    <p:extLst>
      <p:ext uri="{BB962C8B-B14F-4D97-AF65-F5344CB8AC3E}">
        <p14:creationId xmlns:p14="http://schemas.microsoft.com/office/powerpoint/2010/main" val="174174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22D43-3732-442D-8407-E5B649A712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C070E6-D575-441D-8DC5-9A1D58322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18E78-C27A-4D74-A31A-DD6DA53158C8}"/>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28CA433D-180B-4EF9-87D9-5254B54D80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46D2-6B04-4688-A00E-3274A328AFA3}"/>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41100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55D2E-2063-43E0-8AA0-EC9CEBC507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051716-0DEE-48CD-A4FE-10E3C9E327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686F83-A155-4A82-A992-2C2C05EEA2F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EFD58A01-88A7-4C1B-9A6F-B4B42EAF96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74603-F71D-4817-A576-F83DA7E6EB62}"/>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086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BD0D81-5363-4654-A9A4-4FCFD1A614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0CC130-82B0-4F40-A74E-8422938BD0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7A25A-B9F5-491D-B766-6A791078BEE0}"/>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2FB55EF5-D8C4-4029-BBD6-41A39D2CA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B754C-BADF-4A85-95F6-27F06FD4DE51}"/>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527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FF09-C6D4-48E4-82EB-F2B3FAA6BF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24F21-0C5C-45F7-B717-AA042CC43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6BA96A-E2E1-4218-AE09-90F7EB30885E}"/>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C178229A-E6A4-4DAC-B4E8-EC35DCE31B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D4F011-B5E0-4AD4-B6B9-FBD32D25AA7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6558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1115-0E30-4E73-9E58-A8711EF9DC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2A0BF8-050F-41F5-AEC8-D0BB94FF1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85096F-625D-4B3E-81E1-BA0925145CF2}"/>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822BBC08-BE94-43B0-A31F-1069D00286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3D8CC2-66BD-4BFD-9373-DD2241B46EE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490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55248-3D8E-4B86-80F5-356126DCA9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FC0A3-A6CA-4367-A717-AFB490DCBA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667CEA-359A-4A83-BF28-DC5C984118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9E0F1-9FA3-4569-BD6B-621533EC9A4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F5E27C14-2CB9-44FA-84BE-74AD74B8C4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792DC-121C-47A2-A937-B071AA5C43D0}"/>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2623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78710-0A59-4DF1-98CF-AB80814D04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F55A4-2AFA-4035-9A19-8DD7B7AC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912B13-5DE3-4BFB-965D-48E8B69CAD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1BA0BE-A12D-46A2-9FB6-3F77D6279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F5D574-6EE6-40BA-9E44-5C17FBACC4C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69DA5E-F0FF-4450-BDD2-71DA53AD5B6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8" name="Segnaposto piè di pagina 7">
            <a:extLst>
              <a:ext uri="{FF2B5EF4-FFF2-40B4-BE49-F238E27FC236}">
                <a16:creationId xmlns:a16="http://schemas.microsoft.com/office/drawing/2014/main" id="{3D1A8A71-4D60-4445-8A1A-3EEB0F685C8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16632F-73DE-4479-A237-CBAAC8B613CE}"/>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64226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86DCA-BDC1-4302-9036-71BA0E94EF7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2CC47B-CD2B-4B3A-AEA1-348AFC8959C0}"/>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4" name="Segnaposto piè di pagina 3">
            <a:extLst>
              <a:ext uri="{FF2B5EF4-FFF2-40B4-BE49-F238E27FC236}">
                <a16:creationId xmlns:a16="http://schemas.microsoft.com/office/drawing/2014/main" id="{13DE5D86-D803-40C0-BC64-BB1FB0B77D2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30DF70-E7CD-4954-AFFE-666915C2090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283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4A56D5-0CF4-4D33-B5C2-875FDCE51C1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3" name="Segnaposto piè di pagina 2">
            <a:extLst>
              <a:ext uri="{FF2B5EF4-FFF2-40B4-BE49-F238E27FC236}">
                <a16:creationId xmlns:a16="http://schemas.microsoft.com/office/drawing/2014/main" id="{E3C19F68-E749-46BC-A208-FC91CDB4BD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6E7413-C54E-4206-A2C9-588651BCBFF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7283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8FBA5-7522-4A20-9C98-520E5CE6A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C789BD-49CE-45FF-A715-00B0D8D74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EB5D2A-0B6B-4C47-9625-ADF50FC32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008F4A-36F3-4258-9615-D5CEC93055A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2E929648-EC9D-4131-A8B1-F20F76D02B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D14E9-691E-4AAD-A03A-57D785E488A6}"/>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7422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851B4-5921-4469-94B6-48A9211790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EC7043-70E6-4EE9-ABB9-D43A0C36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858B7-A9DE-4155-8D31-6A11828F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7DAB4B-5BC6-47D4-A0B5-1125FD627CD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B38A2E2D-B0B8-42A1-8577-79656437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E0038-5187-46BE-BB16-EBB9FCDD12B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54366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C09EBF-5948-4CD7-99A6-B78D3E639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7B427-60B8-4E25-94F7-6B8D64DE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824629-67E7-4322-86B1-3E6F4A51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F9E4F86E-44C9-479A-A8BB-1C471643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0BD763B-845F-4B9F-9A1C-8CB59E6E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0924-04B9-4059-BC48-57A69E035BD8}" type="slidenum">
              <a:rPr lang="it-IT" smtClean="0"/>
              <a:t>‹N›</a:t>
            </a:fld>
            <a:endParaRPr lang="it-IT"/>
          </a:p>
        </p:txBody>
      </p:sp>
    </p:spTree>
    <p:extLst>
      <p:ext uri="{BB962C8B-B14F-4D97-AF65-F5344CB8AC3E}">
        <p14:creationId xmlns:p14="http://schemas.microsoft.com/office/powerpoint/2010/main" val="19654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ic1.squarespace.com/static/57e1f17b37c58156a98f1ee4/t/5ced77ffb208fca71e8cb821/1559066623740/four-pillars-financial-sustainability-tnc.pdf"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mdpi-res.com/d_attachment/sustainability/sustainability-11-01411/article_deploy/sustainability-11-01411-v2.pdf" TargetMode="External"/><Relationship Id="rId4" Type="http://schemas.openxmlformats.org/officeDocument/2006/relationships/hyperlink" Target="https://hrmars.com/papers_submitted/7910/the-effects-of-financing-sports-activities-on-international-sports-performance-and-on-the-populations-health.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wildapricot.com/blog/how-to-get-sponsorship"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www.scouts.org.uk/volunteers/running-your-section/administration/community-sponsorship/" TargetMode="External"/><Relationship Id="rId4" Type="http://schemas.openxmlformats.org/officeDocument/2006/relationships/hyperlink" Target="https://dryfta.com/10-ways-to-scout-sponsors-for-your-ev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tatic1.squarespace.com/static/57e1f17b37c58156a98f1ee4/t/5ced77ffb208fca71e8cb821/1559066623740/four-pillars-financial-sustainability-tnc.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en-US" sz="4400" b="1" dirty="0">
                <a:solidFill>
                  <a:srgbClr val="FF6600"/>
                </a:solidFill>
                <a:latin typeface="Arial" panose="020B0604020202020204" pitchFamily="34" charset="0"/>
                <a:cs typeface="Arial" panose="020B0604020202020204" pitchFamily="34" charset="0"/>
              </a:rPr>
              <a:t>Financial Sustainability strategies and mechanism for Sport Organizations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Module 4</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939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127760" y="251659"/>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2800" b="1" dirty="0" err="1">
                <a:solidFill>
                  <a:srgbClr val="FF6600"/>
                </a:solidFill>
                <a:latin typeface="Arial" panose="020B0604020202020204" pitchFamily="34" charset="0"/>
                <a:cs typeface="Arial" panose="020B0604020202020204" pitchFamily="34" charset="0"/>
              </a:rPr>
              <a:t>References</a:t>
            </a:r>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20761" y="1741286"/>
            <a:ext cx="10472398" cy="391502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10000"/>
              </a:lnSpc>
              <a:buFont typeface="Wingdings" panose="05000000000000000000" pitchFamily="2" charset="2"/>
              <a:buChar char="§"/>
            </a:pPr>
            <a:r>
              <a:rPr lang="en-US" sz="1900" dirty="0">
                <a:latin typeface="Arial" panose="020B0604020202020204" pitchFamily="34" charset="0"/>
                <a:cs typeface="Arial" panose="020B0604020202020204" pitchFamily="34" charset="0"/>
              </a:rPr>
              <a:t>León, P. (2001). </a:t>
            </a:r>
            <a:r>
              <a:rPr lang="en-US" sz="1900" i="1" dirty="0">
                <a:latin typeface="Arial" panose="020B0604020202020204" pitchFamily="34" charset="0"/>
                <a:cs typeface="Arial" panose="020B0604020202020204" pitchFamily="34" charset="0"/>
              </a:rPr>
              <a:t>FOUR PILLARS OF FINANCIAL SUSTAINABILITY. </a:t>
            </a:r>
            <a:r>
              <a:rPr lang="en-US" sz="1900" dirty="0">
                <a:latin typeface="Arial" panose="020B0604020202020204" pitchFamily="34" charset="0"/>
                <a:cs typeface="Arial" panose="020B0604020202020204" pitchFamily="34" charset="0"/>
              </a:rPr>
              <a:t>Resources for Success Series, volume 2, p. 1-29. Source: </a:t>
            </a:r>
            <a:r>
              <a:rPr lang="en-US" sz="1900" dirty="0">
                <a:latin typeface="Arial" panose="020B0604020202020204" pitchFamily="34" charset="0"/>
                <a:cs typeface="Arial" panose="020B0604020202020204" pitchFamily="34" charset="0"/>
                <a:hlinkClick r:id="rId3"/>
              </a:rPr>
              <a:t>https://static1.squarespace.com/static/57e1f17b37c58156a98f1ee4/t/5ced77ffb208fca71e8cb821/1559066623740/four-pillars-financial-sustainability-tnc.pdf</a:t>
            </a:r>
            <a:r>
              <a:rPr lang="en-US" sz="1900" dirty="0">
                <a:latin typeface="Arial" panose="020B0604020202020204" pitchFamily="34" charset="0"/>
                <a:cs typeface="Arial" panose="020B0604020202020204" pitchFamily="34" charset="0"/>
              </a:rPr>
              <a:t> </a:t>
            </a:r>
          </a:p>
          <a:p>
            <a:pPr marL="285750" indent="-285750" algn="just">
              <a:lnSpc>
                <a:spcPct val="110000"/>
              </a:lnSpc>
              <a:buFont typeface="Wingdings" panose="05000000000000000000" pitchFamily="2" charset="2"/>
              <a:buChar char="§"/>
            </a:pPr>
            <a:r>
              <a:rPr lang="en-US" sz="1900" dirty="0" err="1">
                <a:latin typeface="Arial" panose="020B0604020202020204" pitchFamily="34" charset="0"/>
                <a:cs typeface="Arial" panose="020B0604020202020204" pitchFamily="34" charset="0"/>
              </a:rPr>
              <a:t>Pauna</a:t>
            </a:r>
            <a:r>
              <a:rPr lang="en-US" sz="1900" dirty="0">
                <a:latin typeface="Arial" panose="020B0604020202020204" pitchFamily="34" charset="0"/>
                <a:cs typeface="Arial" panose="020B0604020202020204" pitchFamily="34" charset="0"/>
              </a:rPr>
              <a:t>, R. D., </a:t>
            </a:r>
            <a:r>
              <a:rPr lang="en-US" sz="1900" dirty="0" err="1">
                <a:latin typeface="Arial" panose="020B0604020202020204" pitchFamily="34" charset="0"/>
                <a:cs typeface="Arial" panose="020B0604020202020204" pitchFamily="34" charset="0"/>
              </a:rPr>
              <a:t>Pintea</a:t>
            </a:r>
            <a:r>
              <a:rPr lang="en-US" sz="1900" dirty="0">
                <a:latin typeface="Arial" panose="020B0604020202020204" pitchFamily="34" charset="0"/>
                <a:cs typeface="Arial" panose="020B0604020202020204" pitchFamily="34" charset="0"/>
              </a:rPr>
              <a:t>, A., Lazar, P. S., &amp; Maier, D. (2020). </a:t>
            </a:r>
            <a:r>
              <a:rPr lang="en-US" sz="1900" i="1" dirty="0">
                <a:latin typeface="Arial" panose="020B0604020202020204" pitchFamily="34" charset="0"/>
                <a:cs typeface="Arial" panose="020B0604020202020204" pitchFamily="34" charset="0"/>
              </a:rPr>
              <a:t>The Effects of Financing Sports Activities on International Sports Performance and on the Population’s Health</a:t>
            </a:r>
            <a:r>
              <a:rPr lang="en-US" sz="1900" dirty="0">
                <a:latin typeface="Arial" panose="020B0604020202020204" pitchFamily="34" charset="0"/>
                <a:cs typeface="Arial" panose="020B0604020202020204" pitchFamily="34" charset="0"/>
              </a:rPr>
              <a:t>. International Journal of Academic Research in Business and Social Sciences. 10(10), p. 950-965. Source: </a:t>
            </a:r>
            <a:r>
              <a:rPr lang="en-US" sz="1900" dirty="0">
                <a:latin typeface="Arial" panose="020B0604020202020204" pitchFamily="34" charset="0"/>
                <a:cs typeface="Arial" panose="020B0604020202020204" pitchFamily="34" charset="0"/>
                <a:hlinkClick r:id="rId4"/>
              </a:rPr>
              <a:t>https://hrmars.com/papers_submitted/7910/the-effects-of-financing-sports-activities-on-international-sports-performance-and-on-the-populations-health.pdf</a:t>
            </a:r>
            <a:r>
              <a:rPr lang="en-US" sz="1900" dirty="0">
                <a:latin typeface="Arial" panose="020B0604020202020204" pitchFamily="34" charset="0"/>
                <a:cs typeface="Arial" panose="020B0604020202020204" pitchFamily="34" charset="0"/>
              </a:rPr>
              <a:t> </a:t>
            </a:r>
          </a:p>
          <a:p>
            <a:pPr marL="285750" indent="-285750" algn="just">
              <a:lnSpc>
                <a:spcPct val="110000"/>
              </a:lnSpc>
              <a:buFont typeface="Wingdings" panose="05000000000000000000" pitchFamily="2" charset="2"/>
              <a:buChar char="§"/>
            </a:pPr>
            <a:r>
              <a:rPr lang="en-US" sz="1900" dirty="0">
                <a:latin typeface="Arial" panose="020B0604020202020204" pitchFamily="34" charset="0"/>
                <a:cs typeface="Arial" panose="020B0604020202020204" pitchFamily="34" charset="0"/>
              </a:rPr>
              <a:t>Paredes, M. et. al. (2019). </a:t>
            </a:r>
            <a:r>
              <a:rPr lang="en-US" sz="1900" i="1" dirty="0">
                <a:latin typeface="Arial" panose="020B0604020202020204" pitchFamily="34" charset="0"/>
                <a:cs typeface="Arial" panose="020B0604020202020204" pitchFamily="34" charset="0"/>
              </a:rPr>
              <a:t>Key Determinants on Non-Governmental Organization’s Financial Sustainability: A Case Study that Examines 2018 FIFA Foundation Social Festival</a:t>
            </a:r>
            <a:r>
              <a:rPr lang="en-US" sz="1900" dirty="0">
                <a:latin typeface="Arial" panose="020B0604020202020204" pitchFamily="34" charset="0"/>
                <a:cs typeface="Arial" panose="020B0604020202020204" pitchFamily="34" charset="0"/>
              </a:rPr>
              <a:t>. Sustainability 2019, 11, 1411, p. 1-19. Source: </a:t>
            </a:r>
            <a:r>
              <a:rPr lang="en-US" sz="1900" dirty="0">
                <a:latin typeface="Arial" panose="020B0604020202020204" pitchFamily="34" charset="0"/>
                <a:cs typeface="Arial" panose="020B0604020202020204" pitchFamily="34" charset="0"/>
                <a:hlinkClick r:id="rId5"/>
              </a:rPr>
              <a:t>https://mdpi-res.com/d_attachment/sustainability/sustainability-11-01411/article_deploy/sustainability-11-01411-v2.pdf</a:t>
            </a:r>
            <a:r>
              <a:rPr lang="en-US" sz="1900" dirty="0">
                <a:latin typeface="Arial" panose="020B0604020202020204" pitchFamily="34" charset="0"/>
                <a:cs typeface="Arial" panose="020B0604020202020204" pitchFamily="34" charset="0"/>
              </a:rPr>
              <a:t> </a:t>
            </a:r>
          </a:p>
          <a:p>
            <a:pPr marL="285750" indent="-285750" algn="just">
              <a:lnSpc>
                <a:spcPct val="110000"/>
              </a:lnSpc>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63332" y="1"/>
            <a:ext cx="1986996" cy="1618094"/>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44017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66800" y="2814675"/>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r>
              <a:rPr lang="it-IT" sz="3600" b="1" dirty="0">
                <a:solidFill>
                  <a:srgbClr val="FF6600"/>
                </a:solidFill>
                <a:latin typeface="Arial" panose="020B0604020202020204" pitchFamily="34" charset="0"/>
                <a:cs typeface="Arial" panose="020B0604020202020204" pitchFamily="34" charset="0"/>
              </a:rPr>
              <a:t>Scouting sponsorship</a:t>
            </a:r>
            <a:r>
              <a:rPr lang="it-IT" sz="36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4869135"/>
            <a:ext cx="10533358" cy="36933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1" name="Εικόνα 10">
            <a:extLst>
              <a:ext uri="{FF2B5EF4-FFF2-40B4-BE49-F238E27FC236}">
                <a16:creationId xmlns:a16="http://schemas.microsoft.com/office/drawing/2014/main" id="{BB05D809-B06B-4562-A740-E6ADABBBA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2" y="0"/>
            <a:ext cx="6329148" cy="2271004"/>
          </a:xfrm>
          <a:prstGeom prst="rect">
            <a:avLst/>
          </a:prstGeom>
        </p:spPr>
      </p:pic>
    </p:spTree>
    <p:extLst>
      <p:ext uri="{BB962C8B-B14F-4D97-AF65-F5344CB8AC3E}">
        <p14:creationId xmlns:p14="http://schemas.microsoft.com/office/powerpoint/2010/main" val="165747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828382"/>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2800" b="1" dirty="0" err="1">
                <a:solidFill>
                  <a:srgbClr val="FF6600"/>
                </a:solidFill>
                <a:latin typeface="Arial" panose="020B0604020202020204" pitchFamily="34" charset="0"/>
                <a:cs typeface="Arial" panose="020B0604020202020204" pitchFamily="34" charset="0"/>
              </a:rPr>
              <a:t>Introduction</a:t>
            </a:r>
            <a:r>
              <a:rPr lang="it-IT" sz="2800" b="1" dirty="0">
                <a:solidFill>
                  <a:srgbClr val="FF6600"/>
                </a:solidFill>
                <a:latin typeface="Arial" panose="020B0604020202020204" pitchFamily="34" charset="0"/>
                <a:cs typeface="Arial" panose="020B0604020202020204" pitchFamily="34" charset="0"/>
              </a:rPr>
              <a:t> to </a:t>
            </a:r>
            <a:r>
              <a:rPr lang="it-IT" sz="2800" b="1" dirty="0">
                <a:solidFill>
                  <a:srgbClr val="FF4343"/>
                </a:solidFill>
                <a:latin typeface="Arial" panose="020B0604020202020204" pitchFamily="34" charset="0"/>
                <a:cs typeface="Arial" panose="020B0604020202020204" pitchFamily="34" charset="0"/>
              </a:rPr>
              <a:t>sponsorship</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31230"/>
            <a:ext cx="10533358" cy="433396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b="1" dirty="0" err="1">
                <a:solidFill>
                  <a:srgbClr val="FF0000"/>
                </a:solidFill>
                <a:latin typeface="Arial" panose="020B0604020202020204" pitchFamily="34" charset="0"/>
                <a:cs typeface="Arial" panose="020B0604020202020204" pitchFamily="34" charset="0"/>
              </a:rPr>
              <a:t>What</a:t>
            </a:r>
            <a:r>
              <a:rPr lang="it-IT" b="1" dirty="0">
                <a:solidFill>
                  <a:srgbClr val="FF0000"/>
                </a:solidFill>
                <a:latin typeface="Arial" panose="020B0604020202020204" pitchFamily="34" charset="0"/>
                <a:cs typeface="Arial" panose="020B0604020202020204" pitchFamily="34" charset="0"/>
              </a:rPr>
              <a:t> </a:t>
            </a:r>
            <a:r>
              <a:rPr lang="it-IT" b="1" dirty="0" err="1">
                <a:solidFill>
                  <a:srgbClr val="FF0000"/>
                </a:solidFill>
                <a:latin typeface="Arial" panose="020B0604020202020204" pitchFamily="34" charset="0"/>
                <a:cs typeface="Arial" panose="020B0604020202020204" pitchFamily="34" charset="0"/>
              </a:rPr>
              <a:t>is</a:t>
            </a:r>
            <a:r>
              <a:rPr lang="it-IT" b="1" dirty="0">
                <a:solidFill>
                  <a:srgbClr val="FF0000"/>
                </a:solidFill>
                <a:latin typeface="Arial" panose="020B0604020202020204" pitchFamily="34" charset="0"/>
                <a:cs typeface="Arial" panose="020B0604020202020204" pitchFamily="34" charset="0"/>
              </a:rPr>
              <a:t> sponsorship?</a:t>
            </a:r>
          </a:p>
          <a:p>
            <a:pPr marL="457200" indent="-457200" algn="just">
              <a:lnSpc>
                <a:spcPct val="110000"/>
              </a:lnSpc>
              <a:buFont typeface="Arial" panose="020B0604020202020204" pitchFamily="34" charset="0"/>
              <a:buChar char="•"/>
            </a:pPr>
            <a:r>
              <a:rPr lang="en-US" sz="2200" dirty="0">
                <a:latin typeface="Arial" panose="020B0604020202020204" pitchFamily="34" charset="0"/>
                <a:cs typeface="Arial" panose="020B0604020202020204" pitchFamily="34" charset="0"/>
              </a:rPr>
              <a:t>Sponsorship is a great financial source of additional revenue and contacts as well.</a:t>
            </a:r>
          </a:p>
          <a:p>
            <a:pPr marL="457200" indent="-457200" algn="just">
              <a:lnSpc>
                <a:spcPct val="11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 company commits money or resources to a nonprofit organization for various promotional benefits. </a:t>
            </a:r>
          </a:p>
          <a:p>
            <a:pPr marL="457200" indent="-457200" algn="l">
              <a:lnSpc>
                <a:spcPct val="110000"/>
              </a:lnSpc>
              <a:buFont typeface="Arial" panose="020B0604020202020204" pitchFamily="34" charset="0"/>
              <a:buChar char="•"/>
            </a:pPr>
            <a:r>
              <a:rPr lang="it-IT" sz="2200" dirty="0">
                <a:latin typeface="Arial" panose="020B0604020202020204" pitchFamily="34" charset="0"/>
                <a:cs typeface="Arial" panose="020B0604020202020204" pitchFamily="34" charset="0"/>
              </a:rPr>
              <a:t>The </a:t>
            </a:r>
            <a:r>
              <a:rPr lang="it-IT" sz="2200" dirty="0" err="1">
                <a:latin typeface="Arial" panose="020B0604020202020204" pitchFamily="34" charset="0"/>
                <a:cs typeface="Arial" panose="020B0604020202020204" pitchFamily="34" charset="0"/>
              </a:rPr>
              <a:t>outcome</a:t>
            </a:r>
            <a:r>
              <a:rPr lang="it-IT" sz="2200" dirty="0">
                <a:latin typeface="Arial" panose="020B0604020202020204" pitchFamily="34" charset="0"/>
                <a:cs typeface="Arial" panose="020B0604020202020204" pitchFamily="34" charset="0"/>
              </a:rPr>
              <a:t> of </a:t>
            </a:r>
            <a:r>
              <a:rPr lang="it-IT" sz="2200" dirty="0" err="1">
                <a:latin typeface="Arial" panose="020B0604020202020204" pitchFamily="34" charset="0"/>
                <a:cs typeface="Arial" panose="020B0604020202020204" pitchFamily="34" charset="0"/>
              </a:rPr>
              <a:t>this</a:t>
            </a:r>
            <a:r>
              <a:rPr lang="it-IT" sz="2200" dirty="0">
                <a:latin typeface="Arial" panose="020B0604020202020204" pitchFamily="34" charset="0"/>
                <a:cs typeface="Arial" panose="020B0604020202020204" pitchFamily="34" charset="0"/>
              </a:rPr>
              <a:t> sponsorship </a:t>
            </a:r>
            <a:r>
              <a:rPr lang="it-IT" sz="2200" dirty="0" err="1">
                <a:latin typeface="Arial" panose="020B0604020202020204" pitchFamily="34" charset="0"/>
                <a:cs typeface="Arial" panose="020B0604020202020204" pitchFamily="34" charset="0"/>
              </a:rPr>
              <a:t>is</a:t>
            </a:r>
            <a:r>
              <a:rPr lang="it-IT" sz="2200" dirty="0">
                <a:latin typeface="Arial" panose="020B0604020202020204" pitchFamily="34" charset="0"/>
                <a:cs typeface="Arial" panose="020B0604020202020204" pitchFamily="34" charset="0"/>
              </a:rPr>
              <a:t> to combine </a:t>
            </a:r>
            <a:r>
              <a:rPr lang="it-IT" sz="2200" dirty="0" err="1">
                <a:latin typeface="Arial" panose="020B0604020202020204" pitchFamily="34" charset="0"/>
                <a:cs typeface="Arial" panose="020B0604020202020204" pitchFamily="34" charset="0"/>
              </a:rPr>
              <a:t>successfully</a:t>
            </a:r>
            <a:r>
              <a:rPr lang="it-IT" sz="2200" dirty="0">
                <a:latin typeface="Arial" panose="020B0604020202020204" pitchFamily="34" charset="0"/>
                <a:cs typeface="Arial" panose="020B0604020202020204" pitchFamily="34" charset="0"/>
              </a:rPr>
              <a:t> marketing with social </a:t>
            </a:r>
            <a:r>
              <a:rPr lang="it-IT" sz="2200" dirty="0" err="1">
                <a:latin typeface="Arial" panose="020B0604020202020204" pitchFamily="34" charset="0"/>
                <a:cs typeface="Arial" panose="020B0604020202020204" pitchFamily="34" charset="0"/>
              </a:rPr>
              <a:t>purpose</a:t>
            </a:r>
            <a:r>
              <a:rPr lang="it-IT" sz="2200" dirty="0">
                <a:latin typeface="Arial" panose="020B0604020202020204" pitchFamily="34" charset="0"/>
                <a:cs typeface="Arial" panose="020B0604020202020204" pitchFamily="34" charset="0"/>
              </a:rPr>
              <a:t> goal(s).</a:t>
            </a:r>
          </a:p>
          <a:p>
            <a:pPr marL="457200" indent="-457200" algn="just">
              <a:lnSpc>
                <a:spcPct val="110000"/>
              </a:lnSpc>
              <a:buFont typeface="Arial" panose="020B0604020202020204" pitchFamily="34" charset="0"/>
              <a:buChar char="•"/>
            </a:pPr>
            <a:r>
              <a:rPr lang="it-IT" sz="2200" dirty="0" err="1">
                <a:latin typeface="Arial" panose="020B0604020202020204" pitchFamily="34" charset="0"/>
                <a:cs typeface="Arial" panose="020B0604020202020204" pitchFamily="34" charset="0"/>
              </a:rPr>
              <a:t>According</a:t>
            </a:r>
            <a:r>
              <a:rPr lang="it-IT" sz="2200" dirty="0">
                <a:latin typeface="Arial" panose="020B0604020202020204" pitchFamily="34" charset="0"/>
                <a:cs typeface="Arial" panose="020B0604020202020204" pitchFamily="34" charset="0"/>
              </a:rPr>
              <a:t> to the </a:t>
            </a:r>
            <a:r>
              <a:rPr lang="it-IT" sz="2200" dirty="0" err="1">
                <a:latin typeface="Arial" panose="020B0604020202020204" pitchFamily="34" charset="0"/>
                <a:cs typeface="Arial" panose="020B0604020202020204" pitchFamily="34" charset="0"/>
              </a:rPr>
              <a:t>Sociologist</a:t>
            </a:r>
            <a:r>
              <a:rPr lang="it-IT" sz="2200" dirty="0">
                <a:latin typeface="Arial" panose="020B0604020202020204" pitchFamily="34" charset="0"/>
                <a:cs typeface="Arial" panose="020B0604020202020204" pitchFamily="34" charset="0"/>
              </a:rPr>
              <a:t> Kunz (1969:666), sponsorship </a:t>
            </a:r>
            <a:r>
              <a:rPr lang="it-IT" sz="2200" dirty="0" err="1">
                <a:latin typeface="Arial" panose="020B0604020202020204" pitchFamily="34" charset="0"/>
                <a:cs typeface="Arial" panose="020B0604020202020204" pitchFamily="34" charset="0"/>
              </a:rPr>
              <a:t>is</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considered</a:t>
            </a:r>
            <a:r>
              <a:rPr lang="it-IT" sz="2200" dirty="0">
                <a:latin typeface="Arial" panose="020B0604020202020204" pitchFamily="34" charset="0"/>
                <a:cs typeface="Arial" panose="020B0604020202020204" pitchFamily="34" charset="0"/>
              </a:rPr>
              <a:t> to </a:t>
            </a:r>
            <a:r>
              <a:rPr lang="en-US" sz="2200" i="1" dirty="0">
                <a:latin typeface="Arial" panose="020B0604020202020204" pitchFamily="34" charset="0"/>
                <a:cs typeface="Arial" panose="020B0604020202020204" pitchFamily="34" charset="0"/>
              </a:rPr>
              <a:t>“include two defining elements: (1) the beneficiary organization retains its distinct boundaries from the sponsoring organization, and (2) the beneficiary organization legitimately makes use of the sponsoring organization’s facilities” </a:t>
            </a:r>
            <a:r>
              <a:rPr lang="it-IT" sz="2200" i="1" dirty="0">
                <a:latin typeface="Arial" panose="020B0604020202020204" pitchFamily="34" charset="0"/>
                <a:cs typeface="Arial" panose="020B0604020202020204" pitchFamily="34" charset="0"/>
              </a:rPr>
              <a:t>.</a:t>
            </a:r>
          </a:p>
          <a:p>
            <a:pPr marL="457200" indent="-457200" algn="just">
              <a:lnSpc>
                <a:spcPct val="110000"/>
              </a:lnSpc>
              <a:buFont typeface="Arial" panose="020B0604020202020204" pitchFamily="34" charset="0"/>
              <a:buChar char="•"/>
            </a:pPr>
            <a:r>
              <a:rPr lang="en-US" sz="2200" dirty="0">
                <a:latin typeface="Arial" panose="020B0604020202020204" pitchFamily="34" charset="0"/>
                <a:cs typeface="Arial" panose="020B0604020202020204" pitchFamily="34" charset="0"/>
              </a:rPr>
              <a:t>Sponsorship is win-win process. Both the nonprofit and the for-profit organization/company benefit from the partnership, but the amount of success depends on their quality and quantity of working together.</a:t>
            </a:r>
            <a:endParaRPr lang="it-IT" sz="2200" i="1"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86682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50749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2800" b="1" dirty="0" err="1">
                <a:solidFill>
                  <a:srgbClr val="FF6600"/>
                </a:solidFill>
                <a:latin typeface="Arial" panose="020B0604020202020204" pitchFamily="34" charset="0"/>
                <a:cs typeface="Arial" panose="020B0604020202020204" pitchFamily="34" charset="0"/>
              </a:rPr>
              <a:t>Introduction</a:t>
            </a:r>
            <a:r>
              <a:rPr lang="it-IT" sz="2800" b="1" dirty="0">
                <a:solidFill>
                  <a:srgbClr val="FF6600"/>
                </a:solidFill>
                <a:latin typeface="Arial" panose="020B0604020202020204" pitchFamily="34" charset="0"/>
                <a:cs typeface="Arial" panose="020B0604020202020204" pitchFamily="34" charset="0"/>
              </a:rPr>
              <a:t> to </a:t>
            </a:r>
            <a:r>
              <a:rPr lang="it-IT" sz="2800" b="1" dirty="0">
                <a:solidFill>
                  <a:srgbClr val="FF4343"/>
                </a:solidFill>
                <a:latin typeface="Arial" panose="020B0604020202020204" pitchFamily="34" charset="0"/>
                <a:cs typeface="Arial" panose="020B0604020202020204" pitchFamily="34" charset="0"/>
              </a:rPr>
              <a:t>sponsorship</a:t>
            </a:r>
          </a:p>
          <a:p>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13866"/>
            <a:ext cx="10265264" cy="39055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b="1" dirty="0" err="1">
                <a:solidFill>
                  <a:srgbClr val="FF0000"/>
                </a:solidFill>
                <a:latin typeface="Arial" panose="020B0604020202020204" pitchFamily="34" charset="0"/>
                <a:cs typeface="Arial" panose="020B0604020202020204" pitchFamily="34" charset="0"/>
              </a:rPr>
              <a:t>Types</a:t>
            </a:r>
            <a:r>
              <a:rPr lang="it-IT" b="1" dirty="0">
                <a:solidFill>
                  <a:srgbClr val="FF0000"/>
                </a:solidFill>
                <a:latin typeface="Arial" panose="020B0604020202020204" pitchFamily="34" charset="0"/>
                <a:cs typeface="Arial" panose="020B0604020202020204" pitchFamily="34" charset="0"/>
              </a:rPr>
              <a:t> of Sponsorship</a:t>
            </a:r>
            <a:endParaRPr lang="it-IT" sz="3200" b="1" dirty="0">
              <a:solidFill>
                <a:srgbClr val="FF4343"/>
              </a:solidFill>
              <a:latin typeface="Arial" panose="020B0604020202020204" pitchFamily="34" charset="0"/>
              <a:cs typeface="Arial" panose="020B0604020202020204" pitchFamily="34" charset="0"/>
            </a:endParaRPr>
          </a:p>
          <a:p>
            <a:pPr algn="l">
              <a:lnSpc>
                <a:spcPct val="110000"/>
              </a:lnSpc>
            </a:pPr>
            <a:r>
              <a:rPr lang="it-IT" sz="2000" dirty="0">
                <a:latin typeface="Arial" panose="020B0604020202020204" pitchFamily="34" charset="0"/>
                <a:cs typeface="Arial" panose="020B0604020202020204" pitchFamily="34" charset="0"/>
              </a:rPr>
              <a:t>The </a:t>
            </a:r>
            <a:r>
              <a:rPr lang="it-IT" sz="2000" dirty="0" err="1">
                <a:latin typeface="Arial" panose="020B0604020202020204" pitchFamily="34" charset="0"/>
                <a:cs typeface="Arial" panose="020B0604020202020204" pitchFamily="34" charset="0"/>
              </a:rPr>
              <a:t>types</a:t>
            </a:r>
            <a:r>
              <a:rPr lang="it-IT" sz="2000" dirty="0">
                <a:latin typeface="Arial" panose="020B0604020202020204" pitchFamily="34" charset="0"/>
                <a:cs typeface="Arial" panose="020B0604020202020204" pitchFamily="34" charset="0"/>
              </a:rPr>
              <a:t> of sponsorship </a:t>
            </a:r>
            <a:r>
              <a:rPr lang="it-IT" sz="2000" dirty="0" err="1">
                <a:latin typeface="Arial" panose="020B0604020202020204" pitchFamily="34" charset="0"/>
                <a:cs typeface="Arial" panose="020B0604020202020204" pitchFamily="34" charset="0"/>
              </a:rPr>
              <a:t>vary</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according</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needs</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expectations</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each</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organization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Therefore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these</a:t>
            </a:r>
            <a:r>
              <a:rPr lang="it-IT" sz="2000" dirty="0">
                <a:latin typeface="Arial" panose="020B0604020202020204" pitchFamily="34" charset="0"/>
                <a:cs typeface="Arial" panose="020B0604020202020204" pitchFamily="34" charset="0"/>
              </a:rPr>
              <a:t> are the </a:t>
            </a:r>
            <a:r>
              <a:rPr lang="it-IT" sz="2000" dirty="0" err="1">
                <a:latin typeface="Arial" panose="020B0604020202020204" pitchFamily="34" charset="0"/>
                <a:cs typeface="Arial" panose="020B0604020202020204" pitchFamily="34" charset="0"/>
              </a:rPr>
              <a:t>most</a:t>
            </a:r>
            <a:r>
              <a:rPr lang="it-IT" sz="2000" dirty="0">
                <a:latin typeface="Arial" panose="020B0604020202020204" pitchFamily="34" charset="0"/>
                <a:cs typeface="Arial" panose="020B0604020202020204" pitchFamily="34" charset="0"/>
              </a:rPr>
              <a:t> common </a:t>
            </a:r>
            <a:r>
              <a:rPr lang="it-IT" sz="2000" dirty="0" err="1">
                <a:latin typeface="Arial" panose="020B0604020202020204" pitchFamily="34" charset="0"/>
                <a:cs typeface="Arial" panose="020B0604020202020204" pitchFamily="34" charset="0"/>
              </a:rPr>
              <a:t>categories</a:t>
            </a:r>
            <a:r>
              <a:rPr lang="it-IT" sz="2000" dirty="0">
                <a:latin typeface="Arial" panose="020B0604020202020204" pitchFamily="34" charset="0"/>
                <a:cs typeface="Arial" panose="020B0604020202020204" pitchFamily="34" charset="0"/>
              </a:rPr>
              <a:t>:</a:t>
            </a:r>
          </a:p>
          <a:p>
            <a:pPr marL="342900" indent="-342900" algn="l">
              <a:lnSpc>
                <a:spcPct val="110000"/>
              </a:lnSpc>
              <a:buFont typeface="Arial" panose="020B0604020202020204" pitchFamily="34" charset="0"/>
              <a:buChar char="•"/>
            </a:pPr>
            <a:r>
              <a:rPr lang="it-IT" sz="2000" dirty="0">
                <a:solidFill>
                  <a:srgbClr val="FF0000"/>
                </a:solidFill>
                <a:latin typeface="Arial" panose="020B0604020202020204" pitchFamily="34" charset="0"/>
                <a:cs typeface="Arial" panose="020B0604020202020204" pitchFamily="34" charset="0"/>
              </a:rPr>
              <a:t>Financial Sponsorship </a:t>
            </a:r>
            <a:r>
              <a:rPr lang="it-IT" sz="2000" dirty="0">
                <a:latin typeface="Arial" panose="020B0604020202020204" pitchFamily="34" charset="0"/>
                <a:cs typeface="Arial" panose="020B0604020202020204" pitchFamily="34" charset="0"/>
              </a:rPr>
              <a:t>(</a:t>
            </a:r>
            <a:r>
              <a:rPr lang="it-IT" sz="2000" dirty="0" err="1">
                <a:latin typeface="Arial" panose="020B0604020202020204" pitchFamily="34" charset="0"/>
                <a:cs typeface="Arial" panose="020B0604020202020204" pitchFamily="34" charset="0"/>
              </a:rPr>
              <a:t>most</a:t>
            </a:r>
            <a:r>
              <a:rPr lang="it-IT" sz="2000" dirty="0">
                <a:latin typeface="Arial" panose="020B0604020202020204" pitchFamily="34" charset="0"/>
                <a:cs typeface="Arial" panose="020B0604020202020204" pitchFamily="34" charset="0"/>
              </a:rPr>
              <a:t> common </a:t>
            </a:r>
            <a:r>
              <a:rPr lang="it-IT" sz="2000" dirty="0" err="1">
                <a:latin typeface="Arial" panose="020B0604020202020204" pitchFamily="34" charset="0"/>
                <a:cs typeface="Arial" panose="020B0604020202020204" pitchFamily="34" charset="0"/>
              </a:rPr>
              <a:t>type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among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organizations</a:t>
            </a:r>
            <a:r>
              <a:rPr lang="it-IT" sz="2000" dirty="0">
                <a:latin typeface="Arial" panose="020B0604020202020204" pitchFamily="34" charset="0"/>
                <a:cs typeface="Arial" panose="020B0604020202020204" pitchFamily="34" charset="0"/>
              </a:rPr>
              <a:t> for benefits </a:t>
            </a:r>
            <a:r>
              <a:rPr lang="it-IT" sz="2000" dirty="0" err="1">
                <a:latin typeface="Arial" panose="020B0604020202020204" pitchFamily="34" charset="0"/>
                <a:cs typeface="Arial" panose="020B0604020202020204" pitchFamily="34" charset="0"/>
              </a:rPr>
              <a:t>exchange</a:t>
            </a:r>
            <a:r>
              <a:rPr lang="it-IT" sz="2000" dirty="0">
                <a:latin typeface="Arial" panose="020B0604020202020204" pitchFamily="34" charset="0"/>
                <a:cs typeface="Arial" panose="020B0604020202020204" pitchFamily="34" charset="0"/>
              </a:rPr>
              <a:t>)</a:t>
            </a:r>
          </a:p>
          <a:p>
            <a:pPr marL="342900" indent="-342900" algn="l">
              <a:lnSpc>
                <a:spcPct val="110000"/>
              </a:lnSpc>
              <a:buFont typeface="Arial" panose="020B0604020202020204" pitchFamily="34" charset="0"/>
              <a:buChar char="•"/>
            </a:pPr>
            <a:r>
              <a:rPr lang="it-IT" sz="2000" dirty="0">
                <a:solidFill>
                  <a:srgbClr val="FF0000"/>
                </a:solidFill>
                <a:latin typeface="Arial" panose="020B0604020202020204" pitchFamily="34" charset="0"/>
                <a:cs typeface="Arial" panose="020B0604020202020204" pitchFamily="34" charset="0"/>
              </a:rPr>
              <a:t>In-</a:t>
            </a:r>
            <a:r>
              <a:rPr lang="it-IT" sz="2000" dirty="0" err="1">
                <a:solidFill>
                  <a:srgbClr val="FF0000"/>
                </a:solidFill>
                <a:latin typeface="Arial" panose="020B0604020202020204" pitchFamily="34" charset="0"/>
                <a:cs typeface="Arial" panose="020B0604020202020204" pitchFamily="34" charset="0"/>
              </a:rPr>
              <a:t>kind</a:t>
            </a:r>
            <a:r>
              <a:rPr lang="it-IT" sz="2000" dirty="0">
                <a:solidFill>
                  <a:srgbClr val="FF0000"/>
                </a:solidFill>
                <a:latin typeface="Arial" panose="020B0604020202020204" pitchFamily="34" charset="0"/>
                <a:cs typeface="Arial" panose="020B0604020202020204" pitchFamily="34" charset="0"/>
              </a:rPr>
              <a:t> Sponsorship </a:t>
            </a:r>
            <a:r>
              <a:rPr lang="it-IT" sz="2000" dirty="0">
                <a:latin typeface="Arial" panose="020B0604020202020204" pitchFamily="34" charset="0"/>
                <a:cs typeface="Arial" panose="020B0604020202020204" pitchFamily="34" charset="0"/>
              </a:rPr>
              <a:t>(</a:t>
            </a:r>
            <a:r>
              <a:rPr lang="it-IT" sz="2000" dirty="0" err="1">
                <a:latin typeface="Arial" panose="020B0604020202020204" pitchFamily="34" charset="0"/>
                <a:cs typeface="Arial" panose="020B0604020202020204" pitchFamily="34" charset="0"/>
              </a:rPr>
              <a:t>includes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goods</a:t>
            </a:r>
            <a:r>
              <a:rPr lang="it-IT" sz="2000" dirty="0">
                <a:latin typeface="Arial" panose="020B0604020202020204" pitchFamily="34" charset="0"/>
                <a:cs typeface="Arial" panose="020B0604020202020204" pitchFamily="34" charset="0"/>
              </a:rPr>
              <a:t> or services </a:t>
            </a:r>
            <a:r>
              <a:rPr lang="it-IT" sz="2000" dirty="0" err="1">
                <a:latin typeface="Arial" panose="020B0604020202020204" pitchFamily="34" charset="0"/>
                <a:cs typeface="Arial" panose="020B0604020202020204" pitchFamily="34" charset="0"/>
              </a:rPr>
              <a:t>exchange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instead</a:t>
            </a:r>
            <a:r>
              <a:rPr lang="it-IT" sz="2000" dirty="0">
                <a:latin typeface="Arial" panose="020B0604020202020204" pitchFamily="34" charset="0"/>
                <a:cs typeface="Arial" panose="020B0604020202020204" pitchFamily="34" charset="0"/>
              </a:rPr>
              <a:t> of cash)</a:t>
            </a:r>
          </a:p>
          <a:p>
            <a:pPr marL="342900" indent="-342900" algn="l">
              <a:lnSpc>
                <a:spcPct val="110000"/>
              </a:lnSpc>
              <a:buFont typeface="Arial" panose="020B0604020202020204" pitchFamily="34" charset="0"/>
              <a:buChar char="•"/>
            </a:pPr>
            <a:r>
              <a:rPr lang="it-IT" sz="2000" dirty="0">
                <a:solidFill>
                  <a:srgbClr val="FF0000"/>
                </a:solidFill>
                <a:latin typeface="Arial" panose="020B0604020202020204" pitchFamily="34" charset="0"/>
                <a:cs typeface="Arial" panose="020B0604020202020204" pitchFamily="34" charset="0"/>
              </a:rPr>
              <a:t>Media event Sponsorship </a:t>
            </a:r>
            <a:r>
              <a:rPr lang="it-IT" sz="2000" dirty="0">
                <a:latin typeface="Arial" panose="020B0604020202020204" pitchFamily="34" charset="0"/>
                <a:cs typeface="Arial" panose="020B0604020202020204" pitchFamily="34" charset="0"/>
              </a:rPr>
              <a:t>(social events </a:t>
            </a:r>
            <a:r>
              <a:rPr lang="it-IT" sz="2000" dirty="0" err="1">
                <a:latin typeface="Arial" panose="020B0604020202020204" pitchFamily="34" charset="0"/>
                <a:cs typeface="Arial" panose="020B0604020202020204" pitchFamily="34" charset="0"/>
              </a:rPr>
              <a:t>promoting</a:t>
            </a:r>
            <a:r>
              <a:rPr lang="it-IT" sz="2000" dirty="0">
                <a:latin typeface="Arial" panose="020B0604020202020204" pitchFamily="34" charset="0"/>
                <a:cs typeface="Arial" panose="020B0604020202020204" pitchFamily="34" charset="0"/>
              </a:rPr>
              <a:t> sponsor, </a:t>
            </a:r>
            <a:r>
              <a:rPr lang="it-IT" sz="2000" dirty="0" err="1">
                <a:latin typeface="Arial" panose="020B0604020202020204" pitchFamily="34" charset="0"/>
                <a:cs typeface="Arial" panose="020B0604020202020204" pitchFamily="34" charset="0"/>
              </a:rPr>
              <a:t>advertisment</a:t>
            </a:r>
            <a:r>
              <a:rPr lang="it-IT" sz="2000" dirty="0">
                <a:latin typeface="Arial" panose="020B0604020202020204" pitchFamily="34" charset="0"/>
                <a:cs typeface="Arial" panose="020B0604020202020204" pitchFamily="34" charset="0"/>
              </a:rPr>
              <a:t>)</a:t>
            </a:r>
            <a:endParaRPr lang="it-IT" sz="2000" dirty="0">
              <a:solidFill>
                <a:srgbClr val="FF0000"/>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solidFill>
                  <a:srgbClr val="FF0000"/>
                </a:solidFill>
                <a:latin typeface="Arial" panose="020B0604020202020204" pitchFamily="34" charset="0"/>
                <a:cs typeface="Arial" panose="020B0604020202020204" pitchFamily="34" charset="0"/>
              </a:rPr>
              <a:t>Promotional</a:t>
            </a:r>
            <a:r>
              <a:rPr lang="it-IT" sz="2000" dirty="0">
                <a:solidFill>
                  <a:srgbClr val="FF0000"/>
                </a:solidFill>
                <a:latin typeface="Arial" panose="020B0604020202020204" pitchFamily="34" charset="0"/>
                <a:cs typeface="Arial" panose="020B0604020202020204" pitchFamily="34" charset="0"/>
              </a:rPr>
              <a:t> Sponsorship </a:t>
            </a:r>
            <a:r>
              <a:rPr lang="it-IT" sz="2000" dirty="0">
                <a:latin typeface="Arial" panose="020B0604020202020204" pitchFamily="34" charset="0"/>
                <a:cs typeface="Arial" panose="020B0604020202020204" pitchFamily="34" charset="0"/>
              </a:rPr>
              <a:t>(social media influencer sponsor)</a:t>
            </a:r>
            <a:endParaRPr lang="it-IT" sz="2000" dirty="0">
              <a:solidFill>
                <a:srgbClr val="FF0000"/>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Εικόνα 2" descr="Εικόνα που περιέχει κείμενο, λευκός πίνακας&#10;&#10;Περιγραφή που δημιουργήθηκε αυτόματα">
            <a:extLst>
              <a:ext uri="{FF2B5EF4-FFF2-40B4-BE49-F238E27FC236}">
                <a16:creationId xmlns:a16="http://schemas.microsoft.com/office/drawing/2014/main" id="{01989741-B0D4-477A-ABBC-9843A1C80C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056729"/>
            <a:ext cx="5381468" cy="1801272"/>
          </a:xfrm>
          <a:prstGeom prst="rect">
            <a:avLst/>
          </a:prstGeom>
        </p:spPr>
      </p:pic>
    </p:spTree>
    <p:extLst>
      <p:ext uri="{BB962C8B-B14F-4D97-AF65-F5344CB8AC3E}">
        <p14:creationId xmlns:p14="http://schemas.microsoft.com/office/powerpoint/2010/main" val="43815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50749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2800" b="1" dirty="0" err="1">
                <a:solidFill>
                  <a:srgbClr val="FF6600"/>
                </a:solidFill>
                <a:latin typeface="Arial" panose="020B0604020202020204" pitchFamily="34" charset="0"/>
                <a:cs typeface="Arial" panose="020B0604020202020204" pitchFamily="34" charset="0"/>
              </a:rPr>
              <a:t>Introduction</a:t>
            </a:r>
            <a:r>
              <a:rPr lang="it-IT" sz="2800" b="1" dirty="0">
                <a:solidFill>
                  <a:srgbClr val="FF6600"/>
                </a:solidFill>
                <a:latin typeface="Arial" panose="020B0604020202020204" pitchFamily="34" charset="0"/>
                <a:cs typeface="Arial" panose="020B0604020202020204" pitchFamily="34" charset="0"/>
              </a:rPr>
              <a:t> to </a:t>
            </a:r>
            <a:r>
              <a:rPr lang="it-IT" sz="2800" b="1" dirty="0">
                <a:solidFill>
                  <a:srgbClr val="FF4343"/>
                </a:solidFill>
                <a:latin typeface="Arial" panose="020B0604020202020204" pitchFamily="34" charset="0"/>
                <a:cs typeface="Arial" panose="020B0604020202020204" pitchFamily="34" charset="0"/>
              </a:rPr>
              <a:t>sponsorship</a:t>
            </a:r>
          </a:p>
          <a:p>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85091"/>
            <a:ext cx="10265264" cy="428272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b="1" dirty="0">
                <a:solidFill>
                  <a:srgbClr val="FF0000"/>
                </a:solidFill>
                <a:latin typeface="Arial" panose="020B0604020202020204" pitchFamily="34" charset="0"/>
                <a:cs typeface="Arial" panose="020B0604020202020204" pitchFamily="34" charset="0"/>
              </a:rPr>
              <a:t>How to </a:t>
            </a:r>
            <a:r>
              <a:rPr lang="it-IT" b="1" dirty="0" err="1">
                <a:solidFill>
                  <a:srgbClr val="FF0000"/>
                </a:solidFill>
                <a:latin typeface="Arial" panose="020B0604020202020204" pitchFamily="34" charset="0"/>
                <a:cs typeface="Arial" panose="020B0604020202020204" pitchFamily="34" charset="0"/>
              </a:rPr>
              <a:t>get</a:t>
            </a:r>
            <a:r>
              <a:rPr lang="it-IT" b="1" dirty="0">
                <a:solidFill>
                  <a:srgbClr val="FF0000"/>
                </a:solidFill>
                <a:latin typeface="Arial" panose="020B0604020202020204" pitchFamily="34" charset="0"/>
                <a:cs typeface="Arial" panose="020B0604020202020204" pitchFamily="34" charset="0"/>
              </a:rPr>
              <a:t> Sponsorship:</a:t>
            </a:r>
            <a:endParaRPr lang="it-IT" sz="3200" b="1" dirty="0">
              <a:solidFill>
                <a:srgbClr val="FF4343"/>
              </a:solidFill>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Introduce a clear and precise business plan</a:t>
            </a: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Keep</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simple</a:t>
            </a:r>
            <a:r>
              <a:rPr lang="it-IT" sz="2000" dirty="0">
                <a:latin typeface="Arial" panose="020B0604020202020204" pitchFamily="34" charset="0"/>
                <a:cs typeface="Arial" panose="020B0604020202020204" pitchFamily="34" charset="0"/>
              </a:rPr>
              <a:t> and short</a:t>
            </a: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Specify</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your</a:t>
            </a:r>
            <a:r>
              <a:rPr lang="it-IT" sz="2000" dirty="0">
                <a:latin typeface="Arial" panose="020B0604020202020204" pitchFamily="34" charset="0"/>
                <a:cs typeface="Arial" panose="020B0604020202020204" pitchFamily="34" charset="0"/>
              </a:rPr>
              <a:t> social goal(s) to be </a:t>
            </a:r>
            <a:r>
              <a:rPr lang="it-IT" sz="2000" dirty="0" err="1">
                <a:latin typeface="Arial" panose="020B0604020202020204" pitchFamily="34" charset="0"/>
                <a:cs typeface="Arial" panose="020B0604020202020204" pitchFamily="34" charset="0"/>
              </a:rPr>
              <a:t>achieved</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Determine the </a:t>
            </a:r>
            <a:r>
              <a:rPr lang="it-IT" sz="2000" dirty="0" err="1">
                <a:latin typeface="Arial" panose="020B0604020202020204" pitchFamily="34" charset="0"/>
                <a:cs typeface="Arial" panose="020B0604020202020204" pitchFamily="34" charset="0"/>
              </a:rPr>
              <a:t>importance</a:t>
            </a:r>
            <a:r>
              <a:rPr lang="it-IT" sz="2000" dirty="0">
                <a:latin typeface="Arial" panose="020B0604020202020204" pitchFamily="34" charset="0"/>
                <a:cs typeface="Arial" panose="020B0604020202020204" pitchFamily="34" charset="0"/>
              </a:rPr>
              <a:t> of the sponsorship for the sport </a:t>
            </a:r>
            <a:r>
              <a:rPr lang="it-IT" sz="2000" dirty="0" err="1">
                <a:latin typeface="Arial" panose="020B0604020202020204" pitchFamily="34" charset="0"/>
                <a:cs typeface="Arial" panose="020B0604020202020204" pitchFamily="34" charset="0"/>
              </a:rPr>
              <a:t>organization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based</a:t>
            </a:r>
            <a:r>
              <a:rPr lang="it-IT" sz="2000" dirty="0">
                <a:latin typeface="Arial" panose="020B0604020202020204" pitchFamily="34" charset="0"/>
                <a:cs typeface="Arial" panose="020B0604020202020204" pitchFamily="34" charset="0"/>
              </a:rPr>
              <a:t> on </a:t>
            </a:r>
            <a:r>
              <a:rPr lang="it-IT" sz="2000" dirty="0" err="1">
                <a:latin typeface="Arial" panose="020B0604020202020204" pitchFamily="34" charset="0"/>
                <a:cs typeface="Arial" panose="020B0604020202020204" pitchFamily="34" charset="0"/>
              </a:rPr>
              <a:t>your</a:t>
            </a:r>
            <a:r>
              <a:rPr lang="it-IT" sz="2000" dirty="0">
                <a:latin typeface="Arial" panose="020B0604020202020204" pitchFamily="34" charset="0"/>
                <a:cs typeface="Arial" panose="020B0604020202020204" pitchFamily="34" charset="0"/>
              </a:rPr>
              <a:t> social </a:t>
            </a:r>
            <a:r>
              <a:rPr lang="it-IT" sz="2000" dirty="0" err="1">
                <a:latin typeface="Arial" panose="020B0604020202020204" pitchFamily="34" charset="0"/>
                <a:cs typeface="Arial" panose="020B0604020202020204" pitchFamily="34" charset="0"/>
              </a:rPr>
              <a:t>purpose</a:t>
            </a:r>
            <a:r>
              <a:rPr lang="it-IT" sz="2000" dirty="0">
                <a:latin typeface="Arial" panose="020B0604020202020204" pitchFamily="34" charset="0"/>
                <a:cs typeface="Arial" panose="020B0604020202020204" pitchFamily="34" charset="0"/>
              </a:rPr>
              <a:t>(s)</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Look for </a:t>
            </a:r>
            <a:r>
              <a:rPr lang="it-IT" sz="2000" dirty="0" err="1">
                <a:latin typeface="Arial" panose="020B0604020202020204" pitchFamily="34" charset="0"/>
                <a:cs typeface="Arial" panose="020B0604020202020204" pitchFamily="34" charset="0"/>
              </a:rPr>
              <a:t>potential</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choose</a:t>
            </a:r>
            <a:r>
              <a:rPr lang="it-IT" sz="2000" dirty="0">
                <a:latin typeface="Arial" panose="020B0604020202020204" pitchFamily="34" charset="0"/>
                <a:cs typeface="Arial" panose="020B0604020202020204" pitchFamily="34" charset="0"/>
              </a:rPr>
              <a:t> the one(s) </a:t>
            </a:r>
            <a:r>
              <a:rPr lang="it-IT" sz="2000" dirty="0" err="1">
                <a:latin typeface="Arial" panose="020B0604020202020204" pitchFamily="34" charset="0"/>
                <a:cs typeface="Arial" panose="020B0604020202020204" pitchFamily="34" charset="0"/>
              </a:rPr>
              <a:t>that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suits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you</a:t>
            </a:r>
            <a:r>
              <a:rPr lang="it-IT" sz="2000" dirty="0">
                <a:latin typeface="Arial" panose="020B0604020202020204" pitchFamily="34" charset="0"/>
                <a:cs typeface="Arial" panose="020B0604020202020204" pitchFamily="34" charset="0"/>
              </a:rPr>
              <a:t> best</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Start a social </a:t>
            </a:r>
            <a:r>
              <a:rPr lang="it-IT" sz="2000" dirty="0" err="1">
                <a:latin typeface="Arial" panose="020B0604020202020204" pitchFamily="34" charset="0"/>
                <a:cs typeface="Arial" panose="020B0604020202020204" pitchFamily="34" charset="0"/>
              </a:rPr>
              <a:t>campaign</a:t>
            </a:r>
            <a:r>
              <a:rPr lang="it-IT" sz="2000" dirty="0">
                <a:latin typeface="Arial" panose="020B0604020202020204" pitchFamily="34" charset="0"/>
                <a:cs typeface="Arial" panose="020B0604020202020204" pitchFamily="34" charset="0"/>
              </a:rPr>
              <a:t> to </a:t>
            </a:r>
            <a:r>
              <a:rPr lang="it-IT" sz="2000" dirty="0" err="1">
                <a:latin typeface="Arial" panose="020B0604020202020204" pitchFamily="34" charset="0"/>
                <a:cs typeface="Arial" panose="020B0604020202020204" pitchFamily="34" charset="0"/>
              </a:rPr>
              <a:t>further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advertise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your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organization</a:t>
            </a:r>
            <a:r>
              <a:rPr lang="it-IT" sz="2000" dirty="0">
                <a:latin typeface="Arial" panose="020B0604020202020204" pitchFamily="34" charset="0"/>
                <a:cs typeface="Arial" panose="020B0604020202020204" pitchFamily="34" charset="0"/>
              </a:rPr>
              <a:t> and focus on </a:t>
            </a:r>
            <a:r>
              <a:rPr lang="it-IT" sz="2000" dirty="0" err="1">
                <a:latin typeface="Arial" panose="020B0604020202020204" pitchFamily="34" charset="0"/>
                <a:cs typeface="Arial" panose="020B0604020202020204" pitchFamily="34" charset="0"/>
              </a:rPr>
              <a:t>its</a:t>
            </a:r>
            <a:r>
              <a:rPr lang="it-IT" sz="2000" dirty="0">
                <a:latin typeface="Arial" panose="020B0604020202020204" pitchFamily="34" charset="0"/>
                <a:cs typeface="Arial" panose="020B0604020202020204" pitchFamily="34" charset="0"/>
              </a:rPr>
              <a:t> mission</a:t>
            </a: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Define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your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targeted</a:t>
            </a:r>
            <a:r>
              <a:rPr lang="it-IT" sz="2000" dirty="0">
                <a:latin typeface="Arial" panose="020B0604020202020204" pitchFamily="34" charset="0"/>
                <a:cs typeface="Arial" panose="020B0604020202020204" pitchFamily="34" charset="0"/>
              </a:rPr>
              <a:t> audience and </a:t>
            </a:r>
            <a:r>
              <a:rPr lang="it-IT" sz="2000" dirty="0" err="1">
                <a:latin typeface="Arial" panose="020B0604020202020204" pitchFamily="34" charset="0"/>
                <a:cs typeface="Arial" panose="020B0604020202020204" pitchFamily="34" charset="0"/>
              </a:rPr>
              <a:t>keep</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its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interest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alive</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Focus on </a:t>
            </a:r>
            <a:r>
              <a:rPr lang="it-IT" sz="2000" dirty="0" err="1">
                <a:latin typeface="Arial" panose="020B0604020202020204" pitchFamily="34" charset="0"/>
                <a:cs typeface="Arial" panose="020B0604020202020204" pitchFamily="34" charset="0"/>
              </a:rPr>
              <a:t>your</a:t>
            </a:r>
            <a:r>
              <a:rPr lang="it-IT" sz="2000" dirty="0">
                <a:latin typeface="Arial" panose="020B0604020202020204" pitchFamily="34" charset="0"/>
                <a:cs typeface="Arial" panose="020B0604020202020204" pitchFamily="34" charset="0"/>
              </a:rPr>
              <a:t> pitch sponsorship </a:t>
            </a:r>
            <a:r>
              <a:rPr lang="it-IT" sz="2000" dirty="0" err="1">
                <a:latin typeface="Arial" panose="020B0604020202020204" pitchFamily="34" charset="0"/>
                <a:cs typeface="Arial" panose="020B0604020202020204" pitchFamily="34" charset="0"/>
              </a:rPr>
              <a:t>opportunity</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Make your organization stand out from the rest ones</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Εικόνα 2" descr="Εικόνα που περιέχει κόκκινο, πορτοκαλί&#10;&#10;Περιγραφή που δημιουργήθηκε αυτόματα">
            <a:extLst>
              <a:ext uri="{FF2B5EF4-FFF2-40B4-BE49-F238E27FC236}">
                <a16:creationId xmlns:a16="http://schemas.microsoft.com/office/drawing/2014/main" id="{885C5553-23BA-4761-97BA-07D920217E7B}"/>
              </a:ext>
            </a:extLst>
          </p:cNvPr>
          <p:cNvPicPr>
            <a:picLocks noChangeAspect="1"/>
          </p:cNvPicPr>
          <p:nvPr/>
        </p:nvPicPr>
        <p:blipFill rotWithShape="1">
          <a:blip r:embed="rId4">
            <a:extLst>
              <a:ext uri="{28A0092B-C50C-407E-A947-70E740481C1C}">
                <a14:useLocalDpi xmlns:a14="http://schemas.microsoft.com/office/drawing/2010/main" val="0"/>
              </a:ext>
            </a:extLst>
          </a:blip>
          <a:srcRect l="6782" r="4628"/>
          <a:stretch/>
        </p:blipFill>
        <p:spPr>
          <a:xfrm>
            <a:off x="6220919" y="1267258"/>
            <a:ext cx="4572000" cy="1925647"/>
          </a:xfrm>
          <a:prstGeom prst="rect">
            <a:avLst/>
          </a:prstGeom>
        </p:spPr>
      </p:pic>
    </p:spTree>
    <p:extLst>
      <p:ext uri="{BB962C8B-B14F-4D97-AF65-F5344CB8AC3E}">
        <p14:creationId xmlns:p14="http://schemas.microsoft.com/office/powerpoint/2010/main" val="258642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581569"/>
            <a:ext cx="10058400" cy="708261"/>
          </a:xfrm>
          <a:prstGeom prst="rect">
            <a:avLst/>
          </a:prstGeom>
        </p:spPr>
        <p:txBody>
          <a:bodyPr vert="horz" lIns="0" tIns="45720" rIns="0" bIns="45720" rtlCol="0" anchor="ctr">
            <a:normAutofit fontScale="62500" lnSpcReduction="20000"/>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500" b="1" dirty="0">
                <a:solidFill>
                  <a:srgbClr val="FF6600"/>
                </a:solidFill>
                <a:latin typeface="Arial" panose="020B0604020202020204" pitchFamily="34" charset="0"/>
                <a:cs typeface="Arial" panose="020B0604020202020204" pitchFamily="34" charset="0"/>
              </a:rPr>
              <a:t>Scouting </a:t>
            </a:r>
            <a:r>
              <a:rPr lang="it-IT" sz="4500" b="1" dirty="0">
                <a:solidFill>
                  <a:srgbClr val="FF4343"/>
                </a:solidFill>
                <a:latin typeface="Arial" panose="020B0604020202020204" pitchFamily="34" charset="0"/>
                <a:cs typeface="Arial" panose="020B0604020202020204" pitchFamily="34" charset="0"/>
              </a:rPr>
              <a:t>sponsorship</a:t>
            </a:r>
          </a:p>
          <a:p>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03823" y="1232926"/>
            <a:ext cx="10507839" cy="516504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b="1" dirty="0" err="1">
                <a:solidFill>
                  <a:srgbClr val="FF0000"/>
                </a:solidFill>
                <a:latin typeface="Arial" panose="020B0604020202020204" pitchFamily="34" charset="0"/>
                <a:cs typeface="Arial" panose="020B0604020202020204" pitchFamily="34" charset="0"/>
              </a:rPr>
              <a:t>Which</a:t>
            </a:r>
            <a:r>
              <a:rPr lang="it-IT" b="1" dirty="0">
                <a:solidFill>
                  <a:srgbClr val="FF0000"/>
                </a:solidFill>
                <a:latin typeface="Arial" panose="020B0604020202020204" pitchFamily="34" charset="0"/>
                <a:cs typeface="Arial" panose="020B0604020202020204" pitchFamily="34" charset="0"/>
              </a:rPr>
              <a:t> are the </a:t>
            </a:r>
            <a:r>
              <a:rPr lang="it-IT" b="1" dirty="0" err="1">
                <a:solidFill>
                  <a:srgbClr val="FF0000"/>
                </a:solidFill>
                <a:latin typeface="Arial" panose="020B0604020202020204" pitchFamily="34" charset="0"/>
                <a:cs typeface="Arial" panose="020B0604020202020204" pitchFamily="34" charset="0"/>
              </a:rPr>
              <a:t>roles</a:t>
            </a:r>
            <a:r>
              <a:rPr lang="it-IT" b="1" dirty="0">
                <a:solidFill>
                  <a:srgbClr val="FF0000"/>
                </a:solidFill>
                <a:latin typeface="Arial" panose="020B0604020202020204" pitchFamily="34" charset="0"/>
                <a:cs typeface="Arial" panose="020B0604020202020204" pitchFamily="34" charset="0"/>
              </a:rPr>
              <a:t> of the sponsors:</a:t>
            </a:r>
            <a:endParaRPr lang="it-IT" sz="3200" b="1" dirty="0">
              <a:solidFill>
                <a:srgbClr val="FF4343"/>
              </a:solidFill>
              <a:latin typeface="Arial" panose="020B0604020202020204" pitchFamily="34" charset="0"/>
              <a:cs typeface="Arial" panose="020B0604020202020204" pitchFamily="34" charset="0"/>
            </a:endParaRPr>
          </a:p>
          <a:p>
            <a:pPr algn="just">
              <a:lnSpc>
                <a:spcPct val="110000"/>
              </a:lnSpc>
            </a:pPr>
            <a:r>
              <a:rPr lang="it-IT" dirty="0" err="1">
                <a:latin typeface="Arial" panose="020B0604020202020204" pitchFamily="34" charset="0"/>
                <a:cs typeface="Arial" panose="020B0604020202020204" pitchFamily="34" charset="0"/>
              </a:rPr>
              <a:t>According</a:t>
            </a:r>
            <a:r>
              <a:rPr lang="it-IT" dirty="0">
                <a:latin typeface="Arial" panose="020B0604020202020204" pitchFamily="34" charset="0"/>
                <a:cs typeface="Arial" panose="020B0604020202020204" pitchFamily="34" charset="0"/>
              </a:rPr>
              <a:t> to the </a:t>
            </a:r>
            <a:r>
              <a:rPr lang="it-IT" dirty="0" err="1">
                <a:latin typeface="Arial" panose="020B0604020202020204" pitchFamily="34" charset="0"/>
                <a:cs typeface="Arial" panose="020B0604020202020204" pitchFamily="34" charset="0"/>
              </a:rPr>
              <a:t>article</a:t>
            </a:r>
            <a:r>
              <a:rPr lang="it-IT" dirty="0">
                <a:latin typeface="Arial" panose="020B0604020202020204" pitchFamily="34" charset="0"/>
                <a:cs typeface="Arial" panose="020B0604020202020204" pitchFamily="34" charset="0"/>
              </a:rPr>
              <a:t> of Scouts (2022), the sponsoring authority </a:t>
            </a:r>
            <a:r>
              <a:rPr lang="it-IT" dirty="0" err="1">
                <a:latin typeface="Arial" panose="020B0604020202020204" pitchFamily="34" charset="0"/>
                <a:cs typeface="Arial" panose="020B0604020202020204" pitchFamily="34" charset="0"/>
              </a:rPr>
              <a:t>should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provide</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organization</a:t>
            </a:r>
            <a:r>
              <a:rPr lang="it-IT" dirty="0">
                <a:latin typeface="Arial" panose="020B0604020202020204" pitchFamily="34" charset="0"/>
                <a:cs typeface="Arial" panose="020B0604020202020204" pitchFamily="34" charset="0"/>
              </a:rPr>
              <a:t> with the following:</a:t>
            </a: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Training events/</a:t>
            </a:r>
            <a:r>
              <a:rPr lang="it-IT" dirty="0" err="1">
                <a:latin typeface="Arial" panose="020B0604020202020204" pitchFamily="34" charset="0"/>
                <a:cs typeface="Arial" panose="020B0604020202020204" pitchFamily="34" charset="0"/>
              </a:rPr>
              <a:t>seminars</a:t>
            </a:r>
            <a:r>
              <a:rPr lang="it-IT" dirty="0">
                <a:latin typeface="Arial" panose="020B0604020202020204" pitchFamily="34" charset="0"/>
                <a:cs typeface="Arial" panose="020B0604020202020204" pitchFamily="34" charset="0"/>
              </a:rPr>
              <a:t> for </a:t>
            </a:r>
            <a:r>
              <a:rPr lang="it-IT" dirty="0" err="1">
                <a:latin typeface="Arial" panose="020B0604020202020204" pitchFamily="34" charset="0"/>
                <a:cs typeface="Arial" panose="020B0604020202020204" pitchFamily="34" charset="0"/>
              </a:rPr>
              <a:t>all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employees</a:t>
            </a:r>
            <a:r>
              <a:rPr lang="it-IT" dirty="0">
                <a:latin typeface="Arial" panose="020B0604020202020204" pitchFamily="34" charset="0"/>
                <a:cs typeface="Arial" panose="020B0604020202020204" pitchFamily="34" charset="0"/>
              </a:rPr>
              <a:t> and </a:t>
            </a:r>
            <a:r>
              <a:rPr lang="it-IT" dirty="0" err="1">
                <a:latin typeface="Arial" panose="020B0604020202020204" pitchFamily="34" charset="0"/>
                <a:cs typeface="Arial" panose="020B0604020202020204" pitchFamily="34" charset="0"/>
              </a:rPr>
              <a:t>members</a:t>
            </a:r>
            <a:r>
              <a:rPr lang="it-IT" dirty="0">
                <a:latin typeface="Arial" panose="020B0604020202020204" pitchFamily="34" charset="0"/>
                <a:cs typeface="Arial" panose="020B0604020202020204" pitchFamily="34" charset="0"/>
              </a:rPr>
              <a:t> of the </a:t>
            </a:r>
            <a:r>
              <a:rPr lang="it-IT" dirty="0" err="1">
                <a:latin typeface="Arial" panose="020B0604020202020204" pitchFamily="34" charset="0"/>
                <a:cs typeface="Arial" panose="020B0604020202020204" pitchFamily="34" charset="0"/>
              </a:rPr>
              <a:t>organization</a:t>
            </a:r>
            <a:endParaRPr lang="it-IT"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dirty="0" err="1">
                <a:latin typeface="Arial" panose="020B0604020202020204" pitchFamily="34" charset="0"/>
                <a:cs typeface="Arial" panose="020B0604020202020204" pitchFamily="34" charset="0"/>
              </a:rPr>
              <a:t>Reqruitment</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specialized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members</a:t>
            </a:r>
            <a:endParaRPr lang="it-IT"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Financial </a:t>
            </a:r>
            <a:r>
              <a:rPr lang="it-IT" dirty="0" err="1">
                <a:latin typeface="Arial" panose="020B0604020202020204" pitchFamily="34" charset="0"/>
                <a:cs typeface="Arial" panose="020B0604020202020204" pitchFamily="34" charset="0"/>
              </a:rPr>
              <a:t>resources</a:t>
            </a:r>
            <a:r>
              <a:rPr lang="it-IT" dirty="0">
                <a:latin typeface="Arial" panose="020B0604020202020204" pitchFamily="34" charset="0"/>
                <a:cs typeface="Arial" panose="020B0604020202020204" pitchFamily="34" charset="0"/>
              </a:rPr>
              <a:t> </a:t>
            </a:r>
          </a:p>
          <a:p>
            <a:pPr marL="342900" indent="-342900" algn="just">
              <a:lnSpc>
                <a:spcPct val="110000"/>
              </a:lnSpc>
              <a:buFont typeface="Arial" panose="020B0604020202020204" pitchFamily="34" charset="0"/>
              <a:buChar char="•"/>
            </a:pPr>
            <a:r>
              <a:rPr lang="it-IT" dirty="0" err="1">
                <a:latin typeface="Arial" panose="020B0604020202020204" pitchFamily="34" charset="0"/>
                <a:cs typeface="Arial" panose="020B0604020202020204" pitchFamily="34" charset="0"/>
              </a:rPr>
              <a:t>Responsibilities</a:t>
            </a:r>
            <a:endParaRPr lang="it-IT"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Minimum standards </a:t>
            </a:r>
          </a:p>
          <a:p>
            <a:pPr marL="342900" indent="-342900" algn="just">
              <a:lnSpc>
                <a:spcPct val="110000"/>
              </a:lnSpc>
              <a:buFont typeface="Arial" panose="020B0604020202020204" pitchFamily="34" charset="0"/>
              <a:buChar char="•"/>
            </a:pPr>
            <a:r>
              <a:rPr lang="it-IT" dirty="0">
                <a:latin typeface="Arial" panose="020B0604020202020204" pitchFamily="34" charset="0"/>
                <a:cs typeface="Arial" panose="020B0604020202020204" pitchFamily="34" charset="0"/>
              </a:rPr>
              <a:t>Development of </a:t>
            </a:r>
            <a:r>
              <a:rPr lang="it-IT" dirty="0" err="1">
                <a:latin typeface="Arial" panose="020B0604020202020204" pitchFamily="34" charset="0"/>
                <a:cs typeface="Arial" panose="020B0604020202020204" pitchFamily="34" charset="0"/>
              </a:rPr>
              <a:t>Scounting</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give the fullest possible encouragement and assistance needed</a:t>
            </a:r>
          </a:p>
          <a:p>
            <a:pPr marL="342900" indent="-342900" algn="just">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Property and equipment preparation</a:t>
            </a:r>
          </a:p>
          <a:p>
            <a:pPr marL="342900" indent="-342900" algn="just">
              <a:lnSpc>
                <a:spcPct val="110000"/>
              </a:lnSpc>
              <a:buFont typeface="Arial" panose="020B0604020202020204" pitchFamily="34" charset="0"/>
              <a:buChar char="•"/>
            </a:pPr>
            <a:r>
              <a:rPr lang="en-US" dirty="0" err="1">
                <a:latin typeface="Arial" panose="020B0604020202020204" pitchFamily="34" charset="0"/>
                <a:cs typeface="Arial" panose="020B0604020202020204" pitchFamily="34" charset="0"/>
              </a:rPr>
              <a:t>Leadershipv</a:t>
            </a:r>
            <a:endParaRPr lang="en-US"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Social and economic development</a:t>
            </a:r>
          </a:p>
          <a:p>
            <a:pPr marL="342900" indent="-342900" algn="l">
              <a:lnSpc>
                <a:spcPct val="11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72997" y="1"/>
            <a:ext cx="1477330" cy="1477330"/>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Εικόνα 2">
            <a:extLst>
              <a:ext uri="{FF2B5EF4-FFF2-40B4-BE49-F238E27FC236}">
                <a16:creationId xmlns:a16="http://schemas.microsoft.com/office/drawing/2014/main" id="{EB92082E-D2B4-4806-BC2F-A682571816F2}"/>
              </a:ext>
            </a:extLst>
          </p:cNvPr>
          <p:cNvPicPr>
            <a:picLocks noChangeAspect="1"/>
          </p:cNvPicPr>
          <p:nvPr/>
        </p:nvPicPr>
        <p:blipFill rotWithShape="1">
          <a:blip r:embed="rId4">
            <a:extLst>
              <a:ext uri="{28A0092B-C50C-407E-A947-70E740481C1C}">
                <a14:useLocalDpi xmlns:a14="http://schemas.microsoft.com/office/drawing/2010/main" val="0"/>
              </a:ext>
            </a:extLst>
          </a:blip>
          <a:srcRect l="8954" t="17085" r="7488" b="22159"/>
          <a:stretch/>
        </p:blipFill>
        <p:spPr>
          <a:xfrm>
            <a:off x="6157742" y="2863122"/>
            <a:ext cx="4680147" cy="1302080"/>
          </a:xfrm>
          <a:prstGeom prst="rect">
            <a:avLst/>
          </a:prstGeom>
        </p:spPr>
      </p:pic>
      <p:pic>
        <p:nvPicPr>
          <p:cNvPr id="13" name="Εικόνα 12" descr="Εικόνα που περιέχει κείμενο&#10;&#10;Περιγραφή που δημιουργήθηκε αυτόματα">
            <a:extLst>
              <a:ext uri="{FF2B5EF4-FFF2-40B4-BE49-F238E27FC236}">
                <a16:creationId xmlns:a16="http://schemas.microsoft.com/office/drawing/2014/main" id="{C053EFD1-7EBA-4046-96FF-D2321EA2D7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7742" y="5204978"/>
            <a:ext cx="1837325" cy="1358625"/>
          </a:xfrm>
          <a:prstGeom prst="rect">
            <a:avLst/>
          </a:prstGeom>
        </p:spPr>
      </p:pic>
    </p:spTree>
    <p:extLst>
      <p:ext uri="{BB962C8B-B14F-4D97-AF65-F5344CB8AC3E}">
        <p14:creationId xmlns:p14="http://schemas.microsoft.com/office/powerpoint/2010/main" val="174809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599606"/>
            <a:ext cx="10058400" cy="708261"/>
          </a:xfrm>
          <a:prstGeom prst="rect">
            <a:avLst/>
          </a:prstGeom>
        </p:spPr>
        <p:txBody>
          <a:bodyPr vert="horz" lIns="0" tIns="45720" rIns="0" bIns="45720" rtlCol="0" anchor="ctr">
            <a:normAutofit fontScale="62500" lnSpcReduction="20000"/>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500" b="1" dirty="0">
                <a:solidFill>
                  <a:srgbClr val="FF6600"/>
                </a:solidFill>
                <a:latin typeface="Arial" panose="020B0604020202020204" pitchFamily="34" charset="0"/>
                <a:cs typeface="Arial" panose="020B0604020202020204" pitchFamily="34" charset="0"/>
              </a:rPr>
              <a:t>Scouting </a:t>
            </a:r>
            <a:r>
              <a:rPr lang="it-IT" sz="4500" b="1" dirty="0">
                <a:solidFill>
                  <a:srgbClr val="FF4343"/>
                </a:solidFill>
                <a:latin typeface="Arial" panose="020B0604020202020204" pitchFamily="34" charset="0"/>
                <a:cs typeface="Arial" panose="020B0604020202020204" pitchFamily="34" charset="0"/>
              </a:rPr>
              <a:t>sponsorship</a:t>
            </a:r>
          </a:p>
          <a:p>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03823" y="1380447"/>
            <a:ext cx="10507839" cy="45492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b="1" dirty="0">
                <a:solidFill>
                  <a:srgbClr val="FF0000"/>
                </a:solidFill>
                <a:latin typeface="Arial" panose="020B0604020202020204" pitchFamily="34" charset="0"/>
                <a:cs typeface="Arial" panose="020B0604020202020204" pitchFamily="34" charset="0"/>
              </a:rPr>
              <a:t>Scouting sponsors:</a:t>
            </a:r>
            <a:endParaRPr lang="it-IT" sz="3200" b="1" dirty="0">
              <a:solidFill>
                <a:srgbClr val="FF4343"/>
              </a:solidFill>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Online </a:t>
            </a:r>
            <a:r>
              <a:rPr lang="it-IT" sz="2000" dirty="0" err="1">
                <a:latin typeface="Arial" panose="020B0604020202020204" pitchFamily="34" charset="0"/>
                <a:cs typeface="Arial" panose="020B0604020202020204" pitchFamily="34" charset="0"/>
              </a:rPr>
              <a:t>search</a:t>
            </a:r>
            <a:endParaRPr lang="it-IT" sz="2000"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LinkedIn</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 Social Media</a:t>
            </a: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Expand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your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professional</a:t>
            </a:r>
            <a:r>
              <a:rPr lang="it-IT" sz="2000" dirty="0">
                <a:latin typeface="Arial" panose="020B0604020202020204" pitchFamily="34" charset="0"/>
                <a:cs typeface="Arial" panose="020B0604020202020204" pitchFamily="34" charset="0"/>
              </a:rPr>
              <a:t>/personal </a:t>
            </a:r>
            <a:r>
              <a:rPr lang="it-IT" sz="2000" dirty="0" err="1">
                <a:latin typeface="Arial" panose="020B0604020202020204" pitchFamily="34" charset="0"/>
                <a:cs typeface="Arial" panose="020B0604020202020204" pitchFamily="34" charset="0"/>
              </a:rPr>
              <a:t>contacts</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Sponsor </a:t>
            </a:r>
            <a:r>
              <a:rPr lang="it-IT" sz="2000" dirty="0" err="1">
                <a:latin typeface="Arial" panose="020B0604020202020204" pitchFamily="34" charset="0"/>
                <a:cs typeface="Arial" panose="020B0604020202020204" pitchFamily="34" charset="0"/>
              </a:rPr>
              <a:t>Sites</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Referrals</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Mailing lists</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Corporate Social </a:t>
            </a:r>
            <a:r>
              <a:rPr lang="it-IT" sz="2000" dirty="0" err="1">
                <a:latin typeface="Arial" panose="020B0604020202020204" pitchFamily="34" charset="0"/>
                <a:cs typeface="Arial" panose="020B0604020202020204" pitchFamily="34" charset="0"/>
              </a:rPr>
              <a:t>Responsibility</a:t>
            </a:r>
            <a:r>
              <a:rPr lang="it-IT" sz="2000" dirty="0">
                <a:latin typeface="Arial" panose="020B0604020202020204" pitchFamily="34" charset="0"/>
                <a:cs typeface="Arial" panose="020B0604020202020204" pitchFamily="34" charset="0"/>
              </a:rPr>
              <a:t> Programs/Projects/Events</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72997" y="1"/>
            <a:ext cx="1477330" cy="1477330"/>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Εικόνα 8" descr="Εικόνα που περιέχει κείμενο, ηλεκτρονικές συσκευές, οθόνη, εμφανιζόμενος&#10;&#10;Περιγραφή που δημιουργήθηκε αυτόματα">
            <a:extLst>
              <a:ext uri="{FF2B5EF4-FFF2-40B4-BE49-F238E27FC236}">
                <a16:creationId xmlns:a16="http://schemas.microsoft.com/office/drawing/2014/main" id="{87E3D280-5A11-424C-A02D-310B230D4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329" y="1678898"/>
            <a:ext cx="5071672" cy="3237876"/>
          </a:xfrm>
          <a:prstGeom prst="rect">
            <a:avLst/>
          </a:prstGeom>
        </p:spPr>
      </p:pic>
    </p:spTree>
    <p:extLst>
      <p:ext uri="{BB962C8B-B14F-4D97-AF65-F5344CB8AC3E}">
        <p14:creationId xmlns:p14="http://schemas.microsoft.com/office/powerpoint/2010/main" val="406444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599606"/>
            <a:ext cx="10058400" cy="708261"/>
          </a:xfrm>
          <a:prstGeom prst="rect">
            <a:avLst/>
          </a:prstGeom>
        </p:spPr>
        <p:txBody>
          <a:bodyPr vert="horz" lIns="0" tIns="45720" rIns="0" bIns="45720" rtlCol="0" anchor="ctr">
            <a:normAutofit fontScale="62500" lnSpcReduction="20000"/>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500" b="1" dirty="0">
                <a:solidFill>
                  <a:srgbClr val="FF6600"/>
                </a:solidFill>
                <a:latin typeface="Arial" panose="020B0604020202020204" pitchFamily="34" charset="0"/>
                <a:cs typeface="Arial" panose="020B0604020202020204" pitchFamily="34" charset="0"/>
              </a:rPr>
              <a:t>Scouting </a:t>
            </a:r>
            <a:r>
              <a:rPr lang="it-IT" sz="4500" b="1" dirty="0">
                <a:solidFill>
                  <a:srgbClr val="FF4343"/>
                </a:solidFill>
                <a:latin typeface="Arial" panose="020B0604020202020204" pitchFamily="34" charset="0"/>
                <a:cs typeface="Arial" panose="020B0604020202020204" pitchFamily="34" charset="0"/>
              </a:rPr>
              <a:t>sponsorship</a:t>
            </a:r>
          </a:p>
          <a:p>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03823" y="1380447"/>
            <a:ext cx="10507839" cy="45492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b="1" dirty="0" err="1">
                <a:solidFill>
                  <a:srgbClr val="FF0000"/>
                </a:solidFill>
                <a:latin typeface="Arial" panose="020B0604020202020204" pitchFamily="34" charset="0"/>
                <a:cs typeface="Arial" panose="020B0604020202020204" pitchFamily="34" charset="0"/>
              </a:rPr>
              <a:t>Example</a:t>
            </a:r>
            <a:r>
              <a:rPr lang="it-IT" b="1" dirty="0">
                <a:solidFill>
                  <a:srgbClr val="FF0000"/>
                </a:solidFill>
                <a:latin typeface="Arial" panose="020B0604020202020204" pitchFamily="34" charset="0"/>
                <a:cs typeface="Arial" panose="020B0604020202020204" pitchFamily="34" charset="0"/>
              </a:rPr>
              <a:t> of a </a:t>
            </a:r>
            <a:r>
              <a:rPr lang="it-IT" b="1" dirty="0" err="1">
                <a:solidFill>
                  <a:srgbClr val="FF0000"/>
                </a:solidFill>
                <a:latin typeface="Arial" panose="020B0604020202020204" pitchFamily="34" charset="0"/>
                <a:cs typeface="Arial" panose="020B0604020202020204" pitchFamily="34" charset="0"/>
              </a:rPr>
              <a:t>Successful</a:t>
            </a:r>
            <a:r>
              <a:rPr lang="it-IT" b="1" dirty="0">
                <a:solidFill>
                  <a:srgbClr val="FF0000"/>
                </a:solidFill>
                <a:latin typeface="Arial" panose="020B0604020202020204" pitchFamily="34" charset="0"/>
                <a:cs typeface="Arial" panose="020B0604020202020204" pitchFamily="34" charset="0"/>
              </a:rPr>
              <a:t> Sponsorship:</a:t>
            </a:r>
            <a:endParaRPr lang="it-IT" sz="3200" b="1" dirty="0">
              <a:solidFill>
                <a:srgbClr val="FF4343"/>
              </a:solidFill>
              <a:latin typeface="Arial" panose="020B0604020202020204" pitchFamily="34" charset="0"/>
              <a:cs typeface="Arial" panose="020B0604020202020204" pitchFamily="34" charset="0"/>
            </a:endParaRPr>
          </a:p>
          <a:p>
            <a:pPr algn="just">
              <a:lnSpc>
                <a:spcPct val="110000"/>
              </a:lnSpc>
            </a:pPr>
            <a:r>
              <a:rPr lang="en-US" sz="2000" dirty="0">
                <a:latin typeface="Arial" panose="020B0604020202020204" pitchFamily="34" charset="0"/>
                <a:cs typeface="Arial" panose="020B0604020202020204" pitchFamily="34" charset="0"/>
              </a:rPr>
              <a:t>Based on Scouts’ article (2022), a nonprofit organization named “Boston Athletic Association” or “BAA” constitutes such an example since it benefits by: </a:t>
            </a:r>
          </a:p>
          <a:p>
            <a:pPr marL="342900" indent="-342900" algn="just">
              <a:lnSpc>
                <a:spcPct val="110000"/>
              </a:lnSpc>
              <a:buFont typeface="Arial" panose="020B0604020202020204" pitchFamily="34" charset="0"/>
              <a:buChar char="•"/>
            </a:pPr>
            <a:r>
              <a:rPr lang="en-US" sz="2000" i="1" dirty="0">
                <a:latin typeface="Arial" panose="020B0604020202020204" pitchFamily="34" charset="0"/>
                <a:cs typeface="Arial" panose="020B0604020202020204" pitchFamily="34" charset="0"/>
              </a:rPr>
              <a:t>“Receiving an incredible amount of financial resources coming from Adidas and other corporate sponsors</a:t>
            </a:r>
          </a:p>
          <a:p>
            <a:pPr marL="342900" indent="-342900" algn="just">
              <a:lnSpc>
                <a:spcPct val="110000"/>
              </a:lnSpc>
              <a:buFont typeface="Arial" panose="020B0604020202020204" pitchFamily="34" charset="0"/>
              <a:buChar char="•"/>
            </a:pPr>
            <a:r>
              <a:rPr lang="en-US" sz="2000" i="1" dirty="0">
                <a:latin typeface="Arial" panose="020B0604020202020204" pitchFamily="34" charset="0"/>
                <a:cs typeface="Arial" panose="020B0604020202020204" pitchFamily="34" charset="0"/>
              </a:rPr>
              <a:t>Raising the profile of their event as a world-class marathon by aligning themselves with brands (like Adidas)”</a:t>
            </a:r>
            <a:endParaRPr lang="it-IT" sz="2000" i="1" dirty="0">
              <a:latin typeface="Arial" panose="020B0604020202020204" pitchFamily="34" charset="0"/>
              <a:cs typeface="Arial" panose="020B0604020202020204" pitchFamily="34" charset="0"/>
            </a:endParaRPr>
          </a:p>
          <a:p>
            <a:pPr algn="just">
              <a:lnSpc>
                <a:spcPct val="110000"/>
              </a:lnSpc>
            </a:pPr>
            <a:r>
              <a:rPr lang="it-IT" sz="2000" dirty="0" err="1">
                <a:latin typeface="Arial" panose="020B0604020202020204" pitchFamily="34" charset="0"/>
                <a:cs typeface="Arial" panose="020B0604020202020204" pitchFamily="34" charset="0"/>
              </a:rPr>
              <a:t>While</a:t>
            </a:r>
            <a:r>
              <a:rPr lang="it-IT"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Adidas benefits from this sponsorship through the organization’s targeted audience, which is mainly athletes and people actively involved in sports activities.</a:t>
            </a:r>
          </a:p>
          <a:p>
            <a:pPr algn="just">
              <a:lnSpc>
                <a:spcPct val="110000"/>
              </a:lnSpc>
            </a:pPr>
            <a:r>
              <a:rPr lang="en-US" sz="2000" dirty="0">
                <a:latin typeface="Arial" panose="020B0604020202020204" pitchFamily="34" charset="0"/>
                <a:cs typeface="Arial" panose="020B0604020202020204" pitchFamily="34" charset="0"/>
              </a:rPr>
              <a:t>This example stresses the importance of mutual benefit between the sponsor and the organization(s).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72997" y="1"/>
            <a:ext cx="1477330" cy="1477330"/>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88621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99974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2800" b="1" dirty="0" err="1">
                <a:solidFill>
                  <a:srgbClr val="FF6600"/>
                </a:solidFill>
                <a:latin typeface="Arial" panose="020B0604020202020204" pitchFamily="34" charset="0"/>
                <a:cs typeface="Arial" panose="020B0604020202020204" pitchFamily="34" charset="0"/>
              </a:rPr>
              <a:t>References</a:t>
            </a:r>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82962"/>
            <a:ext cx="10533358" cy="3837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Kunz, R. P. (1969). </a:t>
            </a:r>
            <a:r>
              <a:rPr lang="en-US" sz="2000" i="1" dirty="0">
                <a:latin typeface="Arial" panose="020B0604020202020204" pitchFamily="34" charset="0"/>
                <a:cs typeface="Arial" panose="020B0604020202020204" pitchFamily="34" charset="0"/>
              </a:rPr>
              <a:t>Sponsorship and Organizational Stability: Boy Scout Troops</a:t>
            </a:r>
            <a:r>
              <a:rPr lang="en-US" sz="2000" dirty="0">
                <a:latin typeface="Arial" panose="020B0604020202020204" pitchFamily="34" charset="0"/>
                <a:cs typeface="Arial" panose="020B0604020202020204" pitchFamily="34" charset="0"/>
              </a:rPr>
              <a:t>. American Journal of Sociology. Vol. 74, No. 6, pp. 666-675. Published By: The University of Chicago Press.</a:t>
            </a: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Morand</a:t>
            </a:r>
            <a:r>
              <a:rPr lang="en-US" sz="2000" dirty="0">
                <a:latin typeface="Arial" panose="020B0604020202020204" pitchFamily="34" charset="0"/>
                <a:cs typeface="Arial" panose="020B0604020202020204" pitchFamily="34" charset="0"/>
              </a:rPr>
              <a:t>, T. (2021). </a:t>
            </a:r>
            <a:r>
              <a:rPr lang="en-US" sz="2000" i="1" dirty="0">
                <a:latin typeface="Arial" panose="020B0604020202020204" pitchFamily="34" charset="0"/>
                <a:cs typeface="Arial" panose="020B0604020202020204" pitchFamily="34" charset="0"/>
              </a:rPr>
              <a:t>How to Get Sponsorships: The Complete Guide</a:t>
            </a:r>
            <a:r>
              <a:rPr lang="en-US" sz="2000" dirty="0">
                <a:latin typeface="Arial" panose="020B0604020202020204" pitchFamily="34" charset="0"/>
                <a:cs typeface="Arial" panose="020B0604020202020204" pitchFamily="34" charset="0"/>
              </a:rPr>
              <a:t>. Source: </a:t>
            </a:r>
            <a:r>
              <a:rPr lang="en-US" sz="2000" dirty="0">
                <a:latin typeface="Arial" panose="020B0604020202020204" pitchFamily="34" charset="0"/>
                <a:cs typeface="Arial" panose="020B0604020202020204" pitchFamily="34" charset="0"/>
                <a:hlinkClick r:id="rId3"/>
              </a:rPr>
              <a:t>https://www.wildapricot.com/blog/how-to-get-sponsorship</a:t>
            </a:r>
            <a:r>
              <a:rPr lang="en-US" sz="2000" dirty="0">
                <a:latin typeface="Arial" panose="020B0604020202020204" pitchFamily="34" charset="0"/>
                <a:cs typeface="Arial" panose="020B0604020202020204" pitchFamily="34" charset="0"/>
              </a:rPr>
              <a:t> </a:t>
            </a:r>
          </a:p>
          <a:p>
            <a:pPr marL="342900" indent="-342900" algn="just">
              <a:lnSpc>
                <a:spcPct val="11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Paramasivam</a:t>
            </a:r>
            <a:r>
              <a:rPr lang="en-US" sz="2000" dirty="0">
                <a:latin typeface="Arial" panose="020B0604020202020204" pitchFamily="34" charset="0"/>
                <a:cs typeface="Arial" panose="020B0604020202020204" pitchFamily="34" charset="0"/>
              </a:rPr>
              <a:t>, H. (2019). How to Find Sponsors for Your Event? </a:t>
            </a:r>
            <a:r>
              <a:rPr lang="en-US" sz="2000" dirty="0" err="1">
                <a:latin typeface="Arial" panose="020B0604020202020204" pitchFamily="34" charset="0"/>
                <a:cs typeface="Arial" panose="020B0604020202020204" pitchFamily="34" charset="0"/>
              </a:rPr>
              <a:t>Dryfta</a:t>
            </a:r>
            <a:r>
              <a:rPr lang="en-US" sz="2000" dirty="0">
                <a:latin typeface="Arial" panose="020B0604020202020204" pitchFamily="34" charset="0"/>
                <a:cs typeface="Arial" panose="020B0604020202020204" pitchFamily="34" charset="0"/>
              </a:rPr>
              <a:t> Blog. Source: </a:t>
            </a:r>
            <a:r>
              <a:rPr lang="en-US" sz="2000" dirty="0">
                <a:latin typeface="Arial" panose="020B0604020202020204" pitchFamily="34" charset="0"/>
                <a:cs typeface="Arial" panose="020B0604020202020204" pitchFamily="34" charset="0"/>
                <a:hlinkClick r:id="rId4"/>
              </a:rPr>
              <a:t>https://dryfta.com/10-ways-to-scout-sponsors-for-your-event/</a:t>
            </a:r>
            <a:r>
              <a:rPr lang="en-US" sz="2000" dirty="0">
                <a:latin typeface="Arial" panose="020B0604020202020204" pitchFamily="34" charset="0"/>
                <a:cs typeface="Arial" panose="020B0604020202020204" pitchFamily="34" charset="0"/>
              </a:rPr>
              <a:t>   </a:t>
            </a:r>
          </a:p>
          <a:p>
            <a:pPr marL="342900" indent="-342900" algn="just">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SCOUNTS (2022). </a:t>
            </a:r>
            <a:r>
              <a:rPr lang="it-IT" sz="2000" i="1" dirty="0">
                <a:latin typeface="Arial" panose="020B0604020202020204" pitchFamily="34" charset="0"/>
                <a:cs typeface="Arial" panose="020B0604020202020204" pitchFamily="34" charset="0"/>
              </a:rPr>
              <a:t>Community Sponsorship</a:t>
            </a:r>
            <a:r>
              <a:rPr lang="it-IT" sz="2000" dirty="0">
                <a:latin typeface="Arial" panose="020B0604020202020204" pitchFamily="34" charset="0"/>
                <a:cs typeface="Arial" panose="020B0604020202020204" pitchFamily="34" charset="0"/>
              </a:rPr>
              <a:t>. Source: </a:t>
            </a:r>
            <a:r>
              <a:rPr lang="it-IT" sz="2000" dirty="0">
                <a:latin typeface="Arial" panose="020B0604020202020204" pitchFamily="34" charset="0"/>
                <a:cs typeface="Arial" panose="020B0604020202020204" pitchFamily="34" charset="0"/>
                <a:hlinkClick r:id="rId5"/>
              </a:rPr>
              <a:t>https://www.scouts.org.uk/volunteers/running-your-section/administration/community-sponsorship/</a:t>
            </a:r>
            <a:r>
              <a:rPr lang="it-IT" sz="2000" dirty="0">
                <a:latin typeface="Arial" panose="020B0604020202020204" pitchFamily="34" charset="0"/>
                <a:cs typeface="Arial" panose="020B0604020202020204" pitchFamily="34" charset="0"/>
              </a:rPr>
              <a:t>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30914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61A870-566E-428F-A0D7-2BC3DD1F4E5E}"/>
              </a:ext>
            </a:extLst>
          </p:cNvPr>
          <p:cNvSpPr txBox="1"/>
          <p:nvPr/>
        </p:nvSpPr>
        <p:spPr>
          <a:xfrm>
            <a:off x="2026170" y="2951946"/>
            <a:ext cx="8139659" cy="954107"/>
          </a:xfrm>
          <a:prstGeom prst="rect">
            <a:avLst/>
          </a:prstGeom>
          <a:noFill/>
        </p:spPr>
        <p:txBody>
          <a:bodyPr wrap="square">
            <a:spAutoFit/>
          </a:bodyPr>
          <a:lstStyle/>
          <a:p>
            <a:pPr algn="ct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 for Sport Organizations</a:t>
            </a:r>
            <a:r>
              <a:rPr lang="it-IT" sz="2800" b="1" dirty="0">
                <a:solidFill>
                  <a:srgbClr val="FF4343"/>
                </a:solidFill>
                <a:latin typeface="Arial" panose="020B0604020202020204" pitchFamily="34" charset="0"/>
                <a:cs typeface="Arial" panose="020B0604020202020204" pitchFamily="34" charset="0"/>
              </a:rPr>
              <a:t> </a:t>
            </a:r>
          </a:p>
        </p:txBody>
      </p:sp>
      <p:pic>
        <p:nvPicPr>
          <p:cNvPr id="4" name="Immagine 7">
            <a:extLst>
              <a:ext uri="{FF2B5EF4-FFF2-40B4-BE49-F238E27FC236}">
                <a16:creationId xmlns:a16="http://schemas.microsoft.com/office/drawing/2014/main" id="{4DC39E53-4BA5-4AD9-B596-AB38DD334D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9436" y="0"/>
            <a:ext cx="1790891" cy="1790891"/>
          </a:xfrm>
          <a:prstGeom prst="rect">
            <a:avLst/>
          </a:prstGeom>
        </p:spPr>
      </p:pic>
      <p:pic>
        <p:nvPicPr>
          <p:cNvPr id="5" name="Immagine 18">
            <a:extLst>
              <a:ext uri="{FF2B5EF4-FFF2-40B4-BE49-F238E27FC236}">
                <a16:creationId xmlns:a16="http://schemas.microsoft.com/office/drawing/2014/main" id="{542EA002-0F4C-4E59-AC8B-F0C914BCA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8E1D54-3C7C-4979-9D7E-077C6D4D9804}"/>
              </a:ext>
            </a:extLst>
          </p:cNvPr>
          <p:cNvSpPr txBox="1"/>
          <p:nvPr/>
        </p:nvSpPr>
        <p:spPr>
          <a:xfrm>
            <a:off x="8208131" y="6436183"/>
            <a:ext cx="60935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6" name="Εικόνα 5" descr="Εικόνα που περιέχει άθλημα, μπάσκετ, αγώνισμα στίβου&#10;&#10;Περιγραφή που δημιουργήθηκε αυτόματα">
            <a:extLst>
              <a:ext uri="{FF2B5EF4-FFF2-40B4-BE49-F238E27FC236}">
                <a16:creationId xmlns:a16="http://schemas.microsoft.com/office/drawing/2014/main" id="{F6ECEFBF-C7E9-4EBC-A280-395C50D8A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38" y="2495181"/>
            <a:ext cx="809932" cy="809932"/>
          </a:xfrm>
          <a:prstGeom prst="rect">
            <a:avLst/>
          </a:prstGeom>
        </p:spPr>
      </p:pic>
      <p:pic>
        <p:nvPicPr>
          <p:cNvPr id="9" name="Εικόνα 8" descr="Εικόνα που περιέχει αγώνισμα στίβου, άθλημα&#10;&#10;Περιγραφή που δημιουργήθηκε αυτόματα">
            <a:extLst>
              <a:ext uri="{FF2B5EF4-FFF2-40B4-BE49-F238E27FC236}">
                <a16:creationId xmlns:a16="http://schemas.microsoft.com/office/drawing/2014/main" id="{9E45C019-F711-4806-A40F-1A2D50C157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17163">
            <a:off x="878015" y="1879080"/>
            <a:ext cx="1139778" cy="667151"/>
          </a:xfrm>
          <a:prstGeom prst="rect">
            <a:avLst/>
          </a:prstGeom>
        </p:spPr>
      </p:pic>
      <p:pic>
        <p:nvPicPr>
          <p:cNvPr id="11" name="Εικόνα 10" descr="Εικόνα που περιέχει ποδόσφαιρο, θόλος&#10;&#10;Περιγραφή που δημιουργήθηκε αυτόματα">
            <a:extLst>
              <a:ext uri="{FF2B5EF4-FFF2-40B4-BE49-F238E27FC236}">
                <a16:creationId xmlns:a16="http://schemas.microsoft.com/office/drawing/2014/main" id="{F4F83701-92C1-47EE-9508-6DABDD6AB6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5186" y="57828"/>
            <a:ext cx="788538" cy="837617"/>
          </a:xfrm>
          <a:prstGeom prst="rect">
            <a:avLst/>
          </a:prstGeom>
        </p:spPr>
      </p:pic>
      <p:pic>
        <p:nvPicPr>
          <p:cNvPr id="13" name="Εικόνα 12" descr="Εικόνα που περιέχει αεροσκάφος, μπαλόνι, μπάλα&#10;&#10;Περιγραφή που δημιουργήθηκε αυτόματα">
            <a:extLst>
              <a:ext uri="{FF2B5EF4-FFF2-40B4-BE49-F238E27FC236}">
                <a16:creationId xmlns:a16="http://schemas.microsoft.com/office/drawing/2014/main" id="{1473AC6F-6512-4F1E-8275-4FD01BE9DF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7544" y="914662"/>
            <a:ext cx="918826" cy="918826"/>
          </a:xfrm>
          <a:prstGeom prst="rect">
            <a:avLst/>
          </a:prstGeom>
        </p:spPr>
      </p:pic>
    </p:spTree>
    <p:extLst>
      <p:ext uri="{BB962C8B-B14F-4D97-AF65-F5344CB8AC3E}">
        <p14:creationId xmlns:p14="http://schemas.microsoft.com/office/powerpoint/2010/main" val="322705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 for Sport Organizations</a:t>
            </a:r>
            <a:r>
              <a:rPr lang="it-IT" sz="28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01687"/>
            <a:ext cx="10533358" cy="437685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Introduction </a:t>
            </a: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Sustainable finance refers to the process of making investment decisions in consideration of the </a:t>
            </a:r>
            <a:r>
              <a:rPr lang="en-US" sz="2000" dirty="0">
                <a:solidFill>
                  <a:srgbClr val="FF0000"/>
                </a:solidFill>
                <a:latin typeface="Arial" panose="020B0604020202020204" pitchFamily="34" charset="0"/>
                <a:cs typeface="Arial" panose="020B0604020202020204" pitchFamily="34" charset="0"/>
              </a:rPr>
              <a:t>social</a:t>
            </a: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environmental </a:t>
            </a:r>
            <a:r>
              <a:rPr lang="en-US" sz="2000" dirty="0">
                <a:latin typeface="Arial" panose="020B0604020202020204" pitchFamily="34" charset="0"/>
                <a:cs typeface="Arial" panose="020B0604020202020204" pitchFamily="34" charset="0"/>
              </a:rPr>
              <a:t>and</a:t>
            </a:r>
            <a:r>
              <a:rPr lang="en-US" sz="2000" dirty="0">
                <a:solidFill>
                  <a:srgbClr val="FF0000"/>
                </a:solidFill>
                <a:latin typeface="Arial" panose="020B0604020202020204" pitchFamily="34" charset="0"/>
                <a:cs typeface="Arial" panose="020B0604020202020204" pitchFamily="34" charset="0"/>
              </a:rPr>
              <a:t> economic </a:t>
            </a:r>
            <a:r>
              <a:rPr lang="en-US" sz="2000" dirty="0">
                <a:latin typeface="Arial" panose="020B0604020202020204" pitchFamily="34" charset="0"/>
                <a:cs typeface="Arial" panose="020B0604020202020204" pitchFamily="34" charset="0"/>
              </a:rPr>
              <a:t>aspects in order to </a:t>
            </a:r>
            <a:r>
              <a:rPr lang="it-IT" sz="2000" dirty="0" err="1">
                <a:latin typeface="Arial" panose="020B0604020202020204" pitchFamily="34" charset="0"/>
                <a:cs typeface="Arial" panose="020B0604020202020204" pitchFamily="34" charset="0"/>
              </a:rPr>
              <a:t>achieve</a:t>
            </a:r>
            <a:r>
              <a:rPr lang="it-IT" sz="2000" dirty="0">
                <a:latin typeface="Arial" panose="020B0604020202020204" pitchFamily="34" charset="0"/>
                <a:cs typeface="Arial" panose="020B0604020202020204" pitchFamily="34" charset="0"/>
              </a:rPr>
              <a:t> a long-</a:t>
            </a:r>
            <a:r>
              <a:rPr lang="it-IT" sz="2000" dirty="0" err="1">
                <a:latin typeface="Arial" panose="020B0604020202020204" pitchFamily="34" charset="0"/>
                <a:cs typeface="Arial" panose="020B0604020202020204" pitchFamily="34" charset="0"/>
              </a:rPr>
              <a:t>term</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sustainable</a:t>
            </a:r>
            <a:r>
              <a:rPr lang="it-IT" sz="2000" dirty="0">
                <a:latin typeface="Arial" panose="020B0604020202020204" pitchFamily="34" charset="0"/>
                <a:cs typeface="Arial" panose="020B0604020202020204" pitchFamily="34" charset="0"/>
              </a:rPr>
              <a:t> business plan.</a:t>
            </a:r>
            <a:endParaRPr lang="en-US" sz="2000" i="1"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i="1" dirty="0">
                <a:latin typeface="Arial" panose="020B0604020202020204" pitchFamily="34" charset="0"/>
                <a:cs typeface="Arial" panose="020B0604020202020204" pitchFamily="34" charset="0"/>
              </a:rPr>
              <a:t>“Sustainability is seen as the capacity of maintaining social deliverables in time” </a:t>
            </a:r>
            <a:r>
              <a:rPr lang="en-US" sz="1800" dirty="0">
                <a:latin typeface="Arial" panose="020B0604020202020204" pitchFamily="34" charset="0"/>
                <a:cs typeface="Arial" panose="020B0604020202020204" pitchFamily="34" charset="0"/>
              </a:rPr>
              <a:t>(</a:t>
            </a:r>
            <a:r>
              <a:rPr lang="en-US" sz="1800" dirty="0">
                <a:effectLst/>
                <a:latin typeface="Arial" panose="020B0604020202020204" pitchFamily="34" charset="0"/>
              </a:rPr>
              <a:t>Paredes, M. et. al. 2019:6).</a:t>
            </a:r>
            <a:endParaRPr lang="it-IT" sz="1800" dirty="0">
              <a:latin typeface="Arial" panose="020B0604020202020204" pitchFamily="34" charset="0"/>
              <a:cs typeface="Arial" panose="020B0604020202020204" pitchFamily="34" charset="0"/>
            </a:endParaRPr>
          </a:p>
          <a:p>
            <a:pPr marL="285750" indent="-28575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Paredes, M. et. al. (2019) support three main kinds of sustainability </a:t>
            </a:r>
            <a:r>
              <a:rPr lang="en-US" sz="2000" i="1" dirty="0">
                <a:latin typeface="Arial" panose="020B0604020202020204" pitchFamily="34" charset="0"/>
                <a:cs typeface="Arial" panose="020B0604020202020204" pitchFamily="34" charset="0"/>
              </a:rPr>
              <a:t>“making the impact of the organization’s work sustainable, ensuring continuity of funding, and making the organization itself sustainable to remain viable. Achieving all three creates a virtuous spiral” </a:t>
            </a:r>
            <a:r>
              <a:rPr lang="en-US" sz="2000" dirty="0">
                <a:latin typeface="Arial" panose="020B0604020202020204" pitchFamily="34" charset="0"/>
                <a:cs typeface="Arial" panose="020B0604020202020204" pitchFamily="34" charset="0"/>
              </a:rPr>
              <a:t>(p. 3</a:t>
            </a:r>
            <a:r>
              <a:rPr lang="en-US" sz="2000" dirty="0">
                <a:effectLst/>
                <a:latin typeface="Arial" panose="020B0604020202020204" pitchFamily="34" charset="0"/>
              </a:rPr>
              <a:t>).</a:t>
            </a:r>
          </a:p>
          <a:p>
            <a:pPr marL="285750" indent="-285750" algn="just">
              <a:lnSpc>
                <a:spcPct val="110000"/>
              </a:lnSpc>
              <a:buFont typeface="Arial" panose="020B0604020202020204" pitchFamily="34" charset="0"/>
              <a:buChar char="•"/>
            </a:pPr>
            <a:r>
              <a:rPr lang="en-US" sz="2000" dirty="0">
                <a:latin typeface="Arial" panose="020B0604020202020204" pitchFamily="34" charset="0"/>
              </a:rPr>
              <a:t>Mechanisms of collaboration are desirable from both sides and result in mutual benefit, </a:t>
            </a:r>
            <a:r>
              <a:rPr lang="en-US" sz="2000" dirty="0">
                <a:effectLst/>
                <a:latin typeface="Arial" panose="020B0604020202020204" pitchFamily="34" charset="0"/>
              </a:rPr>
              <a:t>based on collaborative values and principles that include consistency, transparency and viability.</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61087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10133902" y="5878541"/>
            <a:ext cx="2058098" cy="557642"/>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999742"/>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 for Sport Organizations</a:t>
            </a:r>
            <a:r>
              <a:rPr lang="it-IT" sz="28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01687"/>
            <a:ext cx="10058400" cy="43768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64" y="0"/>
            <a:ext cx="1732163" cy="1501687"/>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2" name="TextBox 1">
            <a:extLst>
              <a:ext uri="{FF2B5EF4-FFF2-40B4-BE49-F238E27FC236}">
                <a16:creationId xmlns:a16="http://schemas.microsoft.com/office/drawing/2014/main" id="{F25C4D6E-D06E-46FE-9062-5E401F64164D}"/>
              </a:ext>
            </a:extLst>
          </p:cNvPr>
          <p:cNvSpPr txBox="1"/>
          <p:nvPr/>
        </p:nvSpPr>
        <p:spPr>
          <a:xfrm>
            <a:off x="1036320" y="4473834"/>
            <a:ext cx="6050244" cy="2492990"/>
          </a:xfrm>
          <a:prstGeom prst="rect">
            <a:avLst/>
          </a:prstGeom>
          <a:noFill/>
        </p:spPr>
        <p:txBody>
          <a:bodyPr wrap="square" rtlCol="0">
            <a:spAutoFit/>
          </a:bodyPr>
          <a:lstStyle/>
          <a:p>
            <a:endParaRPr lang="it-IT" sz="2000" b="1" dirty="0">
              <a:solidFill>
                <a:srgbClr val="FF4343"/>
              </a:solidFill>
              <a:latin typeface="Arial" panose="020B0604020202020204" pitchFamily="34" charset="0"/>
              <a:cs typeface="Arial" panose="020B0604020202020204" pitchFamily="34" charset="0"/>
            </a:endParaRPr>
          </a:p>
          <a:p>
            <a:endParaRPr lang="el-GR" b="1" dirty="0">
              <a:solidFill>
                <a:srgbClr val="FF4343"/>
              </a:solidFill>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endParaRPr lang="it-IT" b="1" dirty="0">
              <a:solidFill>
                <a:srgbClr val="FF4343"/>
              </a:solidFill>
              <a:latin typeface="Arial" panose="020B0604020202020204" pitchFamily="34" charset="0"/>
              <a:cs typeface="Arial" panose="020B0604020202020204" pitchFamily="34" charset="0"/>
            </a:endParaRPr>
          </a:p>
          <a:p>
            <a:r>
              <a:rPr lang="it-IT" sz="1600" dirty="0">
                <a:latin typeface="Arial" panose="020B0604020202020204" pitchFamily="34" charset="0"/>
                <a:cs typeface="Arial" panose="020B0604020202020204" pitchFamily="34" charset="0"/>
              </a:rPr>
              <a:t>Source: </a:t>
            </a:r>
            <a:r>
              <a:rPr lang="it-IT" sz="1600" dirty="0">
                <a:latin typeface="Arial" panose="020B0604020202020204" pitchFamily="34" charset="0"/>
                <a:cs typeface="Arial" panose="020B0604020202020204" pitchFamily="34" charset="0"/>
                <a:hlinkClick r:id="rId4"/>
              </a:rPr>
              <a:t>https://static1.squarespace.com/static/57e1f17b37c58156a98f1ee4/t/5ced77ffb208fca71e8cb821/1559066623740/four-pillars-financial-sustainability-tnc.pdf</a:t>
            </a:r>
            <a:r>
              <a:rPr lang="it-IT" sz="1600" dirty="0">
                <a:latin typeface="Arial" panose="020B0604020202020204" pitchFamily="34" charset="0"/>
                <a:cs typeface="Arial" panose="020B0604020202020204" pitchFamily="34" charset="0"/>
              </a:rPr>
              <a:t> </a:t>
            </a:r>
          </a:p>
          <a:p>
            <a:endParaRPr lang="el-GR" dirty="0"/>
          </a:p>
        </p:txBody>
      </p:sp>
      <p:pic>
        <p:nvPicPr>
          <p:cNvPr id="9" name="Εικόνα 8">
            <a:extLst>
              <a:ext uri="{FF2B5EF4-FFF2-40B4-BE49-F238E27FC236}">
                <a16:creationId xmlns:a16="http://schemas.microsoft.com/office/drawing/2014/main" id="{D6B04041-4C9C-46F2-AA12-9A67C1E05577}"/>
              </a:ext>
            </a:extLst>
          </p:cNvPr>
          <p:cNvPicPr>
            <a:picLocks noChangeAspect="1"/>
          </p:cNvPicPr>
          <p:nvPr/>
        </p:nvPicPr>
        <p:blipFill rotWithShape="1">
          <a:blip r:embed="rId5"/>
          <a:srcRect l="4201" r="7849" b="5623"/>
          <a:stretch/>
        </p:blipFill>
        <p:spPr>
          <a:xfrm>
            <a:off x="880680" y="1228756"/>
            <a:ext cx="10430640" cy="4376853"/>
          </a:xfrm>
          <a:prstGeom prst="rect">
            <a:avLst/>
          </a:prstGeom>
        </p:spPr>
      </p:pic>
    </p:spTree>
    <p:extLst>
      <p:ext uri="{BB962C8B-B14F-4D97-AF65-F5344CB8AC3E}">
        <p14:creationId xmlns:p14="http://schemas.microsoft.com/office/powerpoint/2010/main" val="117157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12010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 for Sport Organizations</a:t>
            </a:r>
            <a:r>
              <a:rPr lang="it-IT" sz="28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599791"/>
            <a:ext cx="10385186" cy="450937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200" b="1" dirty="0">
                <a:solidFill>
                  <a:srgbClr val="FF4343"/>
                </a:solidFill>
                <a:latin typeface="Arial" panose="020B0604020202020204" pitchFamily="34" charset="0"/>
                <a:cs typeface="Arial" panose="020B0604020202020204" pitchFamily="34" charset="0"/>
              </a:rPr>
              <a:t>FOUR PILLARS OF FINANCIAL SUSTAINABILITY</a:t>
            </a:r>
            <a:r>
              <a:rPr lang="it-IT" sz="2200" b="1" dirty="0">
                <a:solidFill>
                  <a:srgbClr val="FF4343"/>
                </a:solidFill>
                <a:latin typeface="Arial" panose="020B0604020202020204" pitchFamily="34" charset="0"/>
                <a:cs typeface="Arial" panose="020B0604020202020204" pitchFamily="34" charset="0"/>
              </a:rPr>
              <a:t> </a:t>
            </a: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According to León, P. (2001:15-18), there are 4 pillars of financial sustainability presents as such: </a:t>
            </a:r>
            <a:r>
              <a:rPr lang="en-US" sz="2000" i="1" dirty="0">
                <a:latin typeface="Arial" panose="020B0604020202020204" pitchFamily="34" charset="0"/>
                <a:cs typeface="Arial" panose="020B0604020202020204" pitchFamily="34" charset="0"/>
              </a:rPr>
              <a:t>“1) Financial and Strategic Planning, 2) </a:t>
            </a:r>
            <a:r>
              <a:rPr lang="en-US" sz="2000" i="1" dirty="0">
                <a:effectLst/>
                <a:latin typeface="Arial" panose="020B0604020202020204" pitchFamily="34" charset="0"/>
              </a:rPr>
              <a:t>Income Diversification, 3) Sound Administration and Finance, 4) Own Income Generation”.</a:t>
            </a:r>
          </a:p>
          <a:p>
            <a:pPr marL="342900" indent="-342900" algn="just">
              <a:lnSpc>
                <a:spcPct val="110000"/>
              </a:lnSpc>
              <a:buFont typeface="Arial" panose="020B0604020202020204" pitchFamily="34" charset="0"/>
              <a:buChar char="•"/>
            </a:pPr>
            <a:r>
              <a:rPr lang="en-US" sz="2000" dirty="0">
                <a:effectLst/>
                <a:latin typeface="Arial" panose="020B0604020202020204" pitchFamily="34" charset="0"/>
              </a:rPr>
              <a:t>1</a:t>
            </a:r>
            <a:r>
              <a:rPr lang="en-US" sz="2000" baseline="30000" dirty="0">
                <a:effectLst/>
                <a:latin typeface="Arial" panose="020B0604020202020204" pitchFamily="34" charset="0"/>
              </a:rPr>
              <a:t>st</a:t>
            </a:r>
            <a:r>
              <a:rPr lang="en-US" sz="2000" dirty="0">
                <a:effectLst/>
                <a:latin typeface="Arial" panose="020B0604020202020204" pitchFamily="34" charset="0"/>
              </a:rPr>
              <a:t> pillar: The organization </a:t>
            </a:r>
            <a:r>
              <a:rPr lang="en-US" sz="2000" u="sng" dirty="0">
                <a:effectLst/>
                <a:latin typeface="Arial" panose="020B0604020202020204" pitchFamily="34" charset="0"/>
              </a:rPr>
              <a:t>MUST</a:t>
            </a:r>
            <a:r>
              <a:rPr lang="en-US" sz="2000" dirty="0">
                <a:effectLst/>
                <a:latin typeface="Arial" panose="020B0604020202020204" pitchFamily="34" charset="0"/>
              </a:rPr>
              <a:t> be aware from the beginning of not only its financial plan to attract investors, but also of its initial goals. No one is willing to invest in something that is not trustworthy, precise and well organized. </a:t>
            </a:r>
          </a:p>
          <a:p>
            <a:pPr marL="342900" indent="-342900" algn="just">
              <a:lnSpc>
                <a:spcPct val="110000"/>
              </a:lnSpc>
              <a:buFont typeface="Arial" panose="020B0604020202020204" pitchFamily="34" charset="0"/>
              <a:buChar char="•"/>
            </a:pPr>
            <a:r>
              <a:rPr lang="en-US" sz="2000" dirty="0">
                <a:effectLst/>
                <a:latin typeface="Arial" panose="020B0604020202020204" pitchFamily="34" charset="0"/>
              </a:rPr>
              <a:t>2</a:t>
            </a:r>
            <a:r>
              <a:rPr lang="en-US" sz="2000" baseline="30000" dirty="0">
                <a:effectLst/>
                <a:latin typeface="Arial" panose="020B0604020202020204" pitchFamily="34" charset="0"/>
              </a:rPr>
              <a:t>nd</a:t>
            </a:r>
            <a:r>
              <a:rPr lang="en-US" sz="2000" dirty="0">
                <a:effectLst/>
                <a:latin typeface="Arial" panose="020B0604020202020204" pitchFamily="34" charset="0"/>
              </a:rPr>
              <a:t> pillar: For most fundraising schemes diversity and variety in income sources is considered as a valuable and fruitful move for future professional actions. Otherwise, the loss of an important investor(s) can cause damaging effects to the organization and even leading to its downfall (bankruptcy). </a:t>
            </a:r>
          </a:p>
          <a:p>
            <a:pPr marL="342900" indent="-342900" algn="just">
              <a:lnSpc>
                <a:spcPct val="110000"/>
              </a:lnSpc>
              <a:buFont typeface="Arial" panose="020B0604020202020204" pitchFamily="34" charset="0"/>
              <a:buChar char="•"/>
            </a:pPr>
            <a:r>
              <a:rPr lang="en-US" sz="2000" dirty="0">
                <a:effectLst/>
                <a:latin typeface="Arial" panose="020B0604020202020204" pitchFamily="34" charset="0"/>
              </a:rPr>
              <a:t>3</a:t>
            </a:r>
            <a:r>
              <a:rPr lang="en-US" sz="2000" baseline="30000" dirty="0">
                <a:effectLst/>
                <a:latin typeface="Arial" panose="020B0604020202020204" pitchFamily="34" charset="0"/>
              </a:rPr>
              <a:t>rd</a:t>
            </a:r>
            <a:r>
              <a:rPr lang="en-US" sz="2000" dirty="0">
                <a:effectLst/>
                <a:latin typeface="Arial" panose="020B0604020202020204" pitchFamily="34" charset="0"/>
              </a:rPr>
              <a:t> pillar: Managing existing financial resources by specific procedures that result in generating income.</a:t>
            </a:r>
          </a:p>
          <a:p>
            <a:pPr marL="342900" indent="-342900" algn="just">
              <a:lnSpc>
                <a:spcPct val="110000"/>
              </a:lnSpc>
              <a:buFont typeface="Arial" panose="020B0604020202020204" pitchFamily="34" charset="0"/>
              <a:buChar char="•"/>
            </a:pPr>
            <a:r>
              <a:rPr lang="en-US" sz="2000" dirty="0">
                <a:latin typeface="Arial" panose="020B0604020202020204" pitchFamily="34" charset="0"/>
              </a:rPr>
              <a:t>4</a:t>
            </a:r>
            <a:r>
              <a:rPr lang="en-US" sz="2000" baseline="30000" dirty="0">
                <a:latin typeface="Arial" panose="020B0604020202020204" pitchFamily="34" charset="0"/>
              </a:rPr>
              <a:t>th</a:t>
            </a:r>
            <a:r>
              <a:rPr lang="en-US" sz="2000" dirty="0">
                <a:latin typeface="Arial" panose="020B0604020202020204" pitchFamily="34" charset="0"/>
              </a:rPr>
              <a:t> pillar: </a:t>
            </a:r>
            <a:r>
              <a:rPr lang="el-GR" sz="2000" dirty="0">
                <a:latin typeface="Arial" panose="020B0604020202020204" pitchFamily="34" charset="0"/>
              </a:rPr>
              <a:t>Ι</a:t>
            </a:r>
            <a:r>
              <a:rPr lang="en-US" sz="2000" dirty="0" err="1">
                <a:latin typeface="Arial" panose="020B0604020202020204" pitchFamily="34" charset="0"/>
              </a:rPr>
              <a:t>ncome</a:t>
            </a:r>
            <a:r>
              <a:rPr lang="en-US" sz="2000" dirty="0">
                <a:latin typeface="Arial" panose="020B0604020202020204" pitchFamily="34" charset="0"/>
              </a:rPr>
              <a:t> that the organization</a:t>
            </a:r>
            <a:r>
              <a:rPr lang="el-GR" sz="2000" dirty="0">
                <a:latin typeface="Arial" panose="020B0604020202020204" pitchFamily="34" charset="0"/>
              </a:rPr>
              <a:t> </a:t>
            </a:r>
            <a:r>
              <a:rPr lang="en-US" sz="2000" dirty="0">
                <a:latin typeface="Arial" panose="020B0604020202020204" pitchFamily="34" charset="0"/>
              </a:rPr>
              <a:t>decides how to spend.</a:t>
            </a:r>
            <a:endParaRPr lang="en-US" sz="2000" dirty="0">
              <a:effectLst/>
              <a:latin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3898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56573" y="376432"/>
            <a:ext cx="10058400" cy="112010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 for Sport Organizations</a:t>
            </a:r>
            <a:r>
              <a:rPr lang="it-IT" sz="28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56573" y="2059850"/>
            <a:ext cx="10385186" cy="38130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000" b="1" dirty="0">
                <a:solidFill>
                  <a:srgbClr val="FF4343"/>
                </a:solidFill>
                <a:latin typeface="Arial" panose="020B0604020202020204" pitchFamily="34" charset="0"/>
                <a:cs typeface="Arial" panose="020B0604020202020204" pitchFamily="34" charset="0"/>
              </a:rPr>
              <a:t>Business Planning Process:</a:t>
            </a:r>
            <a:endParaRPr lang="it-IT" sz="2000" b="1" dirty="0">
              <a:solidFill>
                <a:srgbClr val="FF4343"/>
              </a:solidFill>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Attract</a:t>
            </a:r>
            <a:r>
              <a:rPr lang="en-US" sz="2000" dirty="0">
                <a:latin typeface="Arial" panose="020B0604020202020204" pitchFamily="34" charset="0"/>
                <a:cs typeface="Arial" panose="020B0604020202020204" pitchFamily="34" charset="0"/>
              </a:rPr>
              <a:t> investors/partners</a:t>
            </a: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set initial goals to be achieved</a:t>
            </a: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offer specific services that will benefit a part and/or a community</a:t>
            </a:r>
          </a:p>
          <a:p>
            <a:pPr marL="342900" indent="-342900" algn="just">
              <a:lnSpc>
                <a:spcPct val="110000"/>
              </a:lnSpc>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To thrive into the market competition</a:t>
            </a: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find out more business opportunities</a:t>
            </a:r>
          </a:p>
          <a:p>
            <a:pPr marL="342900" indent="-342900" algn="just">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prove yourself as a trustworthy partner organization </a:t>
            </a:r>
          </a:p>
          <a:p>
            <a:pPr marL="342900" indent="-342900" algn="just">
              <a:lnSpc>
                <a:spcPct val="110000"/>
              </a:lnSpc>
              <a:buFont typeface="Arial" panose="020B0604020202020204" pitchFamily="34" charset="0"/>
              <a:buChar char="•"/>
            </a:pPr>
            <a:endParaRPr lang="en-US" sz="2000" dirty="0">
              <a:effectLst/>
              <a:latin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9" name="TextBox 8">
            <a:extLst>
              <a:ext uri="{FF2B5EF4-FFF2-40B4-BE49-F238E27FC236}">
                <a16:creationId xmlns:a16="http://schemas.microsoft.com/office/drawing/2014/main" id="{534B0D40-9D41-4687-8765-F65092CC9C84}"/>
              </a:ext>
            </a:extLst>
          </p:cNvPr>
          <p:cNvSpPr txBox="1"/>
          <p:nvPr/>
        </p:nvSpPr>
        <p:spPr>
          <a:xfrm>
            <a:off x="1056573" y="4430252"/>
            <a:ext cx="7150308" cy="678134"/>
          </a:xfrm>
          <a:prstGeom prst="rect">
            <a:avLst/>
          </a:prstGeom>
          <a:noFill/>
        </p:spPr>
        <p:txBody>
          <a:bodyPr wrap="square">
            <a:spAutoFit/>
          </a:bodyPr>
          <a:lstStyle/>
          <a:p>
            <a:pPr algn="l">
              <a:lnSpc>
                <a:spcPct val="110000"/>
              </a:lnSpc>
            </a:pPr>
            <a:endParaRPr lang="it-IT" sz="1800" b="1" dirty="0">
              <a:solidFill>
                <a:srgbClr val="FF4343"/>
              </a:solidFill>
              <a:latin typeface="Arial" panose="020B0604020202020204" pitchFamily="34" charset="0"/>
              <a:cs typeface="Arial" panose="020B0604020202020204" pitchFamily="34" charset="0"/>
            </a:endParaRPr>
          </a:p>
          <a:p>
            <a:pPr algn="l">
              <a:lnSpc>
                <a:spcPct val="110000"/>
              </a:lnSpc>
            </a:pPr>
            <a:endParaRPr lang="it-IT" b="1" dirty="0">
              <a:solidFill>
                <a:srgbClr val="FF4343"/>
              </a:solidFill>
              <a:latin typeface="Arial" panose="020B0604020202020204" pitchFamily="34" charset="0"/>
              <a:cs typeface="Arial" panose="020B0604020202020204" pitchFamily="34" charset="0"/>
            </a:endParaRPr>
          </a:p>
        </p:txBody>
      </p:sp>
      <p:pic>
        <p:nvPicPr>
          <p:cNvPr id="10" name="Εικόνα 9" descr="Εικόνα που περιέχει κείμενο&#10;&#10;Περιγραφή που δημιουργήθηκε αυτόματα">
            <a:extLst>
              <a:ext uri="{FF2B5EF4-FFF2-40B4-BE49-F238E27FC236}">
                <a16:creationId xmlns:a16="http://schemas.microsoft.com/office/drawing/2014/main" id="{5C2DB589-47A7-45FE-B984-CCD8DE549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3921" y="1860919"/>
            <a:ext cx="2928079" cy="3626862"/>
          </a:xfrm>
          <a:prstGeom prst="rect">
            <a:avLst/>
          </a:prstGeom>
        </p:spPr>
      </p:pic>
    </p:spTree>
    <p:extLst>
      <p:ext uri="{BB962C8B-B14F-4D97-AF65-F5344CB8AC3E}">
        <p14:creationId xmlns:p14="http://schemas.microsoft.com/office/powerpoint/2010/main" val="228178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 for Sport Organizations</a:t>
            </a:r>
            <a:r>
              <a:rPr lang="it-IT" sz="28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2062394"/>
            <a:ext cx="10533358" cy="4280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000" b="1" dirty="0">
                <a:solidFill>
                  <a:srgbClr val="FF4343"/>
                </a:solidFill>
                <a:latin typeface="Arial" panose="020B0604020202020204" pitchFamily="34" charset="0"/>
                <a:cs typeface="Arial" panose="020B0604020202020204" pitchFamily="34" charset="0"/>
              </a:rPr>
              <a:t>Financial </a:t>
            </a:r>
            <a:r>
              <a:rPr lang="it-IT" sz="2000" b="1" dirty="0" err="1">
                <a:solidFill>
                  <a:srgbClr val="FF4343"/>
                </a:solidFill>
                <a:latin typeface="Arial" panose="020B0604020202020204" pitchFamily="34" charset="0"/>
                <a:cs typeface="Arial" panose="020B0604020202020204" pitchFamily="34" charset="0"/>
              </a:rPr>
              <a:t>Sustainability</a:t>
            </a:r>
            <a:r>
              <a:rPr lang="it-IT" sz="2000" b="1" dirty="0">
                <a:solidFill>
                  <a:srgbClr val="FF4343"/>
                </a:solidFill>
                <a:latin typeface="Arial" panose="020B0604020202020204" pitchFamily="34" charset="0"/>
                <a:cs typeface="Arial" panose="020B0604020202020204" pitchFamily="34" charset="0"/>
              </a:rPr>
              <a:t> Strategy:</a:t>
            </a: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Saving</a:t>
            </a:r>
            <a:r>
              <a:rPr lang="it-IT" sz="2000" dirty="0">
                <a:latin typeface="Arial" panose="020B0604020202020204" pitchFamily="34" charset="0"/>
                <a:cs typeface="Arial" panose="020B0604020202020204" pitchFamily="34" charset="0"/>
              </a:rPr>
              <a:t> &amp; (Re) </a:t>
            </a:r>
            <a:r>
              <a:rPr lang="it-IT" sz="2000" dirty="0" err="1">
                <a:latin typeface="Arial" panose="020B0604020202020204" pitchFamily="34" charset="0"/>
                <a:cs typeface="Arial" panose="020B0604020202020204" pitchFamily="34" charset="0"/>
              </a:rPr>
              <a:t>Investing</a:t>
            </a:r>
            <a:r>
              <a:rPr lang="it-IT" sz="2000" dirty="0">
                <a:latin typeface="Arial" panose="020B0604020202020204" pitchFamily="34" charset="0"/>
                <a:cs typeface="Arial" panose="020B0604020202020204" pitchFamily="34" charset="0"/>
              </a:rPr>
              <a:t> profits</a:t>
            </a: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Initiative</a:t>
            </a:r>
            <a:r>
              <a:rPr lang="it-IT" sz="2000" dirty="0">
                <a:latin typeface="Arial" panose="020B0604020202020204" pitchFamily="34" charset="0"/>
                <a:cs typeface="Arial" panose="020B0604020202020204" pitchFamily="34" charset="0"/>
              </a:rPr>
              <a:t> tool to </a:t>
            </a:r>
            <a:r>
              <a:rPr lang="it-IT" sz="2000" dirty="0" err="1">
                <a:latin typeface="Arial" panose="020B0604020202020204" pitchFamily="34" charset="0"/>
                <a:cs typeface="Arial" panose="020B0604020202020204" pitchFamily="34" charset="0"/>
              </a:rPr>
              <a:t>boost</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organization</a:t>
            </a:r>
            <a:r>
              <a:rPr lang="it-IT" sz="2000" dirty="0">
                <a:latin typeface="Arial" panose="020B0604020202020204" pitchFamily="34" charset="0"/>
                <a:cs typeface="Arial" panose="020B0604020202020204" pitchFamily="34" charset="0"/>
              </a:rPr>
              <a:t>(s) </a:t>
            </a:r>
            <a:r>
              <a:rPr lang="it-IT" sz="2000" dirty="0" err="1">
                <a:latin typeface="Arial" panose="020B0604020202020204" pitchFamily="34" charset="0"/>
                <a:cs typeface="Arial" panose="020B0604020202020204" pitchFamily="34" charset="0"/>
              </a:rPr>
              <a:t>character</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Raising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awareness</a:t>
            </a:r>
            <a:r>
              <a:rPr lang="it-IT" sz="2000" dirty="0">
                <a:latin typeface="Arial" panose="020B0604020202020204" pitchFamily="34" charset="0"/>
                <a:cs typeface="Arial" panose="020B0604020202020204" pitchFamily="34" charset="0"/>
              </a:rPr>
              <a:t> </a:t>
            </a: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Maximizing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shareholder’s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value</a:t>
            </a:r>
            <a:endParaRPr lang="it-IT"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pPr>
            <a:r>
              <a:rPr lang="it-IT" sz="2000" dirty="0" err="1">
                <a:latin typeface="Arial" panose="020B0604020202020204" pitchFamily="34" charset="0"/>
                <a:cs typeface="Arial" panose="020B0604020202020204" pitchFamily="34" charset="0"/>
              </a:rPr>
              <a:t>Achieve</a:t>
            </a:r>
            <a:r>
              <a:rPr lang="it-IT" sz="2000" dirty="0">
                <a:latin typeface="Arial" panose="020B0604020202020204" pitchFamily="34" charset="0"/>
                <a:cs typeface="Arial" panose="020B0604020202020204" pitchFamily="34" charset="0"/>
              </a:rPr>
              <a:t> long-</a:t>
            </a:r>
            <a:r>
              <a:rPr lang="it-IT" sz="2000" dirty="0" err="1">
                <a:latin typeface="Arial" panose="020B0604020202020204" pitchFamily="34" charset="0"/>
                <a:cs typeface="Arial" panose="020B0604020202020204" pitchFamily="34" charset="0"/>
              </a:rPr>
              <a:t>term</a:t>
            </a:r>
            <a:r>
              <a:rPr lang="it-IT" sz="2000" dirty="0">
                <a:latin typeface="Arial" panose="020B0604020202020204" pitchFamily="34" charset="0"/>
                <a:cs typeface="Arial" panose="020B0604020202020204" pitchFamily="34" charset="0"/>
              </a:rPr>
              <a:t> goals</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26" name="Picture 2" descr="Career Options in Sport Management - University of New York in Prague">
            <a:extLst>
              <a:ext uri="{FF2B5EF4-FFF2-40B4-BE49-F238E27FC236}">
                <a16:creationId xmlns:a16="http://schemas.microsoft.com/office/drawing/2014/main" id="{721F51A2-7EE2-461D-A891-C695E0FF6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412" y="2062394"/>
            <a:ext cx="4605128" cy="3004716"/>
          </a:xfrm>
          <a:prstGeom prst="rect">
            <a:avLst/>
          </a:prstGeom>
          <a:noFill/>
          <a:extLst>
            <a:ext uri="{909E8E84-426E-40DD-AFC4-6F175D3DCCD1}">
              <a14:hiddenFill xmlns:a14="http://schemas.microsoft.com/office/drawing/2010/main">
                <a:solidFill>
                  <a:srgbClr val="FFFFFF"/>
                </a:solidFill>
              </a14:hiddenFill>
            </a:ext>
          </a:extLst>
        </p:spPr>
      </p:pic>
      <p:sp>
        <p:nvSpPr>
          <p:cNvPr id="2" name="Βέλος: Καμπύλο προς τα επάνω 1">
            <a:extLst>
              <a:ext uri="{FF2B5EF4-FFF2-40B4-BE49-F238E27FC236}">
                <a16:creationId xmlns:a16="http://schemas.microsoft.com/office/drawing/2014/main" id="{2D666FE8-D3BE-4815-9501-3352E4AF13AE}"/>
              </a:ext>
            </a:extLst>
          </p:cNvPr>
          <p:cNvSpPr/>
          <p:nvPr/>
        </p:nvSpPr>
        <p:spPr>
          <a:xfrm rot="2627049">
            <a:off x="1416085" y="5405785"/>
            <a:ext cx="1574293" cy="733094"/>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E851FFE8-11BC-4456-8A0E-9DD7642ED3B6}"/>
              </a:ext>
            </a:extLst>
          </p:cNvPr>
          <p:cNvSpPr txBox="1"/>
          <p:nvPr/>
        </p:nvSpPr>
        <p:spPr>
          <a:xfrm>
            <a:off x="3025144" y="5772332"/>
            <a:ext cx="5069545" cy="400110"/>
          </a:xfrm>
          <a:prstGeom prst="rect">
            <a:avLst/>
          </a:prstGeom>
          <a:noFill/>
        </p:spPr>
        <p:txBody>
          <a:bodyPr wrap="square" rtlCol="0">
            <a:spAutoFit/>
          </a:bodyPr>
          <a:lstStyle/>
          <a:p>
            <a:r>
              <a:rPr lang="en-US" sz="2000" dirty="0"/>
              <a:t>Mutual Benefit =&gt; Successful Organization(s)</a:t>
            </a:r>
            <a:endParaRPr lang="el-GR" sz="2000" dirty="0"/>
          </a:p>
        </p:txBody>
      </p:sp>
    </p:spTree>
    <p:extLst>
      <p:ext uri="{BB962C8B-B14F-4D97-AF65-F5344CB8AC3E}">
        <p14:creationId xmlns:p14="http://schemas.microsoft.com/office/powerpoint/2010/main" val="351499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mechanisms for Sport Organizations</a:t>
            </a:r>
            <a:r>
              <a:rPr lang="it-IT" sz="28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36320" y="1598088"/>
            <a:ext cx="10533358" cy="44879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000" dirty="0">
                <a:latin typeface="Arial" panose="020B0604020202020204" pitchFamily="34" charset="0"/>
                <a:cs typeface="Arial" panose="020B0604020202020204" pitchFamily="34" charset="0"/>
              </a:rPr>
              <a:t>Sport is recogni</a:t>
            </a:r>
            <a:r>
              <a:rPr lang="el-GR" sz="2000" dirty="0">
                <a:latin typeface="Arial" panose="020B0604020202020204" pitchFamily="34" charset="0"/>
                <a:cs typeface="Arial" panose="020B0604020202020204" pitchFamily="34" charset="0"/>
              </a:rPr>
              <a:t>z</a:t>
            </a:r>
            <a:r>
              <a:rPr lang="en-US" sz="2000" dirty="0">
                <a:latin typeface="Arial" panose="020B0604020202020204" pitchFamily="34" charset="0"/>
                <a:cs typeface="Arial" panose="020B0604020202020204" pitchFamily="34" charset="0"/>
              </a:rPr>
              <a:t>ed as an effective means for addressing public health and social issues</a:t>
            </a:r>
            <a:r>
              <a:rPr lang="el-GR" sz="2000" i="1" dirty="0">
                <a:latin typeface="Arial" panose="020B0604020202020204" pitchFamily="34" charset="0"/>
                <a:cs typeface="Arial" panose="020B0604020202020204" pitchFamily="34" charset="0"/>
              </a:rPr>
              <a:t>.</a:t>
            </a:r>
            <a:endParaRPr lang="en-US" sz="2000" i="1" dirty="0">
              <a:latin typeface="Arial" panose="020B0604020202020204" pitchFamily="34" charset="0"/>
              <a:cs typeface="Arial" panose="020B0604020202020204" pitchFamily="34" charset="0"/>
            </a:endParaRPr>
          </a:p>
          <a:p>
            <a:pPr algn="l">
              <a:lnSpc>
                <a:spcPct val="110000"/>
              </a:lnSpc>
            </a:pPr>
            <a:r>
              <a:rPr lang="en-US" sz="2000" dirty="0">
                <a:latin typeface="Arial" panose="020B0604020202020204" pitchFamily="34" charset="0"/>
                <a:cs typeface="Arial" panose="020B0604020202020204" pitchFamily="34" charset="0"/>
              </a:rPr>
              <a:t>Sport is a powerful economic engine that creates job opportunities, causes social changes and further develop a community through its impact.</a:t>
            </a:r>
            <a:endParaRPr lang="el-GR" sz="2000" dirty="0">
              <a:latin typeface="Arial" panose="020B0604020202020204" pitchFamily="34" charset="0"/>
              <a:cs typeface="Arial" panose="020B0604020202020204" pitchFamily="34" charset="0"/>
            </a:endParaRPr>
          </a:p>
          <a:p>
            <a:pPr algn="l">
              <a:lnSpc>
                <a:spcPct val="110000"/>
              </a:lnSpc>
            </a:pPr>
            <a:r>
              <a:rPr lang="it-IT" sz="2000" b="1" dirty="0">
                <a:solidFill>
                  <a:srgbClr val="FF4343"/>
                </a:solidFill>
                <a:latin typeface="Arial" panose="020B0604020202020204" pitchFamily="34" charset="0"/>
                <a:cs typeface="Arial" panose="020B0604020202020204" pitchFamily="34" charset="0"/>
              </a:rPr>
              <a:t>Financial </a:t>
            </a:r>
            <a:r>
              <a:rPr lang="it-IT" sz="2000" b="1" dirty="0" err="1">
                <a:solidFill>
                  <a:srgbClr val="FF4343"/>
                </a:solidFill>
                <a:latin typeface="Arial" panose="020B0604020202020204" pitchFamily="34" charset="0"/>
                <a:cs typeface="Arial" panose="020B0604020202020204" pitchFamily="34" charset="0"/>
              </a:rPr>
              <a:t>Sustainability</a:t>
            </a:r>
            <a:r>
              <a:rPr lang="it-IT" sz="2000" b="1" dirty="0">
                <a:solidFill>
                  <a:srgbClr val="FF4343"/>
                </a:solidFill>
                <a:latin typeface="Arial" panose="020B0604020202020204" pitchFamily="34" charset="0"/>
                <a:cs typeface="Arial" panose="020B0604020202020204" pitchFamily="34" charset="0"/>
              </a:rPr>
              <a:t> </a:t>
            </a:r>
            <a:r>
              <a:rPr lang="el-GR" sz="2000" b="1" dirty="0" err="1">
                <a:solidFill>
                  <a:srgbClr val="FF4343"/>
                </a:solidFill>
                <a:latin typeface="Arial" panose="020B0604020202020204" pitchFamily="34" charset="0"/>
                <a:cs typeface="Arial" panose="020B0604020202020204" pitchFamily="34" charset="0"/>
              </a:rPr>
              <a:t>Mechanisms</a:t>
            </a:r>
            <a:r>
              <a:rPr lang="it-IT" sz="2000" b="1" dirty="0">
                <a:solidFill>
                  <a:srgbClr val="FF4343"/>
                </a:solidFill>
                <a:latin typeface="Arial" panose="020B0604020202020204" pitchFamily="34" charset="0"/>
                <a:cs typeface="Arial" panose="020B0604020202020204" pitchFamily="34" charset="0"/>
              </a:rPr>
              <a:t>:</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Public funding </a:t>
            </a:r>
            <a:r>
              <a:rPr lang="it-IT" sz="2000" i="1" dirty="0">
                <a:latin typeface="Arial" panose="020B0604020202020204" pitchFamily="34" charset="0"/>
                <a:cs typeface="Arial" panose="020B0604020202020204" pitchFamily="34" charset="0"/>
              </a:rPr>
              <a:t>(</a:t>
            </a:r>
            <a:r>
              <a:rPr lang="it-IT" sz="2000" i="1" dirty="0" err="1">
                <a:latin typeface="Arial" panose="020B0604020202020204" pitchFamily="34" charset="0"/>
                <a:cs typeface="Arial" panose="020B0604020202020204" pitchFamily="34" charset="0"/>
              </a:rPr>
              <a:t>such</a:t>
            </a:r>
            <a:r>
              <a:rPr lang="it-IT" sz="2000" i="1"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as</a:t>
            </a:r>
            <a:r>
              <a:rPr lang="it-IT" sz="2000" i="1"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sports</a:t>
            </a:r>
            <a:r>
              <a:rPr lang="it-IT" sz="2000" i="1"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ministries</a:t>
            </a:r>
            <a:r>
              <a:rPr lang="it-IT" sz="2000" i="1" dirty="0">
                <a:latin typeface="Arial" panose="020B0604020202020204" pitchFamily="34" charset="0"/>
                <a:cs typeface="Arial" panose="020B0604020202020204" pitchFamily="34" charset="0"/>
              </a:rPr>
              <a:t>)</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Local </a:t>
            </a:r>
            <a:r>
              <a:rPr lang="it-IT" sz="2000" dirty="0" err="1">
                <a:latin typeface="Arial" panose="020B0604020202020204" pitchFamily="34" charset="0"/>
                <a:cs typeface="Arial" panose="020B0604020202020204" pitchFamily="34" charset="0"/>
              </a:rPr>
              <a:t>authorities</a:t>
            </a:r>
            <a:r>
              <a:rPr lang="it-IT" sz="2000" dirty="0">
                <a:latin typeface="Arial" panose="020B0604020202020204" pitchFamily="34" charset="0"/>
                <a:cs typeface="Arial" panose="020B0604020202020204" pitchFamily="34" charset="0"/>
              </a:rPr>
              <a:t> </a:t>
            </a:r>
            <a:r>
              <a:rPr lang="it-IT" sz="2000" i="1" dirty="0">
                <a:latin typeface="Arial" panose="020B0604020202020204" pitchFamily="34" charset="0"/>
                <a:cs typeface="Arial" panose="020B0604020202020204" pitchFamily="34" charset="0"/>
              </a:rPr>
              <a:t>(</a:t>
            </a:r>
            <a:r>
              <a:rPr lang="it-IT" sz="2000" i="1" dirty="0" err="1">
                <a:latin typeface="Arial" panose="020B0604020202020204" pitchFamily="34" charset="0"/>
                <a:cs typeface="Arial" panose="020B0604020202020204" pitchFamily="34" charset="0"/>
              </a:rPr>
              <a:t>municipalities</a:t>
            </a:r>
            <a:r>
              <a:rPr lang="it-IT" sz="2000" i="1" dirty="0">
                <a:latin typeface="Arial" panose="020B0604020202020204" pitchFamily="34" charset="0"/>
                <a:cs typeface="Arial" panose="020B0604020202020204" pitchFamily="34" charset="0"/>
              </a:rPr>
              <a:t> &amp; inter-communities)</a:t>
            </a:r>
          </a:p>
          <a:p>
            <a:pPr marL="342900" indent="-342900" algn="l">
              <a:lnSpc>
                <a:spcPct val="110000"/>
              </a:lnSpc>
              <a:buFont typeface="Arial" panose="020B0604020202020204" pitchFamily="34" charset="0"/>
              <a:buChar char="•"/>
            </a:pPr>
            <a:r>
              <a:rPr lang="it-IT" sz="2000" dirty="0">
                <a:latin typeface="Arial" panose="020B0604020202020204" pitchFamily="34" charset="0"/>
                <a:cs typeface="Arial" panose="020B0604020202020204" pitchFamily="34" charset="0"/>
              </a:rPr>
              <a:t>Private financing </a:t>
            </a:r>
            <a:r>
              <a:rPr lang="it-IT" sz="2000" i="1" dirty="0">
                <a:latin typeface="Arial" panose="020B0604020202020204" pitchFamily="34" charset="0"/>
                <a:cs typeface="Arial" panose="020B0604020202020204" pitchFamily="34" charset="0"/>
              </a:rPr>
              <a:t>(</a:t>
            </a:r>
            <a:r>
              <a:rPr lang="it-IT" sz="2000" i="1" dirty="0" err="1">
                <a:latin typeface="Arial" panose="020B0604020202020204" pitchFamily="34" charset="0"/>
                <a:cs typeface="Arial" panose="020B0604020202020204" pitchFamily="34" charset="0"/>
              </a:rPr>
              <a:t>investing</a:t>
            </a:r>
            <a:r>
              <a:rPr lang="it-IT" sz="2000" i="1"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employing</a:t>
            </a:r>
            <a:r>
              <a:rPr lang="it-IT" sz="2000" i="1" dirty="0">
                <a:latin typeface="Arial" panose="020B0604020202020204" pitchFamily="34" charset="0"/>
                <a:cs typeface="Arial" panose="020B0604020202020204" pitchFamily="34" charset="0"/>
              </a:rPr>
              <a:t>, advertising etc.)</a:t>
            </a:r>
          </a:p>
          <a:p>
            <a:pPr algn="l">
              <a:lnSpc>
                <a:spcPct val="110000"/>
              </a:lnSpc>
            </a:pPr>
            <a:endParaRPr lang="it-IT" sz="2000" dirty="0">
              <a:latin typeface="Arial" panose="020B0604020202020204" pitchFamily="34" charset="0"/>
              <a:cs typeface="Arial" panose="020B0604020202020204" pitchFamily="34" charset="0"/>
            </a:endParaRPr>
          </a:p>
          <a:p>
            <a:pPr algn="l">
              <a:lnSpc>
                <a:spcPct val="110000"/>
              </a:lnSpc>
            </a:pPr>
            <a:r>
              <a:rPr lang="en-US" sz="2000" i="1" dirty="0">
                <a:latin typeface="Arial" panose="020B0604020202020204" pitchFamily="34" charset="0"/>
                <a:cs typeface="Arial" panose="020B0604020202020204" pitchFamily="34" charset="0"/>
              </a:rPr>
              <a:t>“Playing sports leads to the consumption of goods and services, but also has a considerable impact on industry, employment and the tertiary sector”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Pauna</a:t>
            </a:r>
            <a:r>
              <a:rPr lang="en-US" sz="2000" dirty="0">
                <a:latin typeface="Arial" panose="020B0604020202020204" pitchFamily="34" charset="0"/>
                <a:cs typeface="Arial" panose="020B0604020202020204" pitchFamily="34" charset="0"/>
              </a:rPr>
              <a:t>, 2020:953).</a:t>
            </a: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57589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229014"/>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nSpc>
                <a:spcPct val="100000"/>
              </a:lnSpc>
            </a:pPr>
            <a:r>
              <a:rPr lang="en-US" sz="2800" b="1" dirty="0">
                <a:solidFill>
                  <a:srgbClr val="FF6600"/>
                </a:solidFill>
                <a:latin typeface="Arial" panose="020B0604020202020204" pitchFamily="34" charset="0"/>
                <a:cs typeface="Arial" panose="020B0604020202020204" pitchFamily="34" charset="0"/>
              </a:rPr>
              <a:t>Financial Sustainability strategies and mechanisms for Sport Organizations</a:t>
            </a:r>
            <a:r>
              <a:rPr lang="it-IT" sz="28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688857"/>
            <a:ext cx="10533358" cy="4496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000" b="1" dirty="0">
                <a:solidFill>
                  <a:srgbClr val="FF4343"/>
                </a:solidFill>
                <a:latin typeface="Arial" panose="020B0604020202020204" pitchFamily="34" charset="0"/>
                <a:cs typeface="Arial" panose="020B0604020202020204" pitchFamily="34" charset="0"/>
              </a:rPr>
              <a:t>Conclusion:</a:t>
            </a:r>
          </a:p>
          <a:p>
            <a:pPr marL="342900" indent="-342900" algn="l">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Necessity of the financing of sport organizations and their services, since they have a positive influence.</a:t>
            </a:r>
          </a:p>
          <a:p>
            <a:pPr marL="342900" indent="-342900" algn="l">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Public institutions should find an effective funding scheme for sport organizations that will benefit both sides. </a:t>
            </a:r>
          </a:p>
          <a:p>
            <a:pPr marL="342900" indent="-342900" algn="l">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Undoubtedly, sports bring proven assets to the population, and the financing of these activities can only be beneficial.</a:t>
            </a:r>
          </a:p>
          <a:p>
            <a:pPr marL="342900" indent="-342900" algn="l">
              <a:lnSpc>
                <a:spcPct val="110000"/>
              </a:lnSpc>
              <a:buFont typeface="Arial" panose="020B0604020202020204" pitchFamily="34" charset="0"/>
              <a:buChar char="•"/>
            </a:pPr>
            <a:r>
              <a:rPr lang="en-US" sz="2000" dirty="0">
                <a:latin typeface="Arial" panose="020B0604020202020204" pitchFamily="34" charset="0"/>
                <a:cs typeface="Arial" panose="020B0604020202020204" pitchFamily="34" charset="0"/>
              </a:rPr>
              <a:t>Both financial strategies and mechanisms play a vital supporting role for sport organizations in order to thrive into the market’s competition.</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206881"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 name="Εικόνα 9" descr="Εικόνα που περιέχει ουρανός, άθλημα&#10;&#10;Περιγραφή που δημιουργήθηκε αυτόματα">
            <a:extLst>
              <a:ext uri="{FF2B5EF4-FFF2-40B4-BE49-F238E27FC236}">
                <a16:creationId xmlns:a16="http://schemas.microsoft.com/office/drawing/2014/main" id="{55FC4CB5-6D3B-48D2-A1B5-B916D067A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39853"/>
            <a:ext cx="4272197" cy="1518148"/>
          </a:xfrm>
          <a:prstGeom prst="rect">
            <a:avLst/>
          </a:prstGeom>
        </p:spPr>
      </p:pic>
    </p:spTree>
    <p:extLst>
      <p:ext uri="{BB962C8B-B14F-4D97-AF65-F5344CB8AC3E}">
        <p14:creationId xmlns:p14="http://schemas.microsoft.com/office/powerpoint/2010/main" val="1600843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1546</Words>
  <Application>Microsoft Office PowerPoint</Application>
  <PresentationFormat>Widescreen</PresentationFormat>
  <Paragraphs>142</Paragraphs>
  <Slides>18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Calibri Light</vt:lpstr>
      <vt:lpstr>Open Sans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L'ORMA - president</dc:creator>
  <cp:lastModifiedBy>Samanta Sedda</cp:lastModifiedBy>
  <cp:revision>85</cp:revision>
  <dcterms:created xsi:type="dcterms:W3CDTF">2021-07-02T07:40:17Z</dcterms:created>
  <dcterms:modified xsi:type="dcterms:W3CDTF">2022-05-10T16:21:57Z</dcterms:modified>
</cp:coreProperties>
</file>