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6" r:id="rId3"/>
    <p:sldId id="283" r:id="rId4"/>
    <p:sldId id="261" r:id="rId5"/>
    <p:sldId id="262" r:id="rId6"/>
    <p:sldId id="263" r:id="rId7"/>
    <p:sldId id="264" r:id="rId8"/>
    <p:sldId id="265" r:id="rId9"/>
    <p:sldId id="266" r:id="rId10"/>
    <p:sldId id="267" r:id="rId11"/>
    <p:sldId id="268" r:id="rId12"/>
    <p:sldId id="269" r:id="rId13"/>
    <p:sldId id="270" r:id="rId14"/>
    <p:sldId id="271" r:id="rId15"/>
    <p:sldId id="272" r:id="rId16"/>
    <p:sldId id="282" r:id="rId17"/>
    <p:sldId id="277" r:id="rId18"/>
    <p:sldId id="278" r:id="rId19"/>
    <p:sldId id="279" r:id="rId20"/>
    <p:sldId id="280" r:id="rId21"/>
    <p:sldId id="281" r:id="rId22"/>
    <p:sldId id="260" r:id="rId23"/>
    <p:sldId id="276" r:id="rId24"/>
    <p:sldId id="257" r:id="rId25"/>
    <p:sldId id="273" r:id="rId26"/>
    <p:sldId id="274" r:id="rId27"/>
    <p:sldId id="275" r:id="rId2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4343"/>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28"/>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6E620A-4AAD-4B07-82CD-6E81E91DA2C1}" type="doc">
      <dgm:prSet loTypeId="urn:microsoft.com/office/officeart/2005/8/layout/hProcess9" loCatId="process" qsTypeId="urn:microsoft.com/office/officeart/2005/8/quickstyle/simple1" qsCatId="simple" csTypeId="urn:microsoft.com/office/officeart/2005/8/colors/accent1_2" csCatId="accent1" phldr="1"/>
      <dgm:spPr/>
    </dgm:pt>
    <dgm:pt modelId="{0659BC31-D06C-4157-8582-DE4D20698CF8}">
      <dgm:prSet phldrT="[Texto]"/>
      <dgm:spPr/>
      <dgm:t>
        <a:bodyPr/>
        <a:lstStyle/>
        <a:p>
          <a:r>
            <a:rPr lang="es-ES" dirty="0"/>
            <a:t>PHASE 0: </a:t>
          </a:r>
          <a:r>
            <a:rPr lang="es-ES" dirty="0" err="1"/>
            <a:t>Candidature</a:t>
          </a:r>
          <a:r>
            <a:rPr lang="es-ES" dirty="0"/>
            <a:t> </a:t>
          </a:r>
          <a:r>
            <a:rPr lang="es-ES" dirty="0" err="1"/>
            <a:t>presentation</a:t>
          </a:r>
          <a:r>
            <a:rPr lang="es-ES" dirty="0"/>
            <a:t> </a:t>
          </a:r>
        </a:p>
      </dgm:t>
    </dgm:pt>
    <dgm:pt modelId="{0B945303-4A78-4005-A896-A50AD8CEB801}" type="parTrans" cxnId="{B8BCDD80-8A8D-43BF-8959-BA25AC86617D}">
      <dgm:prSet/>
      <dgm:spPr/>
      <dgm:t>
        <a:bodyPr/>
        <a:lstStyle/>
        <a:p>
          <a:endParaRPr lang="es-ES"/>
        </a:p>
      </dgm:t>
    </dgm:pt>
    <dgm:pt modelId="{1DA4A943-8EF9-4E2E-8C74-C8B07FEE3BBC}" type="sibTrans" cxnId="{B8BCDD80-8A8D-43BF-8959-BA25AC86617D}">
      <dgm:prSet/>
      <dgm:spPr/>
      <dgm:t>
        <a:bodyPr/>
        <a:lstStyle/>
        <a:p>
          <a:endParaRPr lang="es-ES"/>
        </a:p>
      </dgm:t>
    </dgm:pt>
    <dgm:pt modelId="{430C9306-472F-439E-BEA2-148527A8FA3D}">
      <dgm:prSet phldrT="[Texto]"/>
      <dgm:spPr/>
      <dgm:t>
        <a:bodyPr/>
        <a:lstStyle/>
        <a:p>
          <a:r>
            <a:rPr lang="es-ES" dirty="0"/>
            <a:t>PHASE 1: </a:t>
          </a:r>
          <a:r>
            <a:rPr lang="es-ES" dirty="0" err="1"/>
            <a:t>Event</a:t>
          </a:r>
          <a:r>
            <a:rPr lang="es-ES" dirty="0"/>
            <a:t> </a:t>
          </a:r>
          <a:r>
            <a:rPr lang="es-ES" dirty="0" err="1"/>
            <a:t>characteristics</a:t>
          </a:r>
          <a:r>
            <a:rPr lang="es-ES" dirty="0"/>
            <a:t> </a:t>
          </a:r>
          <a:r>
            <a:rPr lang="es-ES" dirty="0" err="1"/>
            <a:t>design</a:t>
          </a:r>
          <a:r>
            <a:rPr lang="es-ES" dirty="0"/>
            <a:t> </a:t>
          </a:r>
        </a:p>
      </dgm:t>
    </dgm:pt>
    <dgm:pt modelId="{ABB78F91-1C2F-42EA-A73D-81C146EF1235}" type="parTrans" cxnId="{DE0E6407-AC19-42F0-9E4F-A644CF425B7A}">
      <dgm:prSet/>
      <dgm:spPr/>
      <dgm:t>
        <a:bodyPr/>
        <a:lstStyle/>
        <a:p>
          <a:endParaRPr lang="es-ES"/>
        </a:p>
      </dgm:t>
    </dgm:pt>
    <dgm:pt modelId="{8CE87EC4-E715-4A92-A671-FDA234C434D2}" type="sibTrans" cxnId="{DE0E6407-AC19-42F0-9E4F-A644CF425B7A}">
      <dgm:prSet/>
      <dgm:spPr/>
      <dgm:t>
        <a:bodyPr/>
        <a:lstStyle/>
        <a:p>
          <a:endParaRPr lang="es-ES"/>
        </a:p>
      </dgm:t>
    </dgm:pt>
    <dgm:pt modelId="{D3EB92C0-EFD6-48BC-81A3-ED17825FAAFC}">
      <dgm:prSet phldrT="[Texto]"/>
      <dgm:spPr/>
      <dgm:t>
        <a:bodyPr/>
        <a:lstStyle/>
        <a:p>
          <a:r>
            <a:rPr lang="es-ES" dirty="0"/>
            <a:t>PHASE 2: </a:t>
          </a:r>
          <a:r>
            <a:rPr lang="es-ES" dirty="0" err="1"/>
            <a:t>Event</a:t>
          </a:r>
          <a:r>
            <a:rPr lang="es-ES" dirty="0"/>
            <a:t> </a:t>
          </a:r>
          <a:r>
            <a:rPr lang="es-ES" dirty="0" err="1"/>
            <a:t>structure</a:t>
          </a:r>
          <a:r>
            <a:rPr lang="es-ES" dirty="0"/>
            <a:t> and </a:t>
          </a:r>
          <a:r>
            <a:rPr lang="es-ES" dirty="0" err="1"/>
            <a:t>scheduling</a:t>
          </a:r>
          <a:r>
            <a:rPr lang="es-ES" dirty="0"/>
            <a:t> </a:t>
          </a:r>
          <a:r>
            <a:rPr lang="es-ES" dirty="0" err="1"/>
            <a:t>design</a:t>
          </a:r>
          <a:r>
            <a:rPr lang="es-ES" dirty="0"/>
            <a:t> </a:t>
          </a:r>
        </a:p>
      </dgm:t>
    </dgm:pt>
    <dgm:pt modelId="{DC6DB771-3F41-4F12-B420-052F2D5C0012}" type="parTrans" cxnId="{34CD5092-CF0C-41C2-9ED8-EE5325403ABD}">
      <dgm:prSet/>
      <dgm:spPr/>
      <dgm:t>
        <a:bodyPr/>
        <a:lstStyle/>
        <a:p>
          <a:endParaRPr lang="es-ES"/>
        </a:p>
      </dgm:t>
    </dgm:pt>
    <dgm:pt modelId="{2441A50C-105E-4133-8349-0033A1B357CA}" type="sibTrans" cxnId="{34CD5092-CF0C-41C2-9ED8-EE5325403ABD}">
      <dgm:prSet/>
      <dgm:spPr/>
      <dgm:t>
        <a:bodyPr/>
        <a:lstStyle/>
        <a:p>
          <a:endParaRPr lang="es-ES"/>
        </a:p>
      </dgm:t>
    </dgm:pt>
    <dgm:pt modelId="{3A48AE0D-FB9F-45A3-B5A0-D95FFB835AB4}">
      <dgm:prSet/>
      <dgm:spPr/>
      <dgm:t>
        <a:bodyPr/>
        <a:lstStyle/>
        <a:p>
          <a:r>
            <a:rPr lang="es-ES" dirty="0"/>
            <a:t>PHASE 3: </a:t>
          </a:r>
          <a:r>
            <a:rPr lang="es-ES" dirty="0" err="1"/>
            <a:t>Execution</a:t>
          </a:r>
          <a:r>
            <a:rPr lang="es-ES" dirty="0"/>
            <a:t> and </a:t>
          </a:r>
          <a:r>
            <a:rPr lang="es-ES" dirty="0" err="1"/>
            <a:t>celebration</a:t>
          </a:r>
          <a:r>
            <a:rPr lang="es-ES" dirty="0"/>
            <a:t> of </a:t>
          </a:r>
          <a:r>
            <a:rPr lang="es-ES" dirty="0" err="1"/>
            <a:t>the</a:t>
          </a:r>
          <a:r>
            <a:rPr lang="es-ES" dirty="0"/>
            <a:t> </a:t>
          </a:r>
          <a:r>
            <a:rPr lang="es-ES" dirty="0" err="1"/>
            <a:t>event</a:t>
          </a:r>
          <a:r>
            <a:rPr lang="es-ES" dirty="0"/>
            <a:t> </a:t>
          </a:r>
        </a:p>
      </dgm:t>
    </dgm:pt>
    <dgm:pt modelId="{B780D2C5-92FE-4439-9804-5C688312AD71}" type="parTrans" cxnId="{98BCA6B6-D465-472D-B7DA-8B15896EE3D8}">
      <dgm:prSet/>
      <dgm:spPr/>
      <dgm:t>
        <a:bodyPr/>
        <a:lstStyle/>
        <a:p>
          <a:endParaRPr lang="es-ES"/>
        </a:p>
      </dgm:t>
    </dgm:pt>
    <dgm:pt modelId="{3DDF1417-BA12-4E66-850B-D99FC9BE9590}" type="sibTrans" cxnId="{98BCA6B6-D465-472D-B7DA-8B15896EE3D8}">
      <dgm:prSet/>
      <dgm:spPr/>
      <dgm:t>
        <a:bodyPr/>
        <a:lstStyle/>
        <a:p>
          <a:endParaRPr lang="es-ES"/>
        </a:p>
      </dgm:t>
    </dgm:pt>
    <dgm:pt modelId="{4840F37E-9AE6-4AE3-ABD2-B4322D6A1131}">
      <dgm:prSet/>
      <dgm:spPr/>
      <dgm:t>
        <a:bodyPr/>
        <a:lstStyle/>
        <a:p>
          <a:r>
            <a:rPr lang="es-ES" dirty="0"/>
            <a:t>PHASE 4: </a:t>
          </a:r>
          <a:r>
            <a:rPr lang="es-ES" dirty="0" err="1"/>
            <a:t>Evaluation</a:t>
          </a:r>
          <a:endParaRPr lang="es-ES" dirty="0"/>
        </a:p>
      </dgm:t>
    </dgm:pt>
    <dgm:pt modelId="{53791077-A6E8-4D3F-A783-B689880DC581}" type="parTrans" cxnId="{B1A1C885-2701-443B-A397-A0C51751C543}">
      <dgm:prSet/>
      <dgm:spPr/>
      <dgm:t>
        <a:bodyPr/>
        <a:lstStyle/>
        <a:p>
          <a:endParaRPr lang="es-ES"/>
        </a:p>
      </dgm:t>
    </dgm:pt>
    <dgm:pt modelId="{C0C938AC-2AC4-42FD-B446-CA8E04E64892}" type="sibTrans" cxnId="{B1A1C885-2701-443B-A397-A0C51751C543}">
      <dgm:prSet/>
      <dgm:spPr/>
      <dgm:t>
        <a:bodyPr/>
        <a:lstStyle/>
        <a:p>
          <a:endParaRPr lang="es-ES"/>
        </a:p>
      </dgm:t>
    </dgm:pt>
    <dgm:pt modelId="{B7688BC1-00C5-4DF3-A878-8BCFF65F6117}" type="pres">
      <dgm:prSet presAssocID="{E76E620A-4AAD-4B07-82CD-6E81E91DA2C1}" presName="CompostProcess" presStyleCnt="0">
        <dgm:presLayoutVars>
          <dgm:dir/>
          <dgm:resizeHandles val="exact"/>
        </dgm:presLayoutVars>
      </dgm:prSet>
      <dgm:spPr/>
    </dgm:pt>
    <dgm:pt modelId="{18D5A447-D528-48A3-9384-5261C5B9BE83}" type="pres">
      <dgm:prSet presAssocID="{E76E620A-4AAD-4B07-82CD-6E81E91DA2C1}" presName="arrow" presStyleLbl="bgShp" presStyleIdx="0" presStyleCnt="1"/>
      <dgm:spPr/>
    </dgm:pt>
    <dgm:pt modelId="{AB43D510-063F-46E7-8149-FFD533F51297}" type="pres">
      <dgm:prSet presAssocID="{E76E620A-4AAD-4B07-82CD-6E81E91DA2C1}" presName="linearProcess" presStyleCnt="0"/>
      <dgm:spPr/>
    </dgm:pt>
    <dgm:pt modelId="{813E25F7-7DF5-47A9-81EA-32D42A4AB319}" type="pres">
      <dgm:prSet presAssocID="{0659BC31-D06C-4157-8582-DE4D20698CF8}" presName="textNode" presStyleLbl="node1" presStyleIdx="0" presStyleCnt="5">
        <dgm:presLayoutVars>
          <dgm:bulletEnabled val="1"/>
        </dgm:presLayoutVars>
      </dgm:prSet>
      <dgm:spPr/>
    </dgm:pt>
    <dgm:pt modelId="{0083C126-E524-4948-81DB-A89D78125524}" type="pres">
      <dgm:prSet presAssocID="{1DA4A943-8EF9-4E2E-8C74-C8B07FEE3BBC}" presName="sibTrans" presStyleCnt="0"/>
      <dgm:spPr/>
    </dgm:pt>
    <dgm:pt modelId="{37E41C57-1086-4C76-8AB2-A9DC7BE9FCF2}" type="pres">
      <dgm:prSet presAssocID="{430C9306-472F-439E-BEA2-148527A8FA3D}" presName="textNode" presStyleLbl="node1" presStyleIdx="1" presStyleCnt="5">
        <dgm:presLayoutVars>
          <dgm:bulletEnabled val="1"/>
        </dgm:presLayoutVars>
      </dgm:prSet>
      <dgm:spPr/>
    </dgm:pt>
    <dgm:pt modelId="{F031C87A-66F7-4EC8-BEA7-3A90513D4C55}" type="pres">
      <dgm:prSet presAssocID="{8CE87EC4-E715-4A92-A671-FDA234C434D2}" presName="sibTrans" presStyleCnt="0"/>
      <dgm:spPr/>
    </dgm:pt>
    <dgm:pt modelId="{16DC245B-3358-41DA-8A8B-AE08EF14F7DB}" type="pres">
      <dgm:prSet presAssocID="{D3EB92C0-EFD6-48BC-81A3-ED17825FAAFC}" presName="textNode" presStyleLbl="node1" presStyleIdx="2" presStyleCnt="5">
        <dgm:presLayoutVars>
          <dgm:bulletEnabled val="1"/>
        </dgm:presLayoutVars>
      </dgm:prSet>
      <dgm:spPr/>
    </dgm:pt>
    <dgm:pt modelId="{4F00D237-0DCE-4922-8CC0-D1B36ABC859A}" type="pres">
      <dgm:prSet presAssocID="{2441A50C-105E-4133-8349-0033A1B357CA}" presName="sibTrans" presStyleCnt="0"/>
      <dgm:spPr/>
    </dgm:pt>
    <dgm:pt modelId="{5FB8122E-2ADF-4192-BE96-0225CB6A7F2E}" type="pres">
      <dgm:prSet presAssocID="{3A48AE0D-FB9F-45A3-B5A0-D95FFB835AB4}" presName="textNode" presStyleLbl="node1" presStyleIdx="3" presStyleCnt="5">
        <dgm:presLayoutVars>
          <dgm:bulletEnabled val="1"/>
        </dgm:presLayoutVars>
      </dgm:prSet>
      <dgm:spPr/>
    </dgm:pt>
    <dgm:pt modelId="{080FB18F-3ABB-4FF9-A063-73AA7283F3FC}" type="pres">
      <dgm:prSet presAssocID="{3DDF1417-BA12-4E66-850B-D99FC9BE9590}" presName="sibTrans" presStyleCnt="0"/>
      <dgm:spPr/>
    </dgm:pt>
    <dgm:pt modelId="{D7E61459-46A8-4685-B172-5564E019C723}" type="pres">
      <dgm:prSet presAssocID="{4840F37E-9AE6-4AE3-ABD2-B4322D6A1131}" presName="textNode" presStyleLbl="node1" presStyleIdx="4" presStyleCnt="5">
        <dgm:presLayoutVars>
          <dgm:bulletEnabled val="1"/>
        </dgm:presLayoutVars>
      </dgm:prSet>
      <dgm:spPr/>
    </dgm:pt>
  </dgm:ptLst>
  <dgm:cxnLst>
    <dgm:cxn modelId="{DE0E6407-AC19-42F0-9E4F-A644CF425B7A}" srcId="{E76E620A-4AAD-4B07-82CD-6E81E91DA2C1}" destId="{430C9306-472F-439E-BEA2-148527A8FA3D}" srcOrd="1" destOrd="0" parTransId="{ABB78F91-1C2F-42EA-A73D-81C146EF1235}" sibTransId="{8CE87EC4-E715-4A92-A671-FDA234C434D2}"/>
    <dgm:cxn modelId="{D1013438-A101-4862-81D7-5CCB3A93F949}" type="presOf" srcId="{D3EB92C0-EFD6-48BC-81A3-ED17825FAAFC}" destId="{16DC245B-3358-41DA-8A8B-AE08EF14F7DB}" srcOrd="0" destOrd="0" presId="urn:microsoft.com/office/officeart/2005/8/layout/hProcess9"/>
    <dgm:cxn modelId="{8CAA316F-078A-47DB-BEC0-311E1CFE7410}" type="presOf" srcId="{E76E620A-4AAD-4B07-82CD-6E81E91DA2C1}" destId="{B7688BC1-00C5-4DF3-A878-8BCFF65F6117}" srcOrd="0" destOrd="0" presId="urn:microsoft.com/office/officeart/2005/8/layout/hProcess9"/>
    <dgm:cxn modelId="{19F4397B-1BF2-4435-903F-D9EE9D6328E5}" type="presOf" srcId="{430C9306-472F-439E-BEA2-148527A8FA3D}" destId="{37E41C57-1086-4C76-8AB2-A9DC7BE9FCF2}" srcOrd="0" destOrd="0" presId="urn:microsoft.com/office/officeart/2005/8/layout/hProcess9"/>
    <dgm:cxn modelId="{B8BCDD80-8A8D-43BF-8959-BA25AC86617D}" srcId="{E76E620A-4AAD-4B07-82CD-6E81E91DA2C1}" destId="{0659BC31-D06C-4157-8582-DE4D20698CF8}" srcOrd="0" destOrd="0" parTransId="{0B945303-4A78-4005-A896-A50AD8CEB801}" sibTransId="{1DA4A943-8EF9-4E2E-8C74-C8B07FEE3BBC}"/>
    <dgm:cxn modelId="{B1A1C885-2701-443B-A397-A0C51751C543}" srcId="{E76E620A-4AAD-4B07-82CD-6E81E91DA2C1}" destId="{4840F37E-9AE6-4AE3-ABD2-B4322D6A1131}" srcOrd="4" destOrd="0" parTransId="{53791077-A6E8-4D3F-A783-B689880DC581}" sibTransId="{C0C938AC-2AC4-42FD-B446-CA8E04E64892}"/>
    <dgm:cxn modelId="{34CD5092-CF0C-41C2-9ED8-EE5325403ABD}" srcId="{E76E620A-4AAD-4B07-82CD-6E81E91DA2C1}" destId="{D3EB92C0-EFD6-48BC-81A3-ED17825FAAFC}" srcOrd="2" destOrd="0" parTransId="{DC6DB771-3F41-4F12-B420-052F2D5C0012}" sibTransId="{2441A50C-105E-4133-8349-0033A1B357CA}"/>
    <dgm:cxn modelId="{98BCA6B6-D465-472D-B7DA-8B15896EE3D8}" srcId="{E76E620A-4AAD-4B07-82CD-6E81E91DA2C1}" destId="{3A48AE0D-FB9F-45A3-B5A0-D95FFB835AB4}" srcOrd="3" destOrd="0" parTransId="{B780D2C5-92FE-4439-9804-5C688312AD71}" sibTransId="{3DDF1417-BA12-4E66-850B-D99FC9BE9590}"/>
    <dgm:cxn modelId="{B15EB4C6-5DC0-48EC-B686-A1E2D3341E1A}" type="presOf" srcId="{4840F37E-9AE6-4AE3-ABD2-B4322D6A1131}" destId="{D7E61459-46A8-4685-B172-5564E019C723}" srcOrd="0" destOrd="0" presId="urn:microsoft.com/office/officeart/2005/8/layout/hProcess9"/>
    <dgm:cxn modelId="{C618C5DA-3118-41A4-8765-7CFD5A58DCAF}" type="presOf" srcId="{3A48AE0D-FB9F-45A3-B5A0-D95FFB835AB4}" destId="{5FB8122E-2ADF-4192-BE96-0225CB6A7F2E}" srcOrd="0" destOrd="0" presId="urn:microsoft.com/office/officeart/2005/8/layout/hProcess9"/>
    <dgm:cxn modelId="{9CF521F6-5D97-4746-AA36-8DB4DF08FF3E}" type="presOf" srcId="{0659BC31-D06C-4157-8582-DE4D20698CF8}" destId="{813E25F7-7DF5-47A9-81EA-32D42A4AB319}" srcOrd="0" destOrd="0" presId="urn:microsoft.com/office/officeart/2005/8/layout/hProcess9"/>
    <dgm:cxn modelId="{B8687345-0CAE-4DEB-A4D9-3FEF7BC75D29}" type="presParOf" srcId="{B7688BC1-00C5-4DF3-A878-8BCFF65F6117}" destId="{18D5A447-D528-48A3-9384-5261C5B9BE83}" srcOrd="0" destOrd="0" presId="urn:microsoft.com/office/officeart/2005/8/layout/hProcess9"/>
    <dgm:cxn modelId="{95790E8F-8D38-44A1-82D8-653D54EB1F20}" type="presParOf" srcId="{B7688BC1-00C5-4DF3-A878-8BCFF65F6117}" destId="{AB43D510-063F-46E7-8149-FFD533F51297}" srcOrd="1" destOrd="0" presId="urn:microsoft.com/office/officeart/2005/8/layout/hProcess9"/>
    <dgm:cxn modelId="{EA5717E8-46CB-4ACE-AB66-00E4F1786A08}" type="presParOf" srcId="{AB43D510-063F-46E7-8149-FFD533F51297}" destId="{813E25F7-7DF5-47A9-81EA-32D42A4AB319}" srcOrd="0" destOrd="0" presId="urn:microsoft.com/office/officeart/2005/8/layout/hProcess9"/>
    <dgm:cxn modelId="{5C5725BC-1530-4790-AB3C-97FA6E25477E}" type="presParOf" srcId="{AB43D510-063F-46E7-8149-FFD533F51297}" destId="{0083C126-E524-4948-81DB-A89D78125524}" srcOrd="1" destOrd="0" presId="urn:microsoft.com/office/officeart/2005/8/layout/hProcess9"/>
    <dgm:cxn modelId="{3322BF64-6392-4E8F-B7DD-C23A0B5D94E5}" type="presParOf" srcId="{AB43D510-063F-46E7-8149-FFD533F51297}" destId="{37E41C57-1086-4C76-8AB2-A9DC7BE9FCF2}" srcOrd="2" destOrd="0" presId="urn:microsoft.com/office/officeart/2005/8/layout/hProcess9"/>
    <dgm:cxn modelId="{2090F097-8E1C-4599-B443-2DD0224A67A3}" type="presParOf" srcId="{AB43D510-063F-46E7-8149-FFD533F51297}" destId="{F031C87A-66F7-4EC8-BEA7-3A90513D4C55}" srcOrd="3" destOrd="0" presId="urn:microsoft.com/office/officeart/2005/8/layout/hProcess9"/>
    <dgm:cxn modelId="{A68A2AEC-5AE7-4E9F-A771-414367DE8087}" type="presParOf" srcId="{AB43D510-063F-46E7-8149-FFD533F51297}" destId="{16DC245B-3358-41DA-8A8B-AE08EF14F7DB}" srcOrd="4" destOrd="0" presId="urn:microsoft.com/office/officeart/2005/8/layout/hProcess9"/>
    <dgm:cxn modelId="{C124F2CD-00E1-495F-A307-CBC611D3519E}" type="presParOf" srcId="{AB43D510-063F-46E7-8149-FFD533F51297}" destId="{4F00D237-0DCE-4922-8CC0-D1B36ABC859A}" srcOrd="5" destOrd="0" presId="urn:microsoft.com/office/officeart/2005/8/layout/hProcess9"/>
    <dgm:cxn modelId="{FEFDA42F-EA14-4E67-9C96-9D8D35002FCF}" type="presParOf" srcId="{AB43D510-063F-46E7-8149-FFD533F51297}" destId="{5FB8122E-2ADF-4192-BE96-0225CB6A7F2E}" srcOrd="6" destOrd="0" presId="urn:microsoft.com/office/officeart/2005/8/layout/hProcess9"/>
    <dgm:cxn modelId="{3D9AD2A2-65FF-4DB4-A4F2-2A9930DAD452}" type="presParOf" srcId="{AB43D510-063F-46E7-8149-FFD533F51297}" destId="{080FB18F-3ABB-4FF9-A063-73AA7283F3FC}" srcOrd="7" destOrd="0" presId="urn:microsoft.com/office/officeart/2005/8/layout/hProcess9"/>
    <dgm:cxn modelId="{184B9629-3286-4015-9EAF-DDAD30B8C716}" type="presParOf" srcId="{AB43D510-063F-46E7-8149-FFD533F51297}" destId="{D7E61459-46A8-4685-B172-5564E019C723}" srcOrd="8" destOrd="0" presId="urn:microsoft.com/office/officeart/2005/8/layout/hProcess9"/>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D5A447-D528-48A3-9384-5261C5B9BE83}">
      <dsp:nvSpPr>
        <dsp:cNvPr id="0" name=""/>
        <dsp:cNvSpPr/>
      </dsp:nvSpPr>
      <dsp:spPr>
        <a:xfrm>
          <a:off x="824015" y="0"/>
          <a:ext cx="9338842" cy="3726801"/>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13E25F7-7DF5-47A9-81EA-32D42A4AB319}">
      <dsp:nvSpPr>
        <dsp:cNvPr id="0" name=""/>
        <dsp:cNvSpPr/>
      </dsp:nvSpPr>
      <dsp:spPr>
        <a:xfrm>
          <a:off x="4828" y="1118040"/>
          <a:ext cx="2111003" cy="14907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s-ES" sz="2100" kern="1200" dirty="0"/>
            <a:t>PHASE 0: </a:t>
          </a:r>
          <a:r>
            <a:rPr lang="es-ES" sz="2100" kern="1200" dirty="0" err="1"/>
            <a:t>Candidature</a:t>
          </a:r>
          <a:r>
            <a:rPr lang="es-ES" sz="2100" kern="1200" dirty="0"/>
            <a:t> </a:t>
          </a:r>
          <a:r>
            <a:rPr lang="es-ES" sz="2100" kern="1200" dirty="0" err="1"/>
            <a:t>presentation</a:t>
          </a:r>
          <a:r>
            <a:rPr lang="es-ES" sz="2100" kern="1200" dirty="0"/>
            <a:t> </a:t>
          </a:r>
        </a:p>
      </dsp:txBody>
      <dsp:txXfrm>
        <a:off x="77599" y="1190811"/>
        <a:ext cx="1965461" cy="1345178"/>
      </dsp:txXfrm>
    </dsp:sp>
    <dsp:sp modelId="{37E41C57-1086-4C76-8AB2-A9DC7BE9FCF2}">
      <dsp:nvSpPr>
        <dsp:cNvPr id="0" name=""/>
        <dsp:cNvSpPr/>
      </dsp:nvSpPr>
      <dsp:spPr>
        <a:xfrm>
          <a:off x="2221381" y="1118040"/>
          <a:ext cx="2111003" cy="14907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s-ES" sz="2100" kern="1200" dirty="0"/>
            <a:t>PHASE 1: </a:t>
          </a:r>
          <a:r>
            <a:rPr lang="es-ES" sz="2100" kern="1200" dirty="0" err="1"/>
            <a:t>Event</a:t>
          </a:r>
          <a:r>
            <a:rPr lang="es-ES" sz="2100" kern="1200" dirty="0"/>
            <a:t> </a:t>
          </a:r>
          <a:r>
            <a:rPr lang="es-ES" sz="2100" kern="1200" dirty="0" err="1"/>
            <a:t>characteristics</a:t>
          </a:r>
          <a:r>
            <a:rPr lang="es-ES" sz="2100" kern="1200" dirty="0"/>
            <a:t> </a:t>
          </a:r>
          <a:r>
            <a:rPr lang="es-ES" sz="2100" kern="1200" dirty="0" err="1"/>
            <a:t>design</a:t>
          </a:r>
          <a:r>
            <a:rPr lang="es-ES" sz="2100" kern="1200" dirty="0"/>
            <a:t> </a:t>
          </a:r>
        </a:p>
      </dsp:txBody>
      <dsp:txXfrm>
        <a:off x="2294152" y="1190811"/>
        <a:ext cx="1965461" cy="1345178"/>
      </dsp:txXfrm>
    </dsp:sp>
    <dsp:sp modelId="{16DC245B-3358-41DA-8A8B-AE08EF14F7DB}">
      <dsp:nvSpPr>
        <dsp:cNvPr id="0" name=""/>
        <dsp:cNvSpPr/>
      </dsp:nvSpPr>
      <dsp:spPr>
        <a:xfrm>
          <a:off x="4437935" y="1118040"/>
          <a:ext cx="2111003" cy="14907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s-ES" sz="2100" kern="1200" dirty="0"/>
            <a:t>PHASE 2: </a:t>
          </a:r>
          <a:r>
            <a:rPr lang="es-ES" sz="2100" kern="1200" dirty="0" err="1"/>
            <a:t>Event</a:t>
          </a:r>
          <a:r>
            <a:rPr lang="es-ES" sz="2100" kern="1200" dirty="0"/>
            <a:t> </a:t>
          </a:r>
          <a:r>
            <a:rPr lang="es-ES" sz="2100" kern="1200" dirty="0" err="1"/>
            <a:t>structure</a:t>
          </a:r>
          <a:r>
            <a:rPr lang="es-ES" sz="2100" kern="1200" dirty="0"/>
            <a:t> and </a:t>
          </a:r>
          <a:r>
            <a:rPr lang="es-ES" sz="2100" kern="1200" dirty="0" err="1"/>
            <a:t>scheduling</a:t>
          </a:r>
          <a:r>
            <a:rPr lang="es-ES" sz="2100" kern="1200" dirty="0"/>
            <a:t> </a:t>
          </a:r>
          <a:r>
            <a:rPr lang="es-ES" sz="2100" kern="1200" dirty="0" err="1"/>
            <a:t>design</a:t>
          </a:r>
          <a:r>
            <a:rPr lang="es-ES" sz="2100" kern="1200" dirty="0"/>
            <a:t> </a:t>
          </a:r>
        </a:p>
      </dsp:txBody>
      <dsp:txXfrm>
        <a:off x="4510706" y="1190811"/>
        <a:ext cx="1965461" cy="1345178"/>
      </dsp:txXfrm>
    </dsp:sp>
    <dsp:sp modelId="{5FB8122E-2ADF-4192-BE96-0225CB6A7F2E}">
      <dsp:nvSpPr>
        <dsp:cNvPr id="0" name=""/>
        <dsp:cNvSpPr/>
      </dsp:nvSpPr>
      <dsp:spPr>
        <a:xfrm>
          <a:off x="6654488" y="1118040"/>
          <a:ext cx="2111003" cy="14907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s-ES" sz="2100" kern="1200" dirty="0"/>
            <a:t>PHASE 3: </a:t>
          </a:r>
          <a:r>
            <a:rPr lang="es-ES" sz="2100" kern="1200" dirty="0" err="1"/>
            <a:t>Execution</a:t>
          </a:r>
          <a:r>
            <a:rPr lang="es-ES" sz="2100" kern="1200" dirty="0"/>
            <a:t> and </a:t>
          </a:r>
          <a:r>
            <a:rPr lang="es-ES" sz="2100" kern="1200" dirty="0" err="1"/>
            <a:t>celebration</a:t>
          </a:r>
          <a:r>
            <a:rPr lang="es-ES" sz="2100" kern="1200" dirty="0"/>
            <a:t> of </a:t>
          </a:r>
          <a:r>
            <a:rPr lang="es-ES" sz="2100" kern="1200" dirty="0" err="1"/>
            <a:t>the</a:t>
          </a:r>
          <a:r>
            <a:rPr lang="es-ES" sz="2100" kern="1200" dirty="0"/>
            <a:t> </a:t>
          </a:r>
          <a:r>
            <a:rPr lang="es-ES" sz="2100" kern="1200" dirty="0" err="1"/>
            <a:t>event</a:t>
          </a:r>
          <a:r>
            <a:rPr lang="es-ES" sz="2100" kern="1200" dirty="0"/>
            <a:t> </a:t>
          </a:r>
        </a:p>
      </dsp:txBody>
      <dsp:txXfrm>
        <a:off x="6727259" y="1190811"/>
        <a:ext cx="1965461" cy="1345178"/>
      </dsp:txXfrm>
    </dsp:sp>
    <dsp:sp modelId="{D7E61459-46A8-4685-B172-5564E019C723}">
      <dsp:nvSpPr>
        <dsp:cNvPr id="0" name=""/>
        <dsp:cNvSpPr/>
      </dsp:nvSpPr>
      <dsp:spPr>
        <a:xfrm>
          <a:off x="8871042" y="1118040"/>
          <a:ext cx="2111003" cy="14907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s-ES" sz="2100" kern="1200" dirty="0"/>
            <a:t>PHASE 4: </a:t>
          </a:r>
          <a:r>
            <a:rPr lang="es-ES" sz="2100" kern="1200" dirty="0" err="1"/>
            <a:t>Evaluation</a:t>
          </a:r>
          <a:endParaRPr lang="es-ES" sz="2100" kern="1200" dirty="0"/>
        </a:p>
      </dsp:txBody>
      <dsp:txXfrm>
        <a:off x="8943813" y="1190811"/>
        <a:ext cx="1965461" cy="134517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4022D43-3732-442D-8407-E5B649A71269}"/>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23C070E6-D575-441D-8DC5-9A1D58322D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8E18E78-C27A-4D74-A31A-DD6DA53158C8}"/>
              </a:ext>
            </a:extLst>
          </p:cNvPr>
          <p:cNvSpPr>
            <a:spLocks noGrp="1"/>
          </p:cNvSpPr>
          <p:nvPr>
            <p:ph type="dt" sz="half" idx="10"/>
          </p:nvPr>
        </p:nvSpPr>
        <p:spPr/>
        <p:txBody>
          <a:bodyPr/>
          <a:lstStyle/>
          <a:p>
            <a:fld id="{DE4D5FC8-EB5F-4C2B-A698-43759229844D}" type="datetimeFigureOut">
              <a:rPr lang="it-IT" smtClean="0"/>
              <a:t>10/05/2022</a:t>
            </a:fld>
            <a:endParaRPr lang="it-IT"/>
          </a:p>
        </p:txBody>
      </p:sp>
      <p:sp>
        <p:nvSpPr>
          <p:cNvPr id="5" name="Segnaposto piè di pagina 4">
            <a:extLst>
              <a:ext uri="{FF2B5EF4-FFF2-40B4-BE49-F238E27FC236}">
                <a16:creationId xmlns:a16="http://schemas.microsoft.com/office/drawing/2014/main" id="{28CA433D-180B-4EF9-87D9-5254B54D804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3E846D2-6B04-4688-A00E-3274A328AFA3}"/>
              </a:ext>
            </a:extLst>
          </p:cNvPr>
          <p:cNvSpPr>
            <a:spLocks noGrp="1"/>
          </p:cNvSpPr>
          <p:nvPr>
            <p:ph type="sldNum" sz="quarter" idx="12"/>
          </p:nvPr>
        </p:nvSpPr>
        <p:spPr/>
        <p:txBody>
          <a:bodyPr/>
          <a:lstStyle/>
          <a:p>
            <a:fld id="{52F30924-04B9-4059-BC48-57A69E035BD8}" type="slidenum">
              <a:rPr lang="it-IT" smtClean="0"/>
              <a:t>‹N›</a:t>
            </a:fld>
            <a:endParaRPr lang="it-IT"/>
          </a:p>
        </p:txBody>
      </p:sp>
    </p:spTree>
    <p:extLst>
      <p:ext uri="{BB962C8B-B14F-4D97-AF65-F5344CB8AC3E}">
        <p14:creationId xmlns:p14="http://schemas.microsoft.com/office/powerpoint/2010/main" val="4110083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655D2E-2063-43E0-8AA0-EC9CEBC50773}"/>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8051716-0DEE-48CD-A4FE-10E3C9E32743}"/>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7686F83-A155-4A82-A992-2C2C05EEA2FC}"/>
              </a:ext>
            </a:extLst>
          </p:cNvPr>
          <p:cNvSpPr>
            <a:spLocks noGrp="1"/>
          </p:cNvSpPr>
          <p:nvPr>
            <p:ph type="dt" sz="half" idx="10"/>
          </p:nvPr>
        </p:nvSpPr>
        <p:spPr/>
        <p:txBody>
          <a:bodyPr/>
          <a:lstStyle/>
          <a:p>
            <a:fld id="{DE4D5FC8-EB5F-4C2B-A698-43759229844D}" type="datetimeFigureOut">
              <a:rPr lang="it-IT" smtClean="0"/>
              <a:t>10/05/2022</a:t>
            </a:fld>
            <a:endParaRPr lang="it-IT"/>
          </a:p>
        </p:txBody>
      </p:sp>
      <p:sp>
        <p:nvSpPr>
          <p:cNvPr id="5" name="Segnaposto piè di pagina 4">
            <a:extLst>
              <a:ext uri="{FF2B5EF4-FFF2-40B4-BE49-F238E27FC236}">
                <a16:creationId xmlns:a16="http://schemas.microsoft.com/office/drawing/2014/main" id="{EFD58A01-88A7-4C1B-9A6F-B4B42EAF961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3074603-F71D-4817-A576-F83DA7E6EB62}"/>
              </a:ext>
            </a:extLst>
          </p:cNvPr>
          <p:cNvSpPr>
            <a:spLocks noGrp="1"/>
          </p:cNvSpPr>
          <p:nvPr>
            <p:ph type="sldNum" sz="quarter" idx="12"/>
          </p:nvPr>
        </p:nvSpPr>
        <p:spPr/>
        <p:txBody>
          <a:bodyPr/>
          <a:lstStyle/>
          <a:p>
            <a:fld id="{52F30924-04B9-4059-BC48-57A69E035BD8}" type="slidenum">
              <a:rPr lang="it-IT" smtClean="0"/>
              <a:t>‹N›</a:t>
            </a:fld>
            <a:endParaRPr lang="it-IT"/>
          </a:p>
        </p:txBody>
      </p:sp>
    </p:spTree>
    <p:extLst>
      <p:ext uri="{BB962C8B-B14F-4D97-AF65-F5344CB8AC3E}">
        <p14:creationId xmlns:p14="http://schemas.microsoft.com/office/powerpoint/2010/main" val="708609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D8BD0D81-5363-4654-A9A4-4FCFD1A614C5}"/>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70CC130-82B0-4F40-A74E-8422938BD043}"/>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7E7A25A-B9F5-491D-B766-6A791078BEE0}"/>
              </a:ext>
            </a:extLst>
          </p:cNvPr>
          <p:cNvSpPr>
            <a:spLocks noGrp="1"/>
          </p:cNvSpPr>
          <p:nvPr>
            <p:ph type="dt" sz="half" idx="10"/>
          </p:nvPr>
        </p:nvSpPr>
        <p:spPr/>
        <p:txBody>
          <a:bodyPr/>
          <a:lstStyle/>
          <a:p>
            <a:fld id="{DE4D5FC8-EB5F-4C2B-A698-43759229844D}" type="datetimeFigureOut">
              <a:rPr lang="it-IT" smtClean="0"/>
              <a:t>10/05/2022</a:t>
            </a:fld>
            <a:endParaRPr lang="it-IT"/>
          </a:p>
        </p:txBody>
      </p:sp>
      <p:sp>
        <p:nvSpPr>
          <p:cNvPr id="5" name="Segnaposto piè di pagina 4">
            <a:extLst>
              <a:ext uri="{FF2B5EF4-FFF2-40B4-BE49-F238E27FC236}">
                <a16:creationId xmlns:a16="http://schemas.microsoft.com/office/drawing/2014/main" id="{2FB55EF5-D8C4-4029-BBD6-41A39D2CA1A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E3B754C-BADF-4A85-95F6-27F06FD4DE51}"/>
              </a:ext>
            </a:extLst>
          </p:cNvPr>
          <p:cNvSpPr>
            <a:spLocks noGrp="1"/>
          </p:cNvSpPr>
          <p:nvPr>
            <p:ph type="sldNum" sz="quarter" idx="12"/>
          </p:nvPr>
        </p:nvSpPr>
        <p:spPr/>
        <p:txBody>
          <a:bodyPr/>
          <a:lstStyle/>
          <a:p>
            <a:fld id="{52F30924-04B9-4059-BC48-57A69E035BD8}" type="slidenum">
              <a:rPr lang="it-IT" smtClean="0"/>
              <a:t>‹N›</a:t>
            </a:fld>
            <a:endParaRPr lang="it-IT"/>
          </a:p>
        </p:txBody>
      </p:sp>
    </p:spTree>
    <p:extLst>
      <p:ext uri="{BB962C8B-B14F-4D97-AF65-F5344CB8AC3E}">
        <p14:creationId xmlns:p14="http://schemas.microsoft.com/office/powerpoint/2010/main" val="3452776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48FF09-C6D4-48E4-82EB-F2B3FAA6BFC5}"/>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3324F21-0C5C-45F7-B717-AA042CC436F2}"/>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C6BA96A-E2E1-4218-AE09-90F7EB30885E}"/>
              </a:ext>
            </a:extLst>
          </p:cNvPr>
          <p:cNvSpPr>
            <a:spLocks noGrp="1"/>
          </p:cNvSpPr>
          <p:nvPr>
            <p:ph type="dt" sz="half" idx="10"/>
          </p:nvPr>
        </p:nvSpPr>
        <p:spPr/>
        <p:txBody>
          <a:bodyPr/>
          <a:lstStyle/>
          <a:p>
            <a:fld id="{DE4D5FC8-EB5F-4C2B-A698-43759229844D}" type="datetimeFigureOut">
              <a:rPr lang="it-IT" smtClean="0"/>
              <a:t>10/05/2022</a:t>
            </a:fld>
            <a:endParaRPr lang="it-IT"/>
          </a:p>
        </p:txBody>
      </p:sp>
      <p:sp>
        <p:nvSpPr>
          <p:cNvPr id="5" name="Segnaposto piè di pagina 4">
            <a:extLst>
              <a:ext uri="{FF2B5EF4-FFF2-40B4-BE49-F238E27FC236}">
                <a16:creationId xmlns:a16="http://schemas.microsoft.com/office/drawing/2014/main" id="{C178229A-E6A4-4DAC-B4E8-EC35DCE31B9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1D4F011-B5E0-4AD4-B6B9-FBD32D25AA74}"/>
              </a:ext>
            </a:extLst>
          </p:cNvPr>
          <p:cNvSpPr>
            <a:spLocks noGrp="1"/>
          </p:cNvSpPr>
          <p:nvPr>
            <p:ph type="sldNum" sz="quarter" idx="12"/>
          </p:nvPr>
        </p:nvSpPr>
        <p:spPr/>
        <p:txBody>
          <a:bodyPr/>
          <a:lstStyle/>
          <a:p>
            <a:fld id="{52F30924-04B9-4059-BC48-57A69E035BD8}" type="slidenum">
              <a:rPr lang="it-IT" smtClean="0"/>
              <a:t>‹N›</a:t>
            </a:fld>
            <a:endParaRPr lang="it-IT"/>
          </a:p>
        </p:txBody>
      </p:sp>
    </p:spTree>
    <p:extLst>
      <p:ext uri="{BB962C8B-B14F-4D97-AF65-F5344CB8AC3E}">
        <p14:creationId xmlns:p14="http://schemas.microsoft.com/office/powerpoint/2010/main" val="3655882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D51115-0E30-4E73-9E58-A8711EF9DCA8}"/>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DF2A0BF8-050F-41F5-AEC8-D0BB94FF12D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9785096F-625D-4B3E-81E1-BA0925145CF2}"/>
              </a:ext>
            </a:extLst>
          </p:cNvPr>
          <p:cNvSpPr>
            <a:spLocks noGrp="1"/>
          </p:cNvSpPr>
          <p:nvPr>
            <p:ph type="dt" sz="half" idx="10"/>
          </p:nvPr>
        </p:nvSpPr>
        <p:spPr/>
        <p:txBody>
          <a:bodyPr/>
          <a:lstStyle/>
          <a:p>
            <a:fld id="{DE4D5FC8-EB5F-4C2B-A698-43759229844D}" type="datetimeFigureOut">
              <a:rPr lang="it-IT" smtClean="0"/>
              <a:t>10/05/2022</a:t>
            </a:fld>
            <a:endParaRPr lang="it-IT"/>
          </a:p>
        </p:txBody>
      </p:sp>
      <p:sp>
        <p:nvSpPr>
          <p:cNvPr id="5" name="Segnaposto piè di pagina 4">
            <a:extLst>
              <a:ext uri="{FF2B5EF4-FFF2-40B4-BE49-F238E27FC236}">
                <a16:creationId xmlns:a16="http://schemas.microsoft.com/office/drawing/2014/main" id="{822BBC08-BE94-43B0-A31F-1069D002863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63D8CC2-66BD-4BFD-9373-DD2241B46EE4}"/>
              </a:ext>
            </a:extLst>
          </p:cNvPr>
          <p:cNvSpPr>
            <a:spLocks noGrp="1"/>
          </p:cNvSpPr>
          <p:nvPr>
            <p:ph type="sldNum" sz="quarter" idx="12"/>
          </p:nvPr>
        </p:nvSpPr>
        <p:spPr/>
        <p:txBody>
          <a:bodyPr/>
          <a:lstStyle/>
          <a:p>
            <a:fld id="{52F30924-04B9-4059-BC48-57A69E035BD8}" type="slidenum">
              <a:rPr lang="it-IT" smtClean="0"/>
              <a:t>‹N›</a:t>
            </a:fld>
            <a:endParaRPr lang="it-IT"/>
          </a:p>
        </p:txBody>
      </p:sp>
    </p:spTree>
    <p:extLst>
      <p:ext uri="{BB962C8B-B14F-4D97-AF65-F5344CB8AC3E}">
        <p14:creationId xmlns:p14="http://schemas.microsoft.com/office/powerpoint/2010/main" val="749040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255248-3D8E-4B86-80F5-356126DCA92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EAFC0A3-A6CA-4367-A717-AFB490DCBAE9}"/>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B5667CEA-359A-4A83-BF28-DC5C98411821}"/>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8AE9E0F1-9FA3-4569-BD6B-621533EC9A4C}"/>
              </a:ext>
            </a:extLst>
          </p:cNvPr>
          <p:cNvSpPr>
            <a:spLocks noGrp="1"/>
          </p:cNvSpPr>
          <p:nvPr>
            <p:ph type="dt" sz="half" idx="10"/>
          </p:nvPr>
        </p:nvSpPr>
        <p:spPr/>
        <p:txBody>
          <a:bodyPr/>
          <a:lstStyle/>
          <a:p>
            <a:fld id="{DE4D5FC8-EB5F-4C2B-A698-43759229844D}" type="datetimeFigureOut">
              <a:rPr lang="it-IT" smtClean="0"/>
              <a:t>10/05/2022</a:t>
            </a:fld>
            <a:endParaRPr lang="it-IT"/>
          </a:p>
        </p:txBody>
      </p:sp>
      <p:sp>
        <p:nvSpPr>
          <p:cNvPr id="6" name="Segnaposto piè di pagina 5">
            <a:extLst>
              <a:ext uri="{FF2B5EF4-FFF2-40B4-BE49-F238E27FC236}">
                <a16:creationId xmlns:a16="http://schemas.microsoft.com/office/drawing/2014/main" id="{F5E27C14-2CB9-44FA-84BE-74AD74B8C48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1E792DC-121C-47A2-A937-B071AA5C43D0}"/>
              </a:ext>
            </a:extLst>
          </p:cNvPr>
          <p:cNvSpPr>
            <a:spLocks noGrp="1"/>
          </p:cNvSpPr>
          <p:nvPr>
            <p:ph type="sldNum" sz="quarter" idx="12"/>
          </p:nvPr>
        </p:nvSpPr>
        <p:spPr/>
        <p:txBody>
          <a:bodyPr/>
          <a:lstStyle/>
          <a:p>
            <a:fld id="{52F30924-04B9-4059-BC48-57A69E035BD8}" type="slidenum">
              <a:rPr lang="it-IT" smtClean="0"/>
              <a:t>‹N›</a:t>
            </a:fld>
            <a:endParaRPr lang="it-IT"/>
          </a:p>
        </p:txBody>
      </p:sp>
    </p:spTree>
    <p:extLst>
      <p:ext uri="{BB962C8B-B14F-4D97-AF65-F5344CB8AC3E}">
        <p14:creationId xmlns:p14="http://schemas.microsoft.com/office/powerpoint/2010/main" val="3426233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578710-0A59-4DF1-98CF-AB80814D048E}"/>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E0F55A4-2AFA-4035-9A19-8DD7B7ACA1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E9912B13-5DE3-4BFB-965D-48E8B69CAD7C}"/>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111BA0BE-A12D-46A2-9FB6-3F77D6279C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2CF5D574-6EE6-40BA-9E44-5C17FBACC4C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2169DA5E-F0FF-4450-BDD2-71DA53AD5B6C}"/>
              </a:ext>
            </a:extLst>
          </p:cNvPr>
          <p:cNvSpPr>
            <a:spLocks noGrp="1"/>
          </p:cNvSpPr>
          <p:nvPr>
            <p:ph type="dt" sz="half" idx="10"/>
          </p:nvPr>
        </p:nvSpPr>
        <p:spPr/>
        <p:txBody>
          <a:bodyPr/>
          <a:lstStyle/>
          <a:p>
            <a:fld id="{DE4D5FC8-EB5F-4C2B-A698-43759229844D}" type="datetimeFigureOut">
              <a:rPr lang="it-IT" smtClean="0"/>
              <a:t>10/05/2022</a:t>
            </a:fld>
            <a:endParaRPr lang="it-IT"/>
          </a:p>
        </p:txBody>
      </p:sp>
      <p:sp>
        <p:nvSpPr>
          <p:cNvPr id="8" name="Segnaposto piè di pagina 7">
            <a:extLst>
              <a:ext uri="{FF2B5EF4-FFF2-40B4-BE49-F238E27FC236}">
                <a16:creationId xmlns:a16="http://schemas.microsoft.com/office/drawing/2014/main" id="{3D1A8A71-4D60-4445-8A1A-3EEB0F685C81}"/>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816632F-73DE-4479-A237-CBAAC8B613CE}"/>
              </a:ext>
            </a:extLst>
          </p:cNvPr>
          <p:cNvSpPr>
            <a:spLocks noGrp="1"/>
          </p:cNvSpPr>
          <p:nvPr>
            <p:ph type="sldNum" sz="quarter" idx="12"/>
          </p:nvPr>
        </p:nvSpPr>
        <p:spPr/>
        <p:txBody>
          <a:bodyPr/>
          <a:lstStyle/>
          <a:p>
            <a:fld id="{52F30924-04B9-4059-BC48-57A69E035BD8}" type="slidenum">
              <a:rPr lang="it-IT" smtClean="0"/>
              <a:t>‹N›</a:t>
            </a:fld>
            <a:endParaRPr lang="it-IT"/>
          </a:p>
        </p:txBody>
      </p:sp>
    </p:spTree>
    <p:extLst>
      <p:ext uri="{BB962C8B-B14F-4D97-AF65-F5344CB8AC3E}">
        <p14:creationId xmlns:p14="http://schemas.microsoft.com/office/powerpoint/2010/main" val="2642260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E86DCA-BDC1-4302-9036-71BA0E94EF76}"/>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D62CC47B-CD2B-4B3A-AEA1-348AFC8959C0}"/>
              </a:ext>
            </a:extLst>
          </p:cNvPr>
          <p:cNvSpPr>
            <a:spLocks noGrp="1"/>
          </p:cNvSpPr>
          <p:nvPr>
            <p:ph type="dt" sz="half" idx="10"/>
          </p:nvPr>
        </p:nvSpPr>
        <p:spPr/>
        <p:txBody>
          <a:bodyPr/>
          <a:lstStyle/>
          <a:p>
            <a:fld id="{DE4D5FC8-EB5F-4C2B-A698-43759229844D}" type="datetimeFigureOut">
              <a:rPr lang="it-IT" smtClean="0"/>
              <a:t>10/05/2022</a:t>
            </a:fld>
            <a:endParaRPr lang="it-IT"/>
          </a:p>
        </p:txBody>
      </p:sp>
      <p:sp>
        <p:nvSpPr>
          <p:cNvPr id="4" name="Segnaposto piè di pagina 3">
            <a:extLst>
              <a:ext uri="{FF2B5EF4-FFF2-40B4-BE49-F238E27FC236}">
                <a16:creationId xmlns:a16="http://schemas.microsoft.com/office/drawing/2014/main" id="{13DE5D86-D803-40C0-BC64-BB1FB0B77D2B}"/>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4430DF70-E7CD-4954-AFFE-666915C2090D}"/>
              </a:ext>
            </a:extLst>
          </p:cNvPr>
          <p:cNvSpPr>
            <a:spLocks noGrp="1"/>
          </p:cNvSpPr>
          <p:nvPr>
            <p:ph type="sldNum" sz="quarter" idx="12"/>
          </p:nvPr>
        </p:nvSpPr>
        <p:spPr/>
        <p:txBody>
          <a:bodyPr/>
          <a:lstStyle/>
          <a:p>
            <a:fld id="{52F30924-04B9-4059-BC48-57A69E035BD8}" type="slidenum">
              <a:rPr lang="it-IT" smtClean="0"/>
              <a:t>‹N›</a:t>
            </a:fld>
            <a:endParaRPr lang="it-IT"/>
          </a:p>
        </p:txBody>
      </p:sp>
    </p:spTree>
    <p:extLst>
      <p:ext uri="{BB962C8B-B14F-4D97-AF65-F5344CB8AC3E}">
        <p14:creationId xmlns:p14="http://schemas.microsoft.com/office/powerpoint/2010/main" val="328343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54A56D5-0CF4-4D33-B5C2-875FDCE51C1D}"/>
              </a:ext>
            </a:extLst>
          </p:cNvPr>
          <p:cNvSpPr>
            <a:spLocks noGrp="1"/>
          </p:cNvSpPr>
          <p:nvPr>
            <p:ph type="dt" sz="half" idx="10"/>
          </p:nvPr>
        </p:nvSpPr>
        <p:spPr/>
        <p:txBody>
          <a:bodyPr/>
          <a:lstStyle/>
          <a:p>
            <a:fld id="{DE4D5FC8-EB5F-4C2B-A698-43759229844D}" type="datetimeFigureOut">
              <a:rPr lang="it-IT" smtClean="0"/>
              <a:t>10/05/2022</a:t>
            </a:fld>
            <a:endParaRPr lang="it-IT"/>
          </a:p>
        </p:txBody>
      </p:sp>
      <p:sp>
        <p:nvSpPr>
          <p:cNvPr id="3" name="Segnaposto piè di pagina 2">
            <a:extLst>
              <a:ext uri="{FF2B5EF4-FFF2-40B4-BE49-F238E27FC236}">
                <a16:creationId xmlns:a16="http://schemas.microsoft.com/office/drawing/2014/main" id="{E3C19F68-E749-46BC-A208-FC91CDB4BD2F}"/>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C46E7413-C54E-4206-A2C9-588651BCBFFD}"/>
              </a:ext>
            </a:extLst>
          </p:cNvPr>
          <p:cNvSpPr>
            <a:spLocks noGrp="1"/>
          </p:cNvSpPr>
          <p:nvPr>
            <p:ph type="sldNum" sz="quarter" idx="12"/>
          </p:nvPr>
        </p:nvSpPr>
        <p:spPr/>
        <p:txBody>
          <a:bodyPr/>
          <a:lstStyle/>
          <a:p>
            <a:fld id="{52F30924-04B9-4059-BC48-57A69E035BD8}" type="slidenum">
              <a:rPr lang="it-IT" smtClean="0"/>
              <a:t>‹N›</a:t>
            </a:fld>
            <a:endParaRPr lang="it-IT"/>
          </a:p>
        </p:txBody>
      </p:sp>
    </p:spTree>
    <p:extLst>
      <p:ext uri="{BB962C8B-B14F-4D97-AF65-F5344CB8AC3E}">
        <p14:creationId xmlns:p14="http://schemas.microsoft.com/office/powerpoint/2010/main" val="3728300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8FBA5-7522-4A20-9C98-520E5CE6A470}"/>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BC789BD-49CE-45FF-A715-00B0D8D749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7EB5D2A-0B6B-4C47-9625-ADF50FC32F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0008F4A-36F3-4258-9615-D5CEC93055AD}"/>
              </a:ext>
            </a:extLst>
          </p:cNvPr>
          <p:cNvSpPr>
            <a:spLocks noGrp="1"/>
          </p:cNvSpPr>
          <p:nvPr>
            <p:ph type="dt" sz="half" idx="10"/>
          </p:nvPr>
        </p:nvSpPr>
        <p:spPr/>
        <p:txBody>
          <a:bodyPr/>
          <a:lstStyle/>
          <a:p>
            <a:fld id="{DE4D5FC8-EB5F-4C2B-A698-43759229844D}" type="datetimeFigureOut">
              <a:rPr lang="it-IT" smtClean="0"/>
              <a:t>10/05/2022</a:t>
            </a:fld>
            <a:endParaRPr lang="it-IT"/>
          </a:p>
        </p:txBody>
      </p:sp>
      <p:sp>
        <p:nvSpPr>
          <p:cNvPr id="6" name="Segnaposto piè di pagina 5">
            <a:extLst>
              <a:ext uri="{FF2B5EF4-FFF2-40B4-BE49-F238E27FC236}">
                <a16:creationId xmlns:a16="http://schemas.microsoft.com/office/drawing/2014/main" id="{2E929648-EC9D-4131-A8B1-F20F76D02BA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00D14E9-691E-4AAD-A03A-57D785E488A6}"/>
              </a:ext>
            </a:extLst>
          </p:cNvPr>
          <p:cNvSpPr>
            <a:spLocks noGrp="1"/>
          </p:cNvSpPr>
          <p:nvPr>
            <p:ph type="sldNum" sz="quarter" idx="12"/>
          </p:nvPr>
        </p:nvSpPr>
        <p:spPr/>
        <p:txBody>
          <a:bodyPr/>
          <a:lstStyle/>
          <a:p>
            <a:fld id="{52F30924-04B9-4059-BC48-57A69E035BD8}" type="slidenum">
              <a:rPr lang="it-IT" smtClean="0"/>
              <a:t>‹N›</a:t>
            </a:fld>
            <a:endParaRPr lang="it-IT"/>
          </a:p>
        </p:txBody>
      </p:sp>
    </p:spTree>
    <p:extLst>
      <p:ext uri="{BB962C8B-B14F-4D97-AF65-F5344CB8AC3E}">
        <p14:creationId xmlns:p14="http://schemas.microsoft.com/office/powerpoint/2010/main" val="2742293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C851B4-5921-4469-94B6-48A9211790B9}"/>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FBEC7043-70E6-4EE9-ABB9-D43A0C366E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C5E858B7-A9DE-4155-8D31-6A11828F0A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B7DAB4B-5BC6-47D4-A0B5-1125FD627CDD}"/>
              </a:ext>
            </a:extLst>
          </p:cNvPr>
          <p:cNvSpPr>
            <a:spLocks noGrp="1"/>
          </p:cNvSpPr>
          <p:nvPr>
            <p:ph type="dt" sz="half" idx="10"/>
          </p:nvPr>
        </p:nvSpPr>
        <p:spPr/>
        <p:txBody>
          <a:bodyPr/>
          <a:lstStyle/>
          <a:p>
            <a:fld id="{DE4D5FC8-EB5F-4C2B-A698-43759229844D}" type="datetimeFigureOut">
              <a:rPr lang="it-IT" smtClean="0"/>
              <a:t>10/05/2022</a:t>
            </a:fld>
            <a:endParaRPr lang="it-IT"/>
          </a:p>
        </p:txBody>
      </p:sp>
      <p:sp>
        <p:nvSpPr>
          <p:cNvPr id="6" name="Segnaposto piè di pagina 5">
            <a:extLst>
              <a:ext uri="{FF2B5EF4-FFF2-40B4-BE49-F238E27FC236}">
                <a16:creationId xmlns:a16="http://schemas.microsoft.com/office/drawing/2014/main" id="{B38A2E2D-B0B8-42A1-8577-79656437483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D3E0038-5187-46BE-BB16-EBB9FCDD12BD}"/>
              </a:ext>
            </a:extLst>
          </p:cNvPr>
          <p:cNvSpPr>
            <a:spLocks noGrp="1"/>
          </p:cNvSpPr>
          <p:nvPr>
            <p:ph type="sldNum" sz="quarter" idx="12"/>
          </p:nvPr>
        </p:nvSpPr>
        <p:spPr/>
        <p:txBody>
          <a:bodyPr/>
          <a:lstStyle/>
          <a:p>
            <a:fld id="{52F30924-04B9-4059-BC48-57A69E035BD8}" type="slidenum">
              <a:rPr lang="it-IT" smtClean="0"/>
              <a:t>‹N›</a:t>
            </a:fld>
            <a:endParaRPr lang="it-IT"/>
          </a:p>
        </p:txBody>
      </p:sp>
    </p:spTree>
    <p:extLst>
      <p:ext uri="{BB962C8B-B14F-4D97-AF65-F5344CB8AC3E}">
        <p14:creationId xmlns:p14="http://schemas.microsoft.com/office/powerpoint/2010/main" val="3543661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30C09EBF-5948-4CD7-99A6-B78D3E639E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E87B427-60B8-4E25-94F7-6B8D64DE4B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5824629-67E7-4322-86B1-3E6F4A518D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4D5FC8-EB5F-4C2B-A698-43759229844D}" type="datetimeFigureOut">
              <a:rPr lang="it-IT" smtClean="0"/>
              <a:t>10/05/2022</a:t>
            </a:fld>
            <a:endParaRPr lang="it-IT"/>
          </a:p>
        </p:txBody>
      </p:sp>
      <p:sp>
        <p:nvSpPr>
          <p:cNvPr id="5" name="Segnaposto piè di pagina 4">
            <a:extLst>
              <a:ext uri="{FF2B5EF4-FFF2-40B4-BE49-F238E27FC236}">
                <a16:creationId xmlns:a16="http://schemas.microsoft.com/office/drawing/2014/main" id="{F9E4F86E-44C9-479A-A8BB-1C47164335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C0BD763B-845F-4B9F-9A1C-8CB59E6E10F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F30924-04B9-4059-BC48-57A69E035BD8}" type="slidenum">
              <a:rPr lang="it-IT" smtClean="0"/>
              <a:t>‹N›</a:t>
            </a:fld>
            <a:endParaRPr lang="it-IT"/>
          </a:p>
        </p:txBody>
      </p:sp>
    </p:spTree>
    <p:extLst>
      <p:ext uri="{BB962C8B-B14F-4D97-AF65-F5344CB8AC3E}">
        <p14:creationId xmlns:p14="http://schemas.microsoft.com/office/powerpoint/2010/main" val="1965408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jpeg"/><Relationship Id="rId7" Type="http://schemas.openxmlformats.org/officeDocument/2006/relationships/diagramColors" Target="../diagrams/colors1.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11.jpeg"/></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hyperlink" Target="https://www.youtube.com/watch?v=-_hMBxcypwc"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494686" y="1619531"/>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721523" y="3173271"/>
            <a:ext cx="10533358" cy="344757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10000"/>
              </a:lnSpc>
            </a:pPr>
            <a:r>
              <a:rPr lang="it-IT" sz="5400" b="1" dirty="0">
                <a:solidFill>
                  <a:srgbClr val="FF4343"/>
                </a:solidFill>
                <a:latin typeface="Arial" panose="020B0604020202020204" pitchFamily="34" charset="0"/>
                <a:cs typeface="Arial" panose="020B0604020202020204" pitchFamily="34" charset="0"/>
              </a:rPr>
              <a:t>MODULE 6 </a:t>
            </a:r>
          </a:p>
          <a:p>
            <a:pPr>
              <a:lnSpc>
                <a:spcPct val="110000"/>
              </a:lnSpc>
            </a:pPr>
            <a:r>
              <a:rPr lang="it-IT" sz="4000" dirty="0">
                <a:latin typeface="Arial" panose="020B0604020202020204" pitchFamily="34" charset="0"/>
                <a:cs typeface="Arial" panose="020B0604020202020204" pitchFamily="34" charset="0"/>
              </a:rPr>
              <a:t>PART 1. THEORETICAL CONTENT</a:t>
            </a: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3276840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699158" y="421817"/>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647425" y="1367008"/>
            <a:ext cx="6635502" cy="3447578"/>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endParaRPr lang="it-IT" sz="2800" b="1" dirty="0">
              <a:solidFill>
                <a:srgbClr val="FF4343"/>
              </a:solidFill>
              <a:latin typeface="Arial" panose="020B0604020202020204" pitchFamily="34" charset="0"/>
              <a:cs typeface="Arial" panose="020B0604020202020204" pitchFamily="34" charset="0"/>
            </a:endParaRPr>
          </a:p>
          <a:p>
            <a:pPr algn="l">
              <a:lnSpc>
                <a:spcPct val="110000"/>
              </a:lnSpc>
            </a:pPr>
            <a:r>
              <a:rPr lang="it-IT" sz="11200" b="1" dirty="0">
                <a:solidFill>
                  <a:srgbClr val="FF4343"/>
                </a:solidFill>
                <a:latin typeface="Arial" panose="020B0604020202020204" pitchFamily="34" charset="0"/>
                <a:cs typeface="Arial" panose="020B0604020202020204" pitchFamily="34" charset="0"/>
              </a:rPr>
              <a:t>BUDGETING</a:t>
            </a:r>
          </a:p>
          <a:p>
            <a:pPr algn="l">
              <a:lnSpc>
                <a:spcPct val="110000"/>
              </a:lnSpc>
            </a:pPr>
            <a:endParaRPr lang="it-IT" sz="7200" dirty="0">
              <a:latin typeface="Arial" panose="020B0604020202020204" pitchFamily="34" charset="0"/>
              <a:cs typeface="Arial" panose="020B0604020202020204" pitchFamily="34" charset="0"/>
            </a:endParaRPr>
          </a:p>
          <a:p>
            <a:pPr algn="just">
              <a:lnSpc>
                <a:spcPct val="110000"/>
              </a:lnSpc>
            </a:pPr>
            <a:r>
              <a:rPr lang="en-US" sz="7200" dirty="0">
                <a:latin typeface="Arial" panose="020B0604020202020204" pitchFamily="34" charset="0"/>
                <a:cs typeface="Arial" panose="020B0604020202020204" pitchFamily="34" charset="0"/>
              </a:rPr>
              <a:t>According to </a:t>
            </a:r>
            <a:r>
              <a:rPr lang="en-US" sz="7200" dirty="0" err="1">
                <a:latin typeface="Arial" panose="020B0604020202020204" pitchFamily="34" charset="0"/>
                <a:cs typeface="Arial" panose="020B0604020202020204" pitchFamily="34" charset="0"/>
              </a:rPr>
              <a:t>Magaz</a:t>
            </a:r>
            <a:r>
              <a:rPr lang="en-US" sz="7200" dirty="0">
                <a:latin typeface="Arial" panose="020B0604020202020204" pitchFamily="34" charset="0"/>
                <a:cs typeface="Arial" panose="020B0604020202020204" pitchFamily="34" charset="0"/>
              </a:rPr>
              <a:t>-González and </a:t>
            </a:r>
            <a:r>
              <a:rPr lang="en-US" sz="7200" dirty="0" err="1">
                <a:latin typeface="Arial" panose="020B0604020202020204" pitchFamily="34" charset="0"/>
                <a:cs typeface="Arial" panose="020B0604020202020204" pitchFamily="34" charset="0"/>
              </a:rPr>
              <a:t>Fanjul</a:t>
            </a:r>
            <a:r>
              <a:rPr lang="en-US" sz="7200" dirty="0">
                <a:latin typeface="Arial" panose="020B0604020202020204" pitchFamily="34" charset="0"/>
                <a:cs typeface="Arial" panose="020B0604020202020204" pitchFamily="34" charset="0"/>
              </a:rPr>
              <a:t>-Suárez (2012), the financial aspect is controlled through the preparation of a budget for the allocation of funds earmarked for the project. </a:t>
            </a:r>
          </a:p>
          <a:p>
            <a:pPr marL="857250" indent="-857250" algn="just">
              <a:lnSpc>
                <a:spcPct val="110000"/>
              </a:lnSpc>
              <a:buFont typeface="Arial" panose="020B0604020202020204" pitchFamily="34" charset="0"/>
              <a:buChar char="•"/>
            </a:pPr>
            <a:endParaRPr lang="en-US" sz="7200" dirty="0">
              <a:latin typeface="Arial" panose="020B0604020202020204" pitchFamily="34" charset="0"/>
              <a:cs typeface="Arial" panose="020B0604020202020204" pitchFamily="34" charset="0"/>
            </a:endParaRPr>
          </a:p>
          <a:p>
            <a:pPr algn="just">
              <a:lnSpc>
                <a:spcPct val="110000"/>
              </a:lnSpc>
            </a:pPr>
            <a:r>
              <a:rPr lang="en-US" sz="7200" dirty="0">
                <a:latin typeface="Arial" panose="020B0604020202020204" pitchFamily="34" charset="0"/>
                <a:cs typeface="Arial" panose="020B0604020202020204" pitchFamily="34" charset="0"/>
              </a:rPr>
              <a:t>The formulation is specific to each project (event). </a:t>
            </a:r>
          </a:p>
          <a:p>
            <a:pPr marL="857250" indent="-857250" algn="just">
              <a:lnSpc>
                <a:spcPct val="110000"/>
              </a:lnSpc>
              <a:buFont typeface="Arial" panose="020B0604020202020204" pitchFamily="34" charset="0"/>
              <a:buChar char="•"/>
            </a:pPr>
            <a:endParaRPr lang="en-US" sz="7200" dirty="0">
              <a:latin typeface="Arial" panose="020B0604020202020204" pitchFamily="34" charset="0"/>
              <a:cs typeface="Arial" panose="020B0604020202020204" pitchFamily="34" charset="0"/>
            </a:endParaRPr>
          </a:p>
          <a:p>
            <a:pPr algn="just">
              <a:lnSpc>
                <a:spcPct val="110000"/>
              </a:lnSpc>
            </a:pPr>
            <a:r>
              <a:rPr lang="en-US" sz="7200" dirty="0">
                <a:latin typeface="Arial" panose="020B0604020202020204" pitchFamily="34" charset="0"/>
                <a:cs typeface="Arial" panose="020B0604020202020204" pitchFamily="34" charset="0"/>
              </a:rPr>
              <a:t>The adaptation of the expense and income statements to the project depends on a good conception of the project: phase structure, definition of tasks, responsibilities, allocation of resources (without forgetting the necessary controls to detect changes beyond the budgeted amount). </a:t>
            </a:r>
            <a:endParaRPr lang="it-IT" sz="72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pic>
        <p:nvPicPr>
          <p:cNvPr id="4098" name="Picture 2" descr="Ahorros, Presupuesto, Inversión, Dinero">
            <a:extLst>
              <a:ext uri="{FF2B5EF4-FFF2-40B4-BE49-F238E27FC236}">
                <a16:creationId xmlns:a16="http://schemas.microsoft.com/office/drawing/2014/main" id="{DAC9EB6A-CE34-D556-4487-8BE4F7C16EA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35964" y="2825611"/>
            <a:ext cx="3792734" cy="2528489"/>
          </a:xfrm>
          <a:prstGeom prst="rect">
            <a:avLst/>
          </a:prstGeom>
          <a:noFill/>
          <a:extLst>
            <a:ext uri="{909E8E84-426E-40DD-AFC4-6F175D3DCCD1}">
              <a14:hiddenFill xmlns:a14="http://schemas.microsoft.com/office/drawing/2010/main">
                <a:solidFill>
                  <a:srgbClr val="FFFFFF"/>
                </a:solidFill>
              </a14:hiddenFill>
            </a:ext>
          </a:extLst>
        </p:spPr>
      </p:pic>
      <p:cxnSp>
        <p:nvCxnSpPr>
          <p:cNvPr id="9" name="Conector recto 8">
            <a:extLst>
              <a:ext uri="{FF2B5EF4-FFF2-40B4-BE49-F238E27FC236}">
                <a16:creationId xmlns:a16="http://schemas.microsoft.com/office/drawing/2014/main" id="{540AE156-335B-D47D-88DC-1644891E418F}"/>
              </a:ext>
            </a:extLst>
          </p:cNvPr>
          <p:cNvCxnSpPr>
            <a:cxnSpLocks/>
          </p:cNvCxnSpPr>
          <p:nvPr/>
        </p:nvCxnSpPr>
        <p:spPr>
          <a:xfrm>
            <a:off x="7659445" y="2212647"/>
            <a:ext cx="0" cy="3754419"/>
          </a:xfrm>
          <a:prstGeom prst="line">
            <a:avLst/>
          </a:prstGeom>
          <a:ln w="38100">
            <a:solidFill>
              <a:srgbClr val="FF66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7236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626006" y="201098"/>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570877" y="1570172"/>
            <a:ext cx="10822282" cy="3447578"/>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endParaRPr lang="it-IT" sz="2800" b="1" dirty="0">
              <a:solidFill>
                <a:srgbClr val="FF4343"/>
              </a:solidFill>
              <a:latin typeface="Arial" panose="020B0604020202020204" pitchFamily="34" charset="0"/>
              <a:cs typeface="Arial" panose="020B0604020202020204" pitchFamily="34" charset="0"/>
            </a:endParaRPr>
          </a:p>
          <a:p>
            <a:pPr algn="l">
              <a:lnSpc>
                <a:spcPct val="110000"/>
              </a:lnSpc>
            </a:pPr>
            <a:r>
              <a:rPr lang="it-IT" sz="11200" b="1" dirty="0">
                <a:solidFill>
                  <a:srgbClr val="FF4343"/>
                </a:solidFill>
                <a:latin typeface="Arial" panose="020B0604020202020204" pitchFamily="34" charset="0"/>
                <a:cs typeface="Arial" panose="020B0604020202020204" pitchFamily="34" charset="0"/>
              </a:rPr>
              <a:t>PLANNING PROCESS: ORGANIZATION OF THE MAIN PHASES</a:t>
            </a:r>
          </a:p>
          <a:p>
            <a:pPr algn="l">
              <a:lnSpc>
                <a:spcPct val="110000"/>
              </a:lnSpc>
            </a:pPr>
            <a:endParaRPr lang="it-IT" sz="7200" b="1" dirty="0">
              <a:latin typeface="Arial" panose="020B0604020202020204" pitchFamily="34" charset="0"/>
              <a:cs typeface="Arial" panose="020B0604020202020204" pitchFamily="34" charset="0"/>
            </a:endParaRPr>
          </a:p>
          <a:p>
            <a:pPr algn="just">
              <a:lnSpc>
                <a:spcPct val="110000"/>
              </a:lnSpc>
            </a:pPr>
            <a:r>
              <a:rPr lang="it-IT" sz="7200" b="1" u="sng" dirty="0">
                <a:latin typeface="Arial" panose="020B0604020202020204" pitchFamily="34" charset="0"/>
                <a:cs typeface="Arial" panose="020B0604020202020204" pitchFamily="34" charset="0"/>
              </a:rPr>
              <a:t>PRE-EVENT: THE PLANNING PHASE</a:t>
            </a:r>
          </a:p>
          <a:p>
            <a:pPr algn="just">
              <a:lnSpc>
                <a:spcPct val="110000"/>
              </a:lnSpc>
            </a:pPr>
            <a:endParaRPr lang="en-US" sz="7200" dirty="0">
              <a:latin typeface="Arial" panose="020B0604020202020204" pitchFamily="34" charset="0"/>
              <a:cs typeface="Arial" panose="020B0604020202020204" pitchFamily="34" charset="0"/>
            </a:endParaRPr>
          </a:p>
          <a:p>
            <a:pPr algn="just">
              <a:lnSpc>
                <a:spcPct val="110000"/>
              </a:lnSpc>
            </a:pPr>
            <a:r>
              <a:rPr lang="en-US" sz="6400" dirty="0">
                <a:latin typeface="Arial" panose="020B0604020202020204" pitchFamily="34" charset="0"/>
                <a:cs typeface="Arial" panose="020B0604020202020204" pitchFamily="34" charset="0"/>
              </a:rPr>
              <a:t>1.- Determine the objectives and define the type of event and its name according to its purpose. </a:t>
            </a:r>
          </a:p>
          <a:p>
            <a:pPr algn="just">
              <a:lnSpc>
                <a:spcPct val="110000"/>
              </a:lnSpc>
            </a:pPr>
            <a:endParaRPr lang="en-US" sz="6400" dirty="0">
              <a:latin typeface="Arial" panose="020B0604020202020204" pitchFamily="34" charset="0"/>
              <a:cs typeface="Arial" panose="020B0604020202020204" pitchFamily="34" charset="0"/>
            </a:endParaRPr>
          </a:p>
          <a:p>
            <a:pPr algn="just">
              <a:lnSpc>
                <a:spcPct val="110000"/>
              </a:lnSpc>
            </a:pPr>
            <a:r>
              <a:rPr lang="en-US" sz="6400" dirty="0">
                <a:latin typeface="Arial" panose="020B0604020202020204" pitchFamily="34" charset="0"/>
                <a:cs typeface="Arial" panose="020B0604020202020204" pitchFamily="34" charset="0"/>
              </a:rPr>
              <a:t>2.- Appointing the Organizing Committee</a:t>
            </a:r>
          </a:p>
          <a:p>
            <a:pPr algn="just">
              <a:lnSpc>
                <a:spcPct val="110000"/>
              </a:lnSpc>
            </a:pPr>
            <a:endParaRPr lang="en-US" sz="6400" dirty="0">
              <a:latin typeface="Arial" panose="020B0604020202020204" pitchFamily="34" charset="0"/>
              <a:cs typeface="Arial" panose="020B0604020202020204" pitchFamily="34" charset="0"/>
            </a:endParaRPr>
          </a:p>
          <a:p>
            <a:pPr algn="just">
              <a:lnSpc>
                <a:spcPct val="110000"/>
              </a:lnSpc>
            </a:pPr>
            <a:r>
              <a:rPr lang="en-US" sz="6400" dirty="0">
                <a:latin typeface="Arial" panose="020B0604020202020204" pitchFamily="34" charset="0"/>
                <a:cs typeface="Arial" panose="020B0604020202020204" pitchFamily="34" charset="0"/>
              </a:rPr>
              <a:t> 3.- Determine the number and type of Guests, Participants, Delegates, Speakers and Accompanying Persons.</a:t>
            </a:r>
          </a:p>
          <a:p>
            <a:pPr algn="just">
              <a:lnSpc>
                <a:spcPct val="110000"/>
              </a:lnSpc>
            </a:pPr>
            <a:endParaRPr lang="en-US" sz="6400" dirty="0">
              <a:latin typeface="Arial" panose="020B0604020202020204" pitchFamily="34" charset="0"/>
              <a:cs typeface="Arial" panose="020B0604020202020204" pitchFamily="34" charset="0"/>
            </a:endParaRPr>
          </a:p>
          <a:p>
            <a:pPr algn="just">
              <a:lnSpc>
                <a:spcPct val="110000"/>
              </a:lnSpc>
            </a:pPr>
            <a:r>
              <a:rPr lang="en-US" sz="6400" dirty="0">
                <a:latin typeface="Arial" panose="020B0604020202020204" pitchFamily="34" charset="0"/>
                <a:cs typeface="Arial" panose="020B0604020202020204" pitchFamily="34" charset="0"/>
              </a:rPr>
              <a:t>4.- Select the Date</a:t>
            </a:r>
          </a:p>
          <a:p>
            <a:pPr marL="857250" indent="-857250" algn="just">
              <a:lnSpc>
                <a:spcPct val="110000"/>
              </a:lnSpc>
              <a:buFont typeface="Arial" panose="020B0604020202020204" pitchFamily="34" charset="0"/>
              <a:buChar char="•"/>
            </a:pPr>
            <a:endParaRPr lang="en-US" sz="72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25887704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626006" y="201098"/>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570877" y="1570172"/>
            <a:ext cx="10822282" cy="3447578"/>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endParaRPr lang="it-IT" sz="2800" b="1" dirty="0">
              <a:solidFill>
                <a:srgbClr val="FF4343"/>
              </a:solidFill>
              <a:latin typeface="Arial" panose="020B0604020202020204" pitchFamily="34" charset="0"/>
              <a:cs typeface="Arial" panose="020B0604020202020204" pitchFamily="34" charset="0"/>
            </a:endParaRPr>
          </a:p>
          <a:p>
            <a:pPr algn="l">
              <a:lnSpc>
                <a:spcPct val="110000"/>
              </a:lnSpc>
            </a:pPr>
            <a:r>
              <a:rPr lang="it-IT" sz="11200" b="1" dirty="0">
                <a:solidFill>
                  <a:srgbClr val="FF4343"/>
                </a:solidFill>
                <a:latin typeface="Arial" panose="020B0604020202020204" pitchFamily="34" charset="0"/>
                <a:cs typeface="Arial" panose="020B0604020202020204" pitchFamily="34" charset="0"/>
              </a:rPr>
              <a:t>PLANNING PROCESS: ORGANIZATION OF THE MAIN PHASES</a:t>
            </a:r>
          </a:p>
          <a:p>
            <a:pPr algn="l">
              <a:lnSpc>
                <a:spcPct val="110000"/>
              </a:lnSpc>
            </a:pPr>
            <a:endParaRPr lang="it-IT" sz="7200" b="1" dirty="0">
              <a:latin typeface="Arial" panose="020B0604020202020204" pitchFamily="34" charset="0"/>
              <a:cs typeface="Arial" panose="020B0604020202020204" pitchFamily="34" charset="0"/>
            </a:endParaRPr>
          </a:p>
          <a:p>
            <a:pPr algn="just">
              <a:lnSpc>
                <a:spcPct val="110000"/>
              </a:lnSpc>
            </a:pPr>
            <a:r>
              <a:rPr lang="it-IT" sz="7200" b="1" u="sng" dirty="0">
                <a:latin typeface="Arial" panose="020B0604020202020204" pitchFamily="34" charset="0"/>
                <a:cs typeface="Arial" panose="020B0604020202020204" pitchFamily="34" charset="0"/>
              </a:rPr>
              <a:t>PRE-EVENT: THE PLANNING PHASE</a:t>
            </a:r>
          </a:p>
          <a:p>
            <a:pPr algn="just">
              <a:lnSpc>
                <a:spcPct val="110000"/>
              </a:lnSpc>
            </a:pPr>
            <a:endParaRPr lang="en-US" sz="7200" dirty="0">
              <a:latin typeface="Arial" panose="020B0604020202020204" pitchFamily="34" charset="0"/>
              <a:cs typeface="Arial" panose="020B0604020202020204" pitchFamily="34" charset="0"/>
            </a:endParaRPr>
          </a:p>
          <a:p>
            <a:pPr algn="just">
              <a:lnSpc>
                <a:spcPct val="110000"/>
              </a:lnSpc>
            </a:pPr>
            <a:r>
              <a:rPr lang="en-US" sz="6400" dirty="0">
                <a:latin typeface="Arial" panose="020B0604020202020204" pitchFamily="34" charset="0"/>
                <a:cs typeface="Arial" panose="020B0604020202020204" pitchFamily="34" charset="0"/>
              </a:rPr>
              <a:t>5.- Select the venue(s).</a:t>
            </a:r>
          </a:p>
          <a:p>
            <a:pPr algn="just">
              <a:lnSpc>
                <a:spcPct val="110000"/>
              </a:lnSpc>
            </a:pPr>
            <a:endParaRPr lang="en-US" sz="6400" dirty="0">
              <a:latin typeface="Arial" panose="020B0604020202020204" pitchFamily="34" charset="0"/>
              <a:cs typeface="Arial" panose="020B0604020202020204" pitchFamily="34" charset="0"/>
            </a:endParaRPr>
          </a:p>
          <a:p>
            <a:pPr algn="just">
              <a:lnSpc>
                <a:spcPct val="110000"/>
              </a:lnSpc>
            </a:pPr>
            <a:r>
              <a:rPr lang="en-US" sz="6400" dirty="0">
                <a:latin typeface="Arial" panose="020B0604020202020204" pitchFamily="34" charset="0"/>
                <a:cs typeface="Arial" panose="020B0604020202020204" pitchFamily="34" charset="0"/>
              </a:rPr>
              <a:t>6.- Draw up the general schedule of activities.</a:t>
            </a:r>
          </a:p>
          <a:p>
            <a:pPr algn="just">
              <a:lnSpc>
                <a:spcPct val="110000"/>
              </a:lnSpc>
            </a:pPr>
            <a:endParaRPr lang="en-US" sz="6400" dirty="0">
              <a:latin typeface="Arial" panose="020B0604020202020204" pitchFamily="34" charset="0"/>
              <a:cs typeface="Arial" panose="020B0604020202020204" pitchFamily="34" charset="0"/>
            </a:endParaRPr>
          </a:p>
          <a:p>
            <a:pPr algn="just">
              <a:lnSpc>
                <a:spcPct val="110000"/>
              </a:lnSpc>
            </a:pPr>
            <a:r>
              <a:rPr lang="en-US" sz="6400" dirty="0">
                <a:latin typeface="Arial" panose="020B0604020202020204" pitchFamily="34" charset="0"/>
                <a:cs typeface="Arial" panose="020B0604020202020204" pitchFamily="34" charset="0"/>
              </a:rPr>
              <a:t>7.- Estimate the human, material and technical resources.</a:t>
            </a:r>
          </a:p>
          <a:p>
            <a:pPr algn="just">
              <a:lnSpc>
                <a:spcPct val="110000"/>
              </a:lnSpc>
            </a:pPr>
            <a:endParaRPr lang="en-US" sz="6400" dirty="0">
              <a:latin typeface="Arial" panose="020B0604020202020204" pitchFamily="34" charset="0"/>
              <a:cs typeface="Arial" panose="020B0604020202020204" pitchFamily="34" charset="0"/>
            </a:endParaRPr>
          </a:p>
          <a:p>
            <a:pPr algn="just">
              <a:lnSpc>
                <a:spcPct val="110000"/>
              </a:lnSpc>
            </a:pPr>
            <a:r>
              <a:rPr lang="en-US" sz="6400" dirty="0">
                <a:latin typeface="Arial" panose="020B0604020202020204" pitchFamily="34" charset="0"/>
                <a:cs typeface="Arial" panose="020B0604020202020204" pitchFamily="34" charset="0"/>
              </a:rPr>
              <a:t>8.- Elaboration of the Budget.</a:t>
            </a:r>
          </a:p>
          <a:p>
            <a:pPr algn="just">
              <a:lnSpc>
                <a:spcPct val="110000"/>
              </a:lnSpc>
            </a:pPr>
            <a:endParaRPr lang="en-US" sz="6400" dirty="0">
              <a:latin typeface="Arial" panose="020B0604020202020204" pitchFamily="34" charset="0"/>
              <a:cs typeface="Arial" panose="020B0604020202020204" pitchFamily="34" charset="0"/>
            </a:endParaRPr>
          </a:p>
          <a:p>
            <a:pPr algn="just">
              <a:lnSpc>
                <a:spcPct val="110000"/>
              </a:lnSpc>
            </a:pPr>
            <a:endParaRPr lang="en-US" sz="72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17838301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626006" y="201098"/>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570877" y="1570172"/>
            <a:ext cx="10822282" cy="3447578"/>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endParaRPr lang="it-IT" sz="2800" b="1" dirty="0">
              <a:solidFill>
                <a:srgbClr val="FF4343"/>
              </a:solidFill>
              <a:latin typeface="Arial" panose="020B0604020202020204" pitchFamily="34" charset="0"/>
              <a:cs typeface="Arial" panose="020B0604020202020204" pitchFamily="34" charset="0"/>
            </a:endParaRPr>
          </a:p>
          <a:p>
            <a:pPr algn="l">
              <a:lnSpc>
                <a:spcPct val="110000"/>
              </a:lnSpc>
            </a:pPr>
            <a:r>
              <a:rPr lang="it-IT" sz="11200" b="1" dirty="0">
                <a:solidFill>
                  <a:srgbClr val="FF4343"/>
                </a:solidFill>
                <a:latin typeface="Arial" panose="020B0604020202020204" pitchFamily="34" charset="0"/>
                <a:cs typeface="Arial" panose="020B0604020202020204" pitchFamily="34" charset="0"/>
              </a:rPr>
              <a:t>PLANNING PROCESS: ORGANIZATION OF THE MAIN PHASES</a:t>
            </a:r>
          </a:p>
          <a:p>
            <a:pPr algn="l">
              <a:lnSpc>
                <a:spcPct val="110000"/>
              </a:lnSpc>
            </a:pPr>
            <a:endParaRPr lang="it-IT" sz="7200" b="1" dirty="0">
              <a:latin typeface="Arial" panose="020B0604020202020204" pitchFamily="34" charset="0"/>
              <a:cs typeface="Arial" panose="020B0604020202020204" pitchFamily="34" charset="0"/>
            </a:endParaRPr>
          </a:p>
          <a:p>
            <a:pPr algn="just">
              <a:lnSpc>
                <a:spcPct val="110000"/>
              </a:lnSpc>
            </a:pPr>
            <a:r>
              <a:rPr lang="it-IT" sz="7200" b="1" u="sng" dirty="0">
                <a:latin typeface="Arial" panose="020B0604020202020204" pitchFamily="34" charset="0"/>
                <a:cs typeface="Arial" panose="020B0604020202020204" pitchFamily="34" charset="0"/>
              </a:rPr>
              <a:t>PRE-EVENT: THE PLANNING PHASE</a:t>
            </a:r>
          </a:p>
          <a:p>
            <a:pPr algn="just">
              <a:lnSpc>
                <a:spcPct val="110000"/>
              </a:lnSpc>
            </a:pPr>
            <a:endParaRPr lang="en-US" sz="6400" dirty="0">
              <a:latin typeface="Arial" panose="020B0604020202020204" pitchFamily="34" charset="0"/>
              <a:cs typeface="Arial" panose="020B0604020202020204" pitchFamily="34" charset="0"/>
            </a:endParaRPr>
          </a:p>
          <a:p>
            <a:pPr algn="just">
              <a:lnSpc>
                <a:spcPct val="110000"/>
              </a:lnSpc>
            </a:pPr>
            <a:r>
              <a:rPr lang="en-US" sz="6400" dirty="0">
                <a:latin typeface="Arial" panose="020B0604020202020204" pitchFamily="34" charset="0"/>
                <a:cs typeface="Arial" panose="020B0604020202020204" pitchFamily="34" charset="0"/>
              </a:rPr>
              <a:t>9.- Promotion of the Event.</a:t>
            </a:r>
          </a:p>
          <a:p>
            <a:pPr algn="just">
              <a:lnSpc>
                <a:spcPct val="110000"/>
              </a:lnSpc>
            </a:pPr>
            <a:endParaRPr lang="en-US" sz="6400" dirty="0">
              <a:latin typeface="Arial" panose="020B0604020202020204" pitchFamily="34" charset="0"/>
              <a:cs typeface="Arial" panose="020B0604020202020204" pitchFamily="34" charset="0"/>
            </a:endParaRPr>
          </a:p>
          <a:p>
            <a:pPr algn="just">
              <a:lnSpc>
                <a:spcPct val="110000"/>
              </a:lnSpc>
            </a:pPr>
            <a:r>
              <a:rPr lang="en-US" sz="6400" dirty="0">
                <a:latin typeface="Arial" panose="020B0604020202020204" pitchFamily="34" charset="0"/>
                <a:cs typeface="Arial" panose="020B0604020202020204" pitchFamily="34" charset="0"/>
              </a:rPr>
              <a:t>10.- Design and Elaboration of printed material.</a:t>
            </a:r>
          </a:p>
          <a:p>
            <a:pPr algn="just">
              <a:lnSpc>
                <a:spcPct val="110000"/>
              </a:lnSpc>
            </a:pPr>
            <a:endParaRPr lang="en-US" sz="6400" dirty="0">
              <a:latin typeface="Arial" panose="020B0604020202020204" pitchFamily="34" charset="0"/>
              <a:cs typeface="Arial" panose="020B0604020202020204" pitchFamily="34" charset="0"/>
            </a:endParaRPr>
          </a:p>
          <a:p>
            <a:pPr algn="just">
              <a:lnSpc>
                <a:spcPct val="110000"/>
              </a:lnSpc>
            </a:pPr>
            <a:r>
              <a:rPr lang="en-US" sz="6400" dirty="0">
                <a:latin typeface="Arial" panose="020B0604020202020204" pitchFamily="34" charset="0"/>
                <a:cs typeface="Arial" panose="020B0604020202020204" pitchFamily="34" charset="0"/>
              </a:rPr>
              <a:t>11.- Selection and Training of Personnel.</a:t>
            </a:r>
          </a:p>
          <a:p>
            <a:pPr algn="just">
              <a:lnSpc>
                <a:spcPct val="110000"/>
              </a:lnSpc>
            </a:pPr>
            <a:endParaRPr lang="en-US" sz="6400" dirty="0">
              <a:latin typeface="Arial" panose="020B0604020202020204" pitchFamily="34" charset="0"/>
              <a:cs typeface="Arial" panose="020B0604020202020204" pitchFamily="34" charset="0"/>
            </a:endParaRPr>
          </a:p>
          <a:p>
            <a:pPr algn="just">
              <a:lnSpc>
                <a:spcPct val="110000"/>
              </a:lnSpc>
            </a:pPr>
            <a:r>
              <a:rPr lang="en-US" sz="6400" dirty="0">
                <a:latin typeface="Arial" panose="020B0604020202020204" pitchFamily="34" charset="0"/>
                <a:cs typeface="Arial" panose="020B0604020202020204" pitchFamily="34" charset="0"/>
              </a:rPr>
              <a:t>12.- Acquisition or Contracting of materials, equipment or services.</a:t>
            </a:r>
          </a:p>
          <a:p>
            <a:pPr algn="just">
              <a:lnSpc>
                <a:spcPct val="110000"/>
              </a:lnSpc>
            </a:pPr>
            <a:endParaRPr lang="en-US" sz="72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2106939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626006" y="201098"/>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570877" y="1553778"/>
            <a:ext cx="10822282" cy="3447578"/>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endParaRPr lang="it-IT" sz="2800" b="1" dirty="0">
              <a:solidFill>
                <a:srgbClr val="FF4343"/>
              </a:solidFill>
              <a:latin typeface="Arial" panose="020B0604020202020204" pitchFamily="34" charset="0"/>
              <a:cs typeface="Arial" panose="020B0604020202020204" pitchFamily="34" charset="0"/>
            </a:endParaRPr>
          </a:p>
          <a:p>
            <a:pPr algn="l">
              <a:lnSpc>
                <a:spcPct val="110000"/>
              </a:lnSpc>
            </a:pPr>
            <a:r>
              <a:rPr lang="it-IT" sz="11200" b="1" dirty="0">
                <a:solidFill>
                  <a:srgbClr val="FF4343"/>
                </a:solidFill>
                <a:latin typeface="Arial" panose="020B0604020202020204" pitchFamily="34" charset="0"/>
                <a:cs typeface="Arial" panose="020B0604020202020204" pitchFamily="34" charset="0"/>
              </a:rPr>
              <a:t>PLANNING PROCESS: ORGANIZATION OF THE MAIN PHASES</a:t>
            </a:r>
          </a:p>
          <a:p>
            <a:pPr algn="l">
              <a:lnSpc>
                <a:spcPct val="110000"/>
              </a:lnSpc>
            </a:pPr>
            <a:endParaRPr lang="it-IT" sz="7200" b="1" dirty="0">
              <a:latin typeface="Arial" panose="020B0604020202020204" pitchFamily="34" charset="0"/>
              <a:cs typeface="Arial" panose="020B0604020202020204" pitchFamily="34" charset="0"/>
            </a:endParaRPr>
          </a:p>
          <a:p>
            <a:pPr algn="just">
              <a:lnSpc>
                <a:spcPct val="110000"/>
              </a:lnSpc>
            </a:pPr>
            <a:r>
              <a:rPr lang="it-IT" sz="7200" b="1" u="sng" dirty="0">
                <a:latin typeface="Arial" panose="020B0604020202020204" pitchFamily="34" charset="0"/>
                <a:cs typeface="Arial" panose="020B0604020202020204" pitchFamily="34" charset="0"/>
              </a:rPr>
              <a:t>EVENT: THE IMPLEMENTATION PHASE</a:t>
            </a:r>
          </a:p>
          <a:p>
            <a:pPr algn="just">
              <a:lnSpc>
                <a:spcPct val="110000"/>
              </a:lnSpc>
            </a:pPr>
            <a:endParaRPr lang="it-IT" sz="7200" b="1" dirty="0">
              <a:latin typeface="Arial" panose="020B0604020202020204" pitchFamily="34" charset="0"/>
              <a:cs typeface="Arial" panose="020B0604020202020204" pitchFamily="34" charset="0"/>
            </a:endParaRPr>
          </a:p>
          <a:p>
            <a:pPr algn="just">
              <a:lnSpc>
                <a:spcPct val="110000"/>
              </a:lnSpc>
            </a:pPr>
            <a:endParaRPr lang="en-US" sz="8000" dirty="0">
              <a:latin typeface="Arial" panose="020B0604020202020204" pitchFamily="34" charset="0"/>
              <a:cs typeface="Arial" panose="020B0604020202020204" pitchFamily="34" charset="0"/>
            </a:endParaRPr>
          </a:p>
          <a:p>
            <a:pPr algn="just">
              <a:lnSpc>
                <a:spcPct val="110000"/>
              </a:lnSpc>
            </a:pPr>
            <a:r>
              <a:rPr lang="en-US" sz="8000" dirty="0">
                <a:latin typeface="Arial" panose="020B0604020202020204" pitchFamily="34" charset="0"/>
                <a:cs typeface="Arial" panose="020B0604020202020204" pitchFamily="34" charset="0"/>
              </a:rPr>
              <a:t>- This is where all the activities planned during the pre-event will be carried out.</a:t>
            </a:r>
          </a:p>
          <a:p>
            <a:pPr algn="just">
              <a:lnSpc>
                <a:spcPct val="110000"/>
              </a:lnSpc>
            </a:pPr>
            <a:endParaRPr lang="en-US" sz="8000" dirty="0">
              <a:latin typeface="Arial" panose="020B0604020202020204" pitchFamily="34" charset="0"/>
              <a:cs typeface="Arial" panose="020B0604020202020204" pitchFamily="34" charset="0"/>
            </a:endParaRPr>
          </a:p>
          <a:p>
            <a:pPr algn="just">
              <a:lnSpc>
                <a:spcPct val="110000"/>
              </a:lnSpc>
            </a:pPr>
            <a:r>
              <a:rPr lang="en-US" sz="8000" dirty="0">
                <a:latin typeface="Arial" panose="020B0604020202020204" pitchFamily="34" charset="0"/>
                <a:cs typeface="Arial" panose="020B0604020202020204" pitchFamily="34" charset="0"/>
              </a:rPr>
              <a:t>- It will consist of the meeting of all the people involved in the event, at the estimated place and time, guided by the program that the organizing committee prepared for the event.</a:t>
            </a:r>
          </a:p>
          <a:p>
            <a:pPr algn="just">
              <a:lnSpc>
                <a:spcPct val="110000"/>
              </a:lnSpc>
            </a:pPr>
            <a:endParaRPr lang="en-US" sz="72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30362525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626006" y="201098"/>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570877" y="1570172"/>
            <a:ext cx="10822282" cy="3447578"/>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endParaRPr lang="it-IT" sz="2800" b="1" dirty="0">
              <a:solidFill>
                <a:srgbClr val="FF4343"/>
              </a:solidFill>
              <a:latin typeface="Arial" panose="020B0604020202020204" pitchFamily="34" charset="0"/>
              <a:cs typeface="Arial" panose="020B0604020202020204" pitchFamily="34" charset="0"/>
            </a:endParaRPr>
          </a:p>
          <a:p>
            <a:pPr algn="l">
              <a:lnSpc>
                <a:spcPct val="110000"/>
              </a:lnSpc>
            </a:pPr>
            <a:r>
              <a:rPr lang="it-IT" sz="11200" b="1" dirty="0">
                <a:solidFill>
                  <a:srgbClr val="FF4343"/>
                </a:solidFill>
                <a:latin typeface="Arial" panose="020B0604020202020204" pitchFamily="34" charset="0"/>
                <a:cs typeface="Arial" panose="020B0604020202020204" pitchFamily="34" charset="0"/>
              </a:rPr>
              <a:t>PLANNING PROCESS: ORGANIZATION OF THE MAIN PHASES</a:t>
            </a:r>
          </a:p>
          <a:p>
            <a:pPr algn="l">
              <a:lnSpc>
                <a:spcPct val="110000"/>
              </a:lnSpc>
            </a:pPr>
            <a:endParaRPr lang="it-IT" sz="7200" b="1" dirty="0">
              <a:latin typeface="Arial" panose="020B0604020202020204" pitchFamily="34" charset="0"/>
              <a:cs typeface="Arial" panose="020B0604020202020204" pitchFamily="34" charset="0"/>
            </a:endParaRPr>
          </a:p>
          <a:p>
            <a:pPr algn="just">
              <a:lnSpc>
                <a:spcPct val="110000"/>
              </a:lnSpc>
            </a:pPr>
            <a:r>
              <a:rPr lang="it-IT" sz="7200" b="1" u="sng" dirty="0">
                <a:latin typeface="Arial" panose="020B0604020202020204" pitchFamily="34" charset="0"/>
                <a:cs typeface="Arial" panose="020B0604020202020204" pitchFamily="34" charset="0"/>
              </a:rPr>
              <a:t>POST- EVENT: OUTCOME EVALUATION</a:t>
            </a:r>
          </a:p>
          <a:p>
            <a:pPr algn="just">
              <a:lnSpc>
                <a:spcPct val="110000"/>
              </a:lnSpc>
            </a:pPr>
            <a:endParaRPr lang="it-IT" sz="7200" b="1" dirty="0">
              <a:latin typeface="Arial" panose="020B0604020202020204" pitchFamily="34" charset="0"/>
              <a:cs typeface="Arial" panose="020B0604020202020204" pitchFamily="34" charset="0"/>
            </a:endParaRPr>
          </a:p>
          <a:p>
            <a:pPr algn="just">
              <a:lnSpc>
                <a:spcPct val="110000"/>
              </a:lnSpc>
            </a:pPr>
            <a:r>
              <a:rPr lang="en-US" sz="8000" dirty="0">
                <a:latin typeface="Arial" panose="020B0604020202020204" pitchFamily="34" charset="0"/>
                <a:cs typeface="Arial" panose="020B0604020202020204" pitchFamily="34" charset="0"/>
              </a:rPr>
              <a:t>1.- Compilation and filing of information relevant to the Event</a:t>
            </a:r>
          </a:p>
          <a:p>
            <a:pPr algn="just">
              <a:lnSpc>
                <a:spcPct val="110000"/>
              </a:lnSpc>
            </a:pPr>
            <a:r>
              <a:rPr lang="en-US" sz="8000" dirty="0">
                <a:latin typeface="Arial" panose="020B0604020202020204" pitchFamily="34" charset="0"/>
                <a:cs typeface="Arial" panose="020B0604020202020204" pitchFamily="34" charset="0"/>
              </a:rPr>
              <a:t>2. Acknowledgements</a:t>
            </a:r>
          </a:p>
          <a:p>
            <a:pPr algn="just">
              <a:lnSpc>
                <a:spcPct val="110000"/>
              </a:lnSpc>
            </a:pPr>
            <a:r>
              <a:rPr lang="en-US" sz="8000" dirty="0">
                <a:latin typeface="Arial" panose="020B0604020202020204" pitchFamily="34" charset="0"/>
                <a:cs typeface="Arial" panose="020B0604020202020204" pitchFamily="34" charset="0"/>
              </a:rPr>
              <a:t>3.-Evaluation</a:t>
            </a:r>
          </a:p>
          <a:p>
            <a:pPr algn="just">
              <a:lnSpc>
                <a:spcPct val="110000"/>
              </a:lnSpc>
            </a:pPr>
            <a:r>
              <a:rPr lang="en-US" sz="8000" dirty="0">
                <a:latin typeface="Arial" panose="020B0604020202020204" pitchFamily="34" charset="0"/>
                <a:cs typeface="Arial" panose="020B0604020202020204" pitchFamily="34" charset="0"/>
              </a:rPr>
              <a:t>4.-Fulfilment of commitments made</a:t>
            </a:r>
          </a:p>
          <a:p>
            <a:pPr algn="just">
              <a:lnSpc>
                <a:spcPct val="110000"/>
              </a:lnSpc>
            </a:pPr>
            <a:r>
              <a:rPr lang="en-US" sz="8000" dirty="0">
                <a:latin typeface="Arial" panose="020B0604020202020204" pitchFamily="34" charset="0"/>
                <a:cs typeface="Arial" panose="020B0604020202020204" pitchFamily="34" charset="0"/>
              </a:rPr>
              <a:t>5.- Annual report and accounts</a:t>
            </a:r>
          </a:p>
          <a:p>
            <a:pPr algn="just">
              <a:lnSpc>
                <a:spcPct val="110000"/>
              </a:lnSpc>
            </a:pPr>
            <a:endParaRPr lang="en-US" sz="6400" dirty="0">
              <a:latin typeface="Arial" panose="020B0604020202020204" pitchFamily="34" charset="0"/>
              <a:cs typeface="Arial" panose="020B0604020202020204" pitchFamily="34" charset="0"/>
            </a:endParaRPr>
          </a:p>
          <a:p>
            <a:pPr algn="just">
              <a:lnSpc>
                <a:spcPct val="110000"/>
              </a:lnSpc>
            </a:pPr>
            <a:endParaRPr lang="en-US" sz="6400" dirty="0">
              <a:latin typeface="Arial" panose="020B0604020202020204" pitchFamily="34" charset="0"/>
              <a:cs typeface="Arial" panose="020B0604020202020204" pitchFamily="34" charset="0"/>
            </a:endParaRPr>
          </a:p>
          <a:p>
            <a:pPr algn="just">
              <a:lnSpc>
                <a:spcPct val="110000"/>
              </a:lnSpc>
            </a:pPr>
            <a:endParaRPr lang="en-US" sz="72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1579386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626006" y="201098"/>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506869" y="1112902"/>
            <a:ext cx="10822282" cy="344757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endParaRPr lang="it-IT" sz="2800" b="1" dirty="0">
              <a:solidFill>
                <a:srgbClr val="FF4343"/>
              </a:solidFill>
              <a:latin typeface="Arial" panose="020B0604020202020204" pitchFamily="34" charset="0"/>
              <a:cs typeface="Arial" panose="020B0604020202020204" pitchFamily="34" charset="0"/>
            </a:endParaRPr>
          </a:p>
          <a:p>
            <a:pPr>
              <a:lnSpc>
                <a:spcPct val="110000"/>
              </a:lnSpc>
            </a:pPr>
            <a:r>
              <a:rPr lang="it-IT" sz="3600" b="1" dirty="0">
                <a:solidFill>
                  <a:srgbClr val="FF4343"/>
                </a:solidFill>
                <a:latin typeface="Arial" panose="020B0604020202020204" pitchFamily="34" charset="0"/>
                <a:cs typeface="Arial" panose="020B0604020202020204" pitchFamily="34" charset="0"/>
              </a:rPr>
              <a:t>EVENT ORGANIZATION: DIFFERENT PHASES</a:t>
            </a:r>
          </a:p>
          <a:p>
            <a:pPr algn="l">
              <a:lnSpc>
                <a:spcPct val="110000"/>
              </a:lnSpc>
            </a:pPr>
            <a:endParaRPr lang="it-IT" sz="7200" b="1" dirty="0">
              <a:latin typeface="Arial" panose="020B0604020202020204" pitchFamily="34" charset="0"/>
              <a:cs typeface="Arial" panose="020B0604020202020204" pitchFamily="34" charset="0"/>
            </a:endParaRPr>
          </a:p>
          <a:p>
            <a:pPr algn="just">
              <a:lnSpc>
                <a:spcPct val="110000"/>
              </a:lnSpc>
            </a:pPr>
            <a:endParaRPr lang="en-US" sz="6400" dirty="0">
              <a:latin typeface="Arial" panose="020B0604020202020204" pitchFamily="34" charset="0"/>
              <a:cs typeface="Arial" panose="020B0604020202020204" pitchFamily="34" charset="0"/>
            </a:endParaRPr>
          </a:p>
          <a:p>
            <a:pPr algn="just">
              <a:lnSpc>
                <a:spcPct val="110000"/>
              </a:lnSpc>
            </a:pPr>
            <a:endParaRPr lang="en-US" sz="72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graphicFrame>
        <p:nvGraphicFramePr>
          <p:cNvPr id="2" name="Diagrama 1"/>
          <p:cNvGraphicFramePr/>
          <p:nvPr>
            <p:extLst>
              <p:ext uri="{D42A27DB-BD31-4B8C-83A1-F6EECF244321}">
                <p14:modId xmlns:p14="http://schemas.microsoft.com/office/powerpoint/2010/main" val="860616022"/>
              </p:ext>
            </p:extLst>
          </p:nvPr>
        </p:nvGraphicFramePr>
        <p:xfrm>
          <a:off x="626006" y="2481975"/>
          <a:ext cx="10986874" cy="372680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 name="CuadroTexto 2"/>
          <p:cNvSpPr txBox="1"/>
          <p:nvPr/>
        </p:nvSpPr>
        <p:spPr>
          <a:xfrm>
            <a:off x="506869" y="6208776"/>
            <a:ext cx="4101707" cy="369332"/>
          </a:xfrm>
          <a:prstGeom prst="rect">
            <a:avLst/>
          </a:prstGeom>
          <a:noFill/>
        </p:spPr>
        <p:txBody>
          <a:bodyPr wrap="square" rtlCol="0">
            <a:spAutoFit/>
          </a:bodyPr>
          <a:lstStyle/>
          <a:p>
            <a:r>
              <a:rPr lang="en-GB" dirty="0" err="1"/>
              <a:t>Magaz</a:t>
            </a:r>
            <a:r>
              <a:rPr lang="en-GB" dirty="0"/>
              <a:t>-González and </a:t>
            </a:r>
            <a:r>
              <a:rPr lang="en-GB" dirty="0" err="1"/>
              <a:t>Fanjul</a:t>
            </a:r>
            <a:r>
              <a:rPr lang="en-GB" dirty="0"/>
              <a:t>-Suárez (2012)</a:t>
            </a:r>
            <a:endParaRPr lang="es-ES" dirty="0"/>
          </a:p>
        </p:txBody>
      </p:sp>
    </p:spTree>
    <p:extLst>
      <p:ext uri="{BB962C8B-B14F-4D97-AF65-F5344CB8AC3E}">
        <p14:creationId xmlns:p14="http://schemas.microsoft.com/office/powerpoint/2010/main" val="37361459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626006" y="201098"/>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570877" y="1771270"/>
            <a:ext cx="10822282" cy="3447578"/>
          </a:xfrm>
          <a:prstGeom prst="rect">
            <a:avLst/>
          </a:prstGeom>
        </p:spPr>
        <p:txBody>
          <a:bodyPr vert="horz" lIns="91440" tIns="45720" rIns="91440" bIns="45720" rtlCol="0">
            <a:normAutofit fontScale="4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endParaRPr lang="it-IT" sz="2800" b="1" dirty="0">
              <a:solidFill>
                <a:srgbClr val="FF4343"/>
              </a:solidFill>
              <a:latin typeface="Arial" panose="020B0604020202020204" pitchFamily="34" charset="0"/>
              <a:cs typeface="Arial" panose="020B0604020202020204" pitchFamily="34" charset="0"/>
            </a:endParaRPr>
          </a:p>
          <a:p>
            <a:pPr algn="l">
              <a:lnSpc>
                <a:spcPct val="110000"/>
              </a:lnSpc>
            </a:pPr>
            <a:r>
              <a:rPr lang="it-IT" sz="7000" b="1" dirty="0">
                <a:solidFill>
                  <a:srgbClr val="FF4343"/>
                </a:solidFill>
                <a:latin typeface="Arial" panose="020B0604020202020204" pitchFamily="34" charset="0"/>
                <a:cs typeface="Arial" panose="020B0604020202020204" pitchFamily="34" charset="0"/>
              </a:rPr>
              <a:t>EVENT ORGANIZATION: DIFFERENT PHASES</a:t>
            </a:r>
          </a:p>
          <a:p>
            <a:pPr algn="l">
              <a:lnSpc>
                <a:spcPct val="110000"/>
              </a:lnSpc>
            </a:pPr>
            <a:endParaRPr lang="it-IT" sz="7200" b="1" dirty="0">
              <a:latin typeface="Arial" panose="020B0604020202020204" pitchFamily="34" charset="0"/>
              <a:cs typeface="Arial" panose="020B0604020202020204" pitchFamily="34" charset="0"/>
            </a:endParaRPr>
          </a:p>
          <a:p>
            <a:pPr algn="just">
              <a:lnSpc>
                <a:spcPct val="110000"/>
              </a:lnSpc>
            </a:pPr>
            <a:r>
              <a:rPr lang="en-US" sz="6400" b="1" dirty="0">
                <a:solidFill>
                  <a:srgbClr val="FF6600"/>
                </a:solidFill>
                <a:latin typeface="Arial" panose="020B0604020202020204" pitchFamily="34" charset="0"/>
                <a:cs typeface="Arial" panose="020B0604020202020204" pitchFamily="34" charset="0"/>
              </a:rPr>
              <a:t>PHASE 0 OR PRELIMINARY: </a:t>
            </a:r>
            <a:r>
              <a:rPr lang="en-US" sz="6400" b="1" dirty="0">
                <a:latin typeface="Arial" panose="020B0604020202020204" pitchFamily="34" charset="0"/>
                <a:cs typeface="Arial" panose="020B0604020202020204" pitchFamily="34" charset="0"/>
              </a:rPr>
              <a:t>Preliminary o Presentation of the candidature: </a:t>
            </a:r>
          </a:p>
          <a:p>
            <a:pPr algn="just">
              <a:lnSpc>
                <a:spcPct val="110000"/>
              </a:lnSpc>
            </a:pPr>
            <a:r>
              <a:rPr lang="en-US" sz="6400" dirty="0">
                <a:latin typeface="Arial" panose="020B0604020202020204" pitchFamily="34" charset="0"/>
                <a:cs typeface="Arial" panose="020B0604020202020204" pitchFamily="34" charset="0"/>
              </a:rPr>
              <a:t>in this phase a report is prepared, and the campaign is carried out to gain support for the candidacy with the best strategy.</a:t>
            </a:r>
          </a:p>
          <a:p>
            <a:pPr algn="just">
              <a:lnSpc>
                <a:spcPct val="110000"/>
              </a:lnSpc>
            </a:pPr>
            <a:endParaRPr lang="en-US" sz="6400" dirty="0">
              <a:latin typeface="Arial" panose="020B0604020202020204" pitchFamily="34" charset="0"/>
              <a:cs typeface="Arial" panose="020B0604020202020204" pitchFamily="34" charset="0"/>
            </a:endParaRPr>
          </a:p>
          <a:p>
            <a:pPr algn="just">
              <a:lnSpc>
                <a:spcPct val="110000"/>
              </a:lnSpc>
            </a:pPr>
            <a:endParaRPr lang="en-US" sz="72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23614902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626006" y="201098"/>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570877" y="1231774"/>
            <a:ext cx="10822282" cy="3447578"/>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endParaRPr lang="it-IT" sz="12800" b="1" dirty="0">
              <a:solidFill>
                <a:srgbClr val="FF4343"/>
              </a:solidFill>
              <a:latin typeface="Arial" panose="020B0604020202020204" pitchFamily="34" charset="0"/>
              <a:cs typeface="Arial" panose="020B0604020202020204" pitchFamily="34" charset="0"/>
            </a:endParaRPr>
          </a:p>
          <a:p>
            <a:pPr algn="l">
              <a:lnSpc>
                <a:spcPct val="110000"/>
              </a:lnSpc>
            </a:pPr>
            <a:r>
              <a:rPr lang="it-IT" sz="12800" b="1" dirty="0">
                <a:solidFill>
                  <a:srgbClr val="FF4343"/>
                </a:solidFill>
                <a:latin typeface="Arial" panose="020B0604020202020204" pitchFamily="34" charset="0"/>
                <a:cs typeface="Arial" panose="020B0604020202020204" pitchFamily="34" charset="0"/>
              </a:rPr>
              <a:t>EVENT ORGANIZATION: DIFFERENT PHASES</a:t>
            </a:r>
          </a:p>
          <a:p>
            <a:pPr algn="l">
              <a:lnSpc>
                <a:spcPct val="110000"/>
              </a:lnSpc>
            </a:pPr>
            <a:endParaRPr lang="it-IT" sz="7200" b="1" dirty="0">
              <a:latin typeface="Arial" panose="020B0604020202020204" pitchFamily="34" charset="0"/>
              <a:cs typeface="Arial" panose="020B0604020202020204" pitchFamily="34" charset="0"/>
            </a:endParaRPr>
          </a:p>
          <a:p>
            <a:pPr algn="just">
              <a:lnSpc>
                <a:spcPct val="110000"/>
              </a:lnSpc>
            </a:pPr>
            <a:r>
              <a:rPr lang="en-US" sz="9600" b="1" dirty="0">
                <a:solidFill>
                  <a:srgbClr val="FF6600"/>
                </a:solidFill>
                <a:latin typeface="Arial" panose="020B0604020202020204" pitchFamily="34" charset="0"/>
                <a:cs typeface="Arial" panose="020B0604020202020204" pitchFamily="34" charset="0"/>
              </a:rPr>
              <a:t>PHASE 1: </a:t>
            </a:r>
            <a:r>
              <a:rPr lang="en-US" sz="9600" b="1" dirty="0">
                <a:latin typeface="Arial" panose="020B0604020202020204" pitchFamily="34" charset="0"/>
                <a:cs typeface="Arial" panose="020B0604020202020204" pitchFamily="34" charset="0"/>
              </a:rPr>
              <a:t>Definition and Design of the Event Characteristics:</a:t>
            </a:r>
          </a:p>
          <a:p>
            <a:pPr algn="just">
              <a:lnSpc>
                <a:spcPct val="110000"/>
              </a:lnSpc>
            </a:pPr>
            <a:r>
              <a:rPr lang="en-US" sz="9600" dirty="0">
                <a:latin typeface="Arial" panose="020B0604020202020204" pitchFamily="34" charset="0"/>
                <a:cs typeface="Arial" panose="020B0604020202020204" pitchFamily="34" charset="0"/>
              </a:rPr>
              <a:t>it corresponds to the development of the event's strategic plan. It phase answers the questions: what do you want, why do you want it, what do you want it for, what do you want it for, and why do you want it? The objectives-goals-constraints are formulated and set. The event is configured (definition of the main variables of the event: typology, duration, infrastructure duration, infrastructure, human resources, technical-sporting characteristics involved, etc.).</a:t>
            </a:r>
          </a:p>
          <a:p>
            <a:pPr algn="just">
              <a:lnSpc>
                <a:spcPct val="110000"/>
              </a:lnSpc>
            </a:pPr>
            <a:endParaRPr lang="en-US" sz="72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40998038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626006" y="201098"/>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570877" y="1231774"/>
            <a:ext cx="10822282" cy="3447578"/>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endParaRPr lang="it-IT" sz="12800" b="1" dirty="0">
              <a:solidFill>
                <a:srgbClr val="FF4343"/>
              </a:solidFill>
              <a:latin typeface="Arial" panose="020B0604020202020204" pitchFamily="34" charset="0"/>
              <a:cs typeface="Arial" panose="020B0604020202020204" pitchFamily="34" charset="0"/>
            </a:endParaRPr>
          </a:p>
          <a:p>
            <a:pPr algn="l">
              <a:lnSpc>
                <a:spcPct val="110000"/>
              </a:lnSpc>
            </a:pPr>
            <a:r>
              <a:rPr lang="it-IT" sz="12800" b="1" dirty="0">
                <a:solidFill>
                  <a:srgbClr val="FF4343"/>
                </a:solidFill>
                <a:latin typeface="Arial" panose="020B0604020202020204" pitchFamily="34" charset="0"/>
                <a:cs typeface="Arial" panose="020B0604020202020204" pitchFamily="34" charset="0"/>
              </a:rPr>
              <a:t>EVENT ORGANIZATION: DIFFERENT PHASES</a:t>
            </a:r>
          </a:p>
          <a:p>
            <a:pPr algn="l">
              <a:lnSpc>
                <a:spcPct val="110000"/>
              </a:lnSpc>
            </a:pPr>
            <a:endParaRPr lang="it-IT" sz="7200" b="1" dirty="0">
              <a:latin typeface="Arial" panose="020B0604020202020204" pitchFamily="34" charset="0"/>
              <a:cs typeface="Arial" panose="020B0604020202020204" pitchFamily="34" charset="0"/>
            </a:endParaRPr>
          </a:p>
          <a:p>
            <a:pPr algn="just">
              <a:lnSpc>
                <a:spcPct val="110000"/>
              </a:lnSpc>
            </a:pPr>
            <a:r>
              <a:rPr lang="en-US" sz="9600" b="1" dirty="0">
                <a:solidFill>
                  <a:srgbClr val="FF6600"/>
                </a:solidFill>
                <a:latin typeface="Arial" panose="020B0604020202020204" pitchFamily="34" charset="0"/>
                <a:cs typeface="Arial" panose="020B0604020202020204" pitchFamily="34" charset="0"/>
              </a:rPr>
              <a:t>PHASE 2: </a:t>
            </a:r>
            <a:r>
              <a:rPr lang="en-US" sz="9600" b="1" dirty="0">
                <a:latin typeface="Arial" panose="020B0604020202020204" pitchFamily="34" charset="0"/>
                <a:cs typeface="Arial" panose="020B0604020202020204" pitchFamily="34" charset="0"/>
              </a:rPr>
              <a:t>Event Structure Design and Scheduling: </a:t>
            </a:r>
          </a:p>
          <a:p>
            <a:pPr algn="just">
              <a:lnSpc>
                <a:spcPct val="110000"/>
              </a:lnSpc>
            </a:pPr>
            <a:r>
              <a:rPr lang="en-US" sz="9600" dirty="0">
                <a:latin typeface="Arial" panose="020B0604020202020204" pitchFamily="34" charset="0"/>
                <a:cs typeface="Arial" panose="020B0604020202020204" pitchFamily="34" charset="0"/>
              </a:rPr>
              <a:t>this phase answers questions such as: what to do, who to do, how to do, when to do, how much to do, where to do. The structure of the event is designed and the project is programmed. It corresponds to the actions of the structural plan and operational plan. This is the most important phase, the design phase of the project, since the success of the event depends on it.</a:t>
            </a:r>
            <a:endParaRPr lang="en-US" sz="72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2148208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699158" y="421817"/>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5603197" y="1574060"/>
            <a:ext cx="6096001" cy="4010869"/>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endParaRPr lang="it-IT" sz="2800" b="1" dirty="0">
              <a:solidFill>
                <a:srgbClr val="FF4343"/>
              </a:solidFill>
              <a:latin typeface="Arial" panose="020B0604020202020204" pitchFamily="34" charset="0"/>
              <a:cs typeface="Arial" panose="020B0604020202020204" pitchFamily="34" charset="0"/>
            </a:endParaRPr>
          </a:p>
          <a:p>
            <a:pPr algn="l">
              <a:lnSpc>
                <a:spcPct val="110000"/>
              </a:lnSpc>
            </a:pPr>
            <a:r>
              <a:rPr lang="it-IT" sz="2800" b="1" dirty="0">
                <a:solidFill>
                  <a:srgbClr val="FF4343"/>
                </a:solidFill>
                <a:latin typeface="Arial" panose="020B0604020202020204" pitchFamily="34" charset="0"/>
                <a:cs typeface="Arial" panose="020B0604020202020204" pitchFamily="34" charset="0"/>
              </a:rPr>
              <a:t>SPORT EVENT DEFINITION</a:t>
            </a:r>
          </a:p>
          <a:p>
            <a:pPr algn="l">
              <a:lnSpc>
                <a:spcPct val="110000"/>
              </a:lnSpc>
            </a:pPr>
            <a:endParaRPr lang="it-IT" dirty="0">
              <a:latin typeface="Arial" panose="020B0604020202020204" pitchFamily="34" charset="0"/>
              <a:cs typeface="Arial" panose="020B0604020202020204" pitchFamily="34" charset="0"/>
            </a:endParaRPr>
          </a:p>
          <a:p>
            <a:pPr algn="just">
              <a:lnSpc>
                <a:spcPct val="110000"/>
              </a:lnSpc>
            </a:pPr>
            <a:r>
              <a:rPr lang="it-IT" dirty="0">
                <a:latin typeface="Arial" panose="020B0604020202020204" pitchFamily="34" charset="0"/>
                <a:cs typeface="Arial" panose="020B0604020202020204" pitchFamily="34" charset="0"/>
              </a:rPr>
              <a:t>‘T</a:t>
            </a:r>
            <a:r>
              <a:rPr lang="en-US" dirty="0">
                <a:latin typeface="Arial" panose="020B0604020202020204" pitchFamily="34" charset="0"/>
                <a:cs typeface="Arial" panose="020B0604020202020204" pitchFamily="34" charset="0"/>
              </a:rPr>
              <a:t>he set of sporting activities that make up a specific event, complex in its organization, of a diverse nature, and which has a high level of social impact, with a strong media presence, which causes environmental impact and autonomously generates economic income’ </a:t>
            </a:r>
          </a:p>
          <a:p>
            <a:pPr algn="just">
              <a:lnSpc>
                <a:spcPct val="110000"/>
              </a:lnSpc>
            </a:pP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Añó</a:t>
            </a:r>
            <a:r>
              <a:rPr lang="en-US" sz="1600" dirty="0">
                <a:latin typeface="Arial" panose="020B0604020202020204" pitchFamily="34" charset="0"/>
                <a:cs typeface="Arial" panose="020B0604020202020204" pitchFamily="34" charset="0"/>
              </a:rPr>
              <a:t>, 2000; 2003).</a:t>
            </a:r>
            <a:endParaRPr lang="it-IT" sz="16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pic>
        <p:nvPicPr>
          <p:cNvPr id="1026" name="Picture 2" descr="Mujer, Balonmano, Balonmano Femenino">
            <a:extLst>
              <a:ext uri="{FF2B5EF4-FFF2-40B4-BE49-F238E27FC236}">
                <a16:creationId xmlns:a16="http://schemas.microsoft.com/office/drawing/2014/main" id="{0E6B570B-EBE4-8D49-CCE5-14D41B931B5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9424" y="2269875"/>
            <a:ext cx="4714398" cy="3142932"/>
          </a:xfrm>
          <a:prstGeom prst="rect">
            <a:avLst/>
          </a:prstGeom>
          <a:noFill/>
          <a:extLst>
            <a:ext uri="{909E8E84-426E-40DD-AFC4-6F175D3DCCD1}">
              <a14:hiddenFill xmlns:a14="http://schemas.microsoft.com/office/drawing/2010/main">
                <a:solidFill>
                  <a:srgbClr val="FFFFFF"/>
                </a:solidFill>
              </a14:hiddenFill>
            </a:ext>
          </a:extLst>
        </p:spPr>
      </p:pic>
      <p:cxnSp>
        <p:nvCxnSpPr>
          <p:cNvPr id="3" name="Conector recto 2">
            <a:extLst>
              <a:ext uri="{FF2B5EF4-FFF2-40B4-BE49-F238E27FC236}">
                <a16:creationId xmlns:a16="http://schemas.microsoft.com/office/drawing/2014/main" id="{07208FED-3ED3-FF61-D9E6-121A8A9C6BE9}"/>
              </a:ext>
            </a:extLst>
          </p:cNvPr>
          <p:cNvCxnSpPr>
            <a:cxnSpLocks/>
          </p:cNvCxnSpPr>
          <p:nvPr/>
        </p:nvCxnSpPr>
        <p:spPr>
          <a:xfrm>
            <a:off x="5357308" y="1936376"/>
            <a:ext cx="0" cy="3754419"/>
          </a:xfrm>
          <a:prstGeom prst="line">
            <a:avLst/>
          </a:prstGeom>
          <a:ln w="38100">
            <a:solidFill>
              <a:srgbClr val="FF66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08757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626006" y="201098"/>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570877" y="1231774"/>
            <a:ext cx="10822282" cy="3447578"/>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endParaRPr lang="it-IT" sz="12800" b="1" dirty="0">
              <a:solidFill>
                <a:srgbClr val="FF4343"/>
              </a:solidFill>
              <a:latin typeface="Arial" panose="020B0604020202020204" pitchFamily="34" charset="0"/>
              <a:cs typeface="Arial" panose="020B0604020202020204" pitchFamily="34" charset="0"/>
            </a:endParaRPr>
          </a:p>
          <a:p>
            <a:pPr algn="l">
              <a:lnSpc>
                <a:spcPct val="110000"/>
              </a:lnSpc>
            </a:pPr>
            <a:r>
              <a:rPr lang="it-IT" sz="12800" b="1" dirty="0">
                <a:solidFill>
                  <a:srgbClr val="FF4343"/>
                </a:solidFill>
                <a:latin typeface="Arial" panose="020B0604020202020204" pitchFamily="34" charset="0"/>
                <a:cs typeface="Arial" panose="020B0604020202020204" pitchFamily="34" charset="0"/>
              </a:rPr>
              <a:t>EVENT ORGANIZATION: DIFFERENT PHASES</a:t>
            </a:r>
          </a:p>
          <a:p>
            <a:pPr algn="l">
              <a:lnSpc>
                <a:spcPct val="110000"/>
              </a:lnSpc>
            </a:pPr>
            <a:endParaRPr lang="it-IT" sz="7200" b="1" dirty="0">
              <a:latin typeface="Arial" panose="020B0604020202020204" pitchFamily="34" charset="0"/>
              <a:cs typeface="Arial" panose="020B0604020202020204" pitchFamily="34" charset="0"/>
            </a:endParaRPr>
          </a:p>
          <a:p>
            <a:pPr algn="just">
              <a:lnSpc>
                <a:spcPct val="110000"/>
              </a:lnSpc>
            </a:pPr>
            <a:r>
              <a:rPr lang="en-US" sz="9600" b="1" dirty="0">
                <a:solidFill>
                  <a:srgbClr val="FF6600"/>
                </a:solidFill>
                <a:latin typeface="Arial" panose="020B0604020202020204" pitchFamily="34" charset="0"/>
                <a:cs typeface="Arial" panose="020B0604020202020204" pitchFamily="34" charset="0"/>
              </a:rPr>
              <a:t>PHASE 3: </a:t>
            </a:r>
            <a:r>
              <a:rPr lang="en-US" sz="9600" b="1" dirty="0">
                <a:latin typeface="Arial" panose="020B0604020202020204" pitchFamily="34" charset="0"/>
                <a:cs typeface="Arial" panose="020B0604020202020204" pitchFamily="34" charset="0"/>
              </a:rPr>
              <a:t>Performance (execution) and celebration of the event: </a:t>
            </a:r>
          </a:p>
          <a:p>
            <a:pPr algn="just">
              <a:lnSpc>
                <a:spcPct val="110000"/>
              </a:lnSpc>
            </a:pPr>
            <a:r>
              <a:rPr lang="en-US" sz="9600" dirty="0">
                <a:latin typeface="Arial" panose="020B0604020202020204" pitchFamily="34" charset="0"/>
                <a:cs typeface="Arial" panose="020B0604020202020204" pitchFamily="34" charset="0"/>
              </a:rPr>
              <a:t>the executive phase. Development of the project itself and realization of the event. It also corresponds to the operational plan, but in response to the issues raised above: all the planned tasks are executed, all the processes systematized in phase 2 are carried out, all the established relationships and the designed correlation, communication and supply chains are activated, all the planned resources are used, and all the planned resources are used. </a:t>
            </a:r>
            <a:endParaRPr lang="en-US" sz="72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24220480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626006" y="201098"/>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626006" y="1570172"/>
            <a:ext cx="10822282" cy="3447578"/>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endParaRPr lang="it-IT" sz="12800" b="1" dirty="0">
              <a:solidFill>
                <a:srgbClr val="FF4343"/>
              </a:solidFill>
              <a:latin typeface="Arial" panose="020B0604020202020204" pitchFamily="34" charset="0"/>
              <a:cs typeface="Arial" panose="020B0604020202020204" pitchFamily="34" charset="0"/>
            </a:endParaRPr>
          </a:p>
          <a:p>
            <a:pPr algn="l">
              <a:lnSpc>
                <a:spcPct val="110000"/>
              </a:lnSpc>
            </a:pPr>
            <a:r>
              <a:rPr lang="it-IT" sz="12800" b="1" dirty="0">
                <a:solidFill>
                  <a:srgbClr val="FF4343"/>
                </a:solidFill>
                <a:latin typeface="Arial" panose="020B0604020202020204" pitchFamily="34" charset="0"/>
                <a:cs typeface="Arial" panose="020B0604020202020204" pitchFamily="34" charset="0"/>
              </a:rPr>
              <a:t>EVENT ORGANIZATION: DIFFERENT PHASES</a:t>
            </a:r>
          </a:p>
          <a:p>
            <a:pPr algn="l">
              <a:lnSpc>
                <a:spcPct val="110000"/>
              </a:lnSpc>
            </a:pPr>
            <a:endParaRPr lang="it-IT" sz="7200" b="1" dirty="0">
              <a:latin typeface="Arial" panose="020B0604020202020204" pitchFamily="34" charset="0"/>
              <a:cs typeface="Arial" panose="020B0604020202020204" pitchFamily="34" charset="0"/>
            </a:endParaRPr>
          </a:p>
          <a:p>
            <a:pPr algn="just">
              <a:lnSpc>
                <a:spcPct val="110000"/>
              </a:lnSpc>
            </a:pPr>
            <a:r>
              <a:rPr lang="en-US" sz="9600" b="1" dirty="0">
                <a:solidFill>
                  <a:srgbClr val="FF6600"/>
                </a:solidFill>
                <a:latin typeface="Arial" panose="020B0604020202020204" pitchFamily="34" charset="0"/>
                <a:cs typeface="Arial" panose="020B0604020202020204" pitchFamily="34" charset="0"/>
              </a:rPr>
              <a:t>PHASE 4: </a:t>
            </a:r>
            <a:r>
              <a:rPr lang="en-US" sz="9600" b="1" dirty="0">
                <a:latin typeface="Arial" panose="020B0604020202020204" pitchFamily="34" charset="0"/>
                <a:cs typeface="Arial" panose="020B0604020202020204" pitchFamily="34" charset="0"/>
              </a:rPr>
              <a:t>Evaluation: </a:t>
            </a:r>
          </a:p>
          <a:p>
            <a:pPr algn="just">
              <a:lnSpc>
                <a:spcPct val="110000"/>
              </a:lnSpc>
            </a:pPr>
            <a:r>
              <a:rPr lang="en-US" sz="9600" dirty="0">
                <a:latin typeface="Arial" panose="020B0604020202020204" pitchFamily="34" charset="0"/>
                <a:cs typeface="Arial" panose="020B0604020202020204" pitchFamily="34" charset="0"/>
              </a:rPr>
              <a:t>last phase of project evaluation, both financial and organizational, political, social and sporting. It includes the preparation of a report, publication of event results, reproduction of images, compilation of press releases, analysis of survey results and statistics, settlement, post-event meetings of the organizing and executive committee.</a:t>
            </a:r>
            <a:endParaRPr lang="en-US" sz="72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25350143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494686" y="1619531"/>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721523" y="3173271"/>
            <a:ext cx="10533358" cy="344757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10000"/>
              </a:lnSpc>
            </a:pPr>
            <a:r>
              <a:rPr lang="it-IT" sz="5400" b="1" dirty="0">
                <a:solidFill>
                  <a:srgbClr val="FF4343"/>
                </a:solidFill>
                <a:latin typeface="Arial" panose="020B0604020202020204" pitchFamily="34" charset="0"/>
                <a:cs typeface="Arial" panose="020B0604020202020204" pitchFamily="34" charset="0"/>
              </a:rPr>
              <a:t>IO 3. MODULE 6 </a:t>
            </a:r>
          </a:p>
          <a:p>
            <a:pPr>
              <a:lnSpc>
                <a:spcPct val="110000"/>
              </a:lnSpc>
            </a:pPr>
            <a:r>
              <a:rPr lang="it-IT" sz="4000" dirty="0">
                <a:latin typeface="Arial" panose="020B0604020202020204" pitchFamily="34" charset="0"/>
                <a:cs typeface="Arial" panose="020B0604020202020204" pitchFamily="34" charset="0"/>
              </a:rPr>
              <a:t>PART 2. PRACTICAL CONTENT</a:t>
            </a: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3604893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626006" y="201098"/>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5175702" y="1755292"/>
            <a:ext cx="6338914" cy="3187684"/>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14350" indent="-514350" algn="just">
              <a:lnSpc>
                <a:spcPct val="110000"/>
              </a:lnSpc>
              <a:buFont typeface="+mj-lt"/>
              <a:buAutoNum type="arabicPeriod"/>
            </a:pPr>
            <a:endParaRPr lang="it-IT" sz="2800" dirty="0">
              <a:solidFill>
                <a:srgbClr val="FF4343"/>
              </a:solidFill>
              <a:latin typeface="Arial" panose="020B0604020202020204" pitchFamily="34" charset="0"/>
              <a:cs typeface="Arial" panose="020B0604020202020204" pitchFamily="34" charset="0"/>
            </a:endParaRPr>
          </a:p>
          <a:p>
            <a:pPr marL="1143000" indent="-1143000" algn="just">
              <a:lnSpc>
                <a:spcPct val="110000"/>
              </a:lnSpc>
              <a:buFont typeface="+mj-lt"/>
              <a:buAutoNum type="arabicPeriod"/>
            </a:pPr>
            <a:r>
              <a:rPr lang="en-US" sz="7200" dirty="0">
                <a:latin typeface="Arial" panose="020B0604020202020204" pitchFamily="34" charset="0"/>
                <a:cs typeface="Arial" panose="020B0604020202020204" pitchFamily="34" charset="0"/>
              </a:rPr>
              <a:t>Create a sport event in groups (</a:t>
            </a:r>
            <a:r>
              <a:rPr lang="en-US" sz="7200" dirty="0" err="1">
                <a:latin typeface="Arial" panose="020B0604020202020204" pitchFamily="34" charset="0"/>
                <a:cs typeface="Arial" panose="020B0604020202020204" pitchFamily="34" charset="0"/>
              </a:rPr>
              <a:t>aprox</a:t>
            </a:r>
            <a:r>
              <a:rPr lang="en-US" sz="7200" dirty="0">
                <a:latin typeface="Arial" panose="020B0604020202020204" pitchFamily="34" charset="0"/>
                <a:cs typeface="Arial" panose="020B0604020202020204" pitchFamily="34" charset="0"/>
              </a:rPr>
              <a:t>. three-four members) and develop the different phases of one sport event.</a:t>
            </a:r>
          </a:p>
          <a:p>
            <a:pPr marL="1143000" indent="-1143000" algn="just">
              <a:lnSpc>
                <a:spcPct val="110000"/>
              </a:lnSpc>
              <a:buFont typeface="+mj-lt"/>
              <a:buAutoNum type="arabicPeriod"/>
            </a:pPr>
            <a:endParaRPr lang="en-US" sz="7200" dirty="0">
              <a:latin typeface="Arial" panose="020B0604020202020204" pitchFamily="34" charset="0"/>
              <a:cs typeface="Arial" panose="020B0604020202020204" pitchFamily="34" charset="0"/>
            </a:endParaRPr>
          </a:p>
          <a:p>
            <a:pPr marL="1143000" indent="-1143000" algn="just">
              <a:lnSpc>
                <a:spcPct val="110000"/>
              </a:lnSpc>
              <a:buFont typeface="+mj-lt"/>
              <a:buAutoNum type="arabicPeriod"/>
            </a:pPr>
            <a:r>
              <a:rPr lang="en-US" sz="7200" dirty="0">
                <a:latin typeface="Arial" panose="020B0604020202020204" pitchFamily="34" charset="0"/>
                <a:cs typeface="Arial" panose="020B0604020202020204" pitchFamily="34" charset="0"/>
              </a:rPr>
              <a:t>You can assign different roles and decide in which part of the sporting event you want to specialize. The trainer will act as an observer, helping managers who may need assistance.</a:t>
            </a:r>
          </a:p>
          <a:p>
            <a:pPr marL="1143000" indent="-1143000" algn="just">
              <a:lnSpc>
                <a:spcPct val="110000"/>
              </a:lnSpc>
              <a:buFont typeface="+mj-lt"/>
              <a:buAutoNum type="arabicPeriod"/>
            </a:pPr>
            <a:endParaRPr lang="en-US" sz="7200" dirty="0">
              <a:latin typeface="Arial" panose="020B0604020202020204" pitchFamily="34" charset="0"/>
              <a:cs typeface="Arial" panose="020B0604020202020204" pitchFamily="34" charset="0"/>
            </a:endParaRPr>
          </a:p>
          <a:p>
            <a:pPr marL="1143000" indent="-1143000" algn="just">
              <a:lnSpc>
                <a:spcPct val="110000"/>
              </a:lnSpc>
              <a:buFont typeface="+mj-lt"/>
              <a:buAutoNum type="arabicPeriod"/>
            </a:pPr>
            <a:r>
              <a:rPr lang="en-US" sz="7200" dirty="0">
                <a:latin typeface="Arial" panose="020B0604020202020204" pitchFamily="34" charset="0"/>
                <a:cs typeface="Arial" panose="020B0604020202020204" pitchFamily="34" charset="0"/>
              </a:rPr>
              <a:t>Finally you will present the event plan and show your organizational, communication and management skills to the rest of the participants.</a:t>
            </a:r>
          </a:p>
          <a:p>
            <a:pPr algn="l">
              <a:lnSpc>
                <a:spcPct val="110000"/>
              </a:lnSpc>
            </a:pPr>
            <a:endParaRPr lang="it-IT" sz="7200" dirty="0">
              <a:latin typeface="Arial" panose="020B0604020202020204" pitchFamily="34" charset="0"/>
              <a:cs typeface="Arial" panose="020B0604020202020204" pitchFamily="34" charset="0"/>
            </a:endParaRPr>
          </a:p>
          <a:p>
            <a:pPr algn="just">
              <a:lnSpc>
                <a:spcPct val="110000"/>
              </a:lnSpc>
            </a:pPr>
            <a:endParaRPr lang="en-US" sz="6400" dirty="0">
              <a:latin typeface="Arial" panose="020B0604020202020204" pitchFamily="34" charset="0"/>
              <a:cs typeface="Arial" panose="020B0604020202020204" pitchFamily="34" charset="0"/>
            </a:endParaRPr>
          </a:p>
          <a:p>
            <a:pPr algn="just">
              <a:lnSpc>
                <a:spcPct val="110000"/>
              </a:lnSpc>
            </a:pPr>
            <a:endParaRPr lang="en-US" sz="6400" dirty="0">
              <a:latin typeface="Arial" panose="020B0604020202020204" pitchFamily="34" charset="0"/>
              <a:cs typeface="Arial" panose="020B0604020202020204" pitchFamily="34" charset="0"/>
            </a:endParaRPr>
          </a:p>
          <a:p>
            <a:pPr algn="just">
              <a:lnSpc>
                <a:spcPct val="110000"/>
              </a:lnSpc>
            </a:pPr>
            <a:endParaRPr lang="en-US" sz="72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pic>
        <p:nvPicPr>
          <p:cNvPr id="5122" name="Picture 2" descr="Puesta En Marcha, Cita, Lluvia De Ideas">
            <a:extLst>
              <a:ext uri="{FF2B5EF4-FFF2-40B4-BE49-F238E27FC236}">
                <a16:creationId xmlns:a16="http://schemas.microsoft.com/office/drawing/2014/main" id="{DE0C5987-4A64-AB6D-1C8E-88A6CB6A9AA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9751" y="2108277"/>
            <a:ext cx="3961890" cy="26412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65381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0359436" y="-9144"/>
            <a:ext cx="1790891" cy="1790891"/>
          </a:xfrm>
          <a:prstGeom prst="rect">
            <a:avLst/>
          </a:prstGeom>
        </p:spPr>
      </p:pic>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926655" y="221259"/>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err="1">
                <a:solidFill>
                  <a:srgbClr val="FF6600"/>
                </a:solidFill>
                <a:latin typeface="Arial" panose="020B0604020202020204" pitchFamily="34" charset="0"/>
                <a:cs typeface="Arial" panose="020B0604020202020204" pitchFamily="34" charset="0"/>
              </a:rPr>
              <a:t>References</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731987" y="1510488"/>
            <a:ext cx="10533358" cy="3837023"/>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685800" indent="-685800" algn="just">
              <a:lnSpc>
                <a:spcPct val="110000"/>
              </a:lnSpc>
              <a:buFont typeface="Wingdings" pitchFamily="2" charset="2"/>
              <a:buChar char="§"/>
            </a:pPr>
            <a:r>
              <a:rPr lang="en-US" sz="5600" dirty="0">
                <a:latin typeface="Arial" panose="020B0604020202020204" pitchFamily="34" charset="0"/>
                <a:cs typeface="Arial" panose="020B0604020202020204" pitchFamily="34" charset="0"/>
              </a:rPr>
              <a:t>Ahmed, Z. U., </a:t>
            </a:r>
            <a:r>
              <a:rPr lang="en-US" sz="5600" dirty="0" err="1">
                <a:latin typeface="Arial" panose="020B0604020202020204" pitchFamily="34" charset="0"/>
                <a:cs typeface="Arial" panose="020B0604020202020204" pitchFamily="34" charset="0"/>
              </a:rPr>
              <a:t>Krohn</a:t>
            </a:r>
            <a:r>
              <a:rPr lang="en-US" sz="5600" dirty="0">
                <a:latin typeface="Arial" panose="020B0604020202020204" pitchFamily="34" charset="0"/>
                <a:cs typeface="Arial" panose="020B0604020202020204" pitchFamily="34" charset="0"/>
              </a:rPr>
              <a:t>, F. B. &amp; Heller, V. L. (1996). World University Games – 1993 at Buffalo (New York): Boosting its Tourism Industry or Missing an Opportunity – An International Marketing Perspective. </a:t>
            </a:r>
            <a:r>
              <a:rPr lang="en-US" sz="5600" i="1" dirty="0">
                <a:latin typeface="Arial" panose="020B0604020202020204" pitchFamily="34" charset="0"/>
                <a:cs typeface="Arial" panose="020B0604020202020204" pitchFamily="34" charset="0"/>
              </a:rPr>
              <a:t>Journal of Professional Services Marketing</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14</a:t>
            </a:r>
            <a:r>
              <a:rPr lang="en-US" sz="5600" dirty="0">
                <a:latin typeface="Arial" panose="020B0604020202020204" pitchFamily="34" charset="0"/>
                <a:cs typeface="Arial" panose="020B0604020202020204" pitchFamily="34" charset="0"/>
              </a:rPr>
              <a:t>(2), 79–97.</a:t>
            </a:r>
          </a:p>
          <a:p>
            <a:pPr marL="685800" indent="-685800" algn="just">
              <a:lnSpc>
                <a:spcPct val="110000"/>
              </a:lnSpc>
              <a:buFont typeface="Wingdings" pitchFamily="2" charset="2"/>
              <a:buChar char="§"/>
            </a:pPr>
            <a:r>
              <a:rPr lang="en-US" sz="5600" dirty="0" err="1">
                <a:latin typeface="Arial" panose="020B0604020202020204" pitchFamily="34" charset="0"/>
                <a:cs typeface="Arial" panose="020B0604020202020204" pitchFamily="34" charset="0"/>
              </a:rPr>
              <a:t>Añó</a:t>
            </a:r>
            <a:r>
              <a:rPr lang="en-US" sz="5600" dirty="0">
                <a:latin typeface="Arial" panose="020B0604020202020204" pitchFamily="34" charset="0"/>
                <a:cs typeface="Arial" panose="020B0604020202020204" pitchFamily="34" charset="0"/>
              </a:rPr>
              <a:t>, V. (2000). </a:t>
            </a:r>
            <a:r>
              <a:rPr lang="en-US" sz="5600" dirty="0" err="1">
                <a:latin typeface="Arial" panose="020B0604020202020204" pitchFamily="34" charset="0"/>
                <a:cs typeface="Arial" panose="020B0604020202020204" pitchFamily="34" charset="0"/>
              </a:rPr>
              <a:t>Organización</a:t>
            </a:r>
            <a:r>
              <a:rPr lang="en-US" sz="5600" dirty="0">
                <a:latin typeface="Arial" panose="020B0604020202020204" pitchFamily="34" charset="0"/>
                <a:cs typeface="Arial" panose="020B0604020202020204" pitchFamily="34" charset="0"/>
              </a:rPr>
              <a:t> de </a:t>
            </a:r>
            <a:r>
              <a:rPr lang="en-US" sz="5600" dirty="0" err="1">
                <a:latin typeface="Arial" panose="020B0604020202020204" pitchFamily="34" charset="0"/>
                <a:cs typeface="Arial" panose="020B0604020202020204" pitchFamily="34" charset="0"/>
              </a:rPr>
              <a:t>grandes</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eventos</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deportivos</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internacionales</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Arbor. </a:t>
            </a:r>
            <a:r>
              <a:rPr lang="en-US" sz="5600" i="1" dirty="0" err="1">
                <a:latin typeface="Arial" panose="020B0604020202020204" pitchFamily="34" charset="0"/>
                <a:cs typeface="Arial" panose="020B0604020202020204" pitchFamily="34" charset="0"/>
              </a:rPr>
              <a:t>Ciencia</a:t>
            </a:r>
            <a:r>
              <a:rPr lang="en-US" sz="5600" i="1" dirty="0">
                <a:latin typeface="Arial" panose="020B0604020202020204" pitchFamily="34" charset="0"/>
                <a:cs typeface="Arial" panose="020B0604020202020204" pitchFamily="34" charset="0"/>
              </a:rPr>
              <a:t>, </a:t>
            </a:r>
            <a:r>
              <a:rPr lang="en-US" sz="5600" i="1" dirty="0" err="1">
                <a:latin typeface="Arial" panose="020B0604020202020204" pitchFamily="34" charset="0"/>
                <a:cs typeface="Arial" panose="020B0604020202020204" pitchFamily="34" charset="0"/>
              </a:rPr>
              <a:t>Pensamiento</a:t>
            </a:r>
            <a:r>
              <a:rPr lang="en-US" sz="5600" i="1" dirty="0">
                <a:latin typeface="Arial" panose="020B0604020202020204" pitchFamily="34" charset="0"/>
                <a:cs typeface="Arial" panose="020B0604020202020204" pitchFamily="34" charset="0"/>
              </a:rPr>
              <a:t> y </a:t>
            </a:r>
            <a:r>
              <a:rPr lang="en-US" sz="5600" i="1" dirty="0" err="1">
                <a:latin typeface="Arial" panose="020B0604020202020204" pitchFamily="34" charset="0"/>
                <a:cs typeface="Arial" panose="020B0604020202020204" pitchFamily="34" charset="0"/>
              </a:rPr>
              <a:t>Cultura</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165</a:t>
            </a:r>
            <a:r>
              <a:rPr lang="en-US" sz="5600" dirty="0">
                <a:latin typeface="Arial" panose="020B0604020202020204" pitchFamily="34" charset="0"/>
                <a:cs typeface="Arial" panose="020B0604020202020204" pitchFamily="34" charset="0"/>
              </a:rPr>
              <a:t>(650), 265-287. https://doi.org/0.3989/arbor.2000.i650.969  </a:t>
            </a:r>
          </a:p>
          <a:p>
            <a:pPr marL="685800" indent="-685800" algn="just">
              <a:lnSpc>
                <a:spcPct val="110000"/>
              </a:lnSpc>
              <a:buFont typeface="Wingdings" pitchFamily="2" charset="2"/>
              <a:buChar char="§"/>
            </a:pPr>
            <a:r>
              <a:rPr lang="en-US" sz="5600" dirty="0" err="1">
                <a:latin typeface="Arial" panose="020B0604020202020204" pitchFamily="34" charset="0"/>
                <a:cs typeface="Arial" panose="020B0604020202020204" pitchFamily="34" charset="0"/>
              </a:rPr>
              <a:t>Añó</a:t>
            </a:r>
            <a:r>
              <a:rPr lang="en-US" sz="5600" dirty="0">
                <a:latin typeface="Arial" panose="020B0604020202020204" pitchFamily="34" charset="0"/>
                <a:cs typeface="Arial" panose="020B0604020202020204" pitchFamily="34" charset="0"/>
              </a:rPr>
              <a:t>, V. (2003). </a:t>
            </a:r>
            <a:r>
              <a:rPr lang="en-US" sz="5600" i="1" dirty="0" err="1">
                <a:latin typeface="Arial" panose="020B0604020202020204" pitchFamily="34" charset="0"/>
                <a:cs typeface="Arial" panose="020B0604020202020204" pitchFamily="34" charset="0"/>
              </a:rPr>
              <a:t>Organización</a:t>
            </a:r>
            <a:r>
              <a:rPr lang="en-US" sz="5600" i="1" dirty="0">
                <a:latin typeface="Arial" panose="020B0604020202020204" pitchFamily="34" charset="0"/>
                <a:cs typeface="Arial" panose="020B0604020202020204" pitchFamily="34" charset="0"/>
              </a:rPr>
              <a:t> y </a:t>
            </a:r>
            <a:r>
              <a:rPr lang="en-US" sz="5600" i="1" dirty="0" err="1">
                <a:latin typeface="Arial" panose="020B0604020202020204" pitchFamily="34" charset="0"/>
                <a:cs typeface="Arial" panose="020B0604020202020204" pitchFamily="34" charset="0"/>
              </a:rPr>
              <a:t>gestión</a:t>
            </a:r>
            <a:r>
              <a:rPr lang="en-US" sz="5600" i="1" dirty="0">
                <a:latin typeface="Arial" panose="020B0604020202020204" pitchFamily="34" charset="0"/>
                <a:cs typeface="Arial" panose="020B0604020202020204" pitchFamily="34" charset="0"/>
              </a:rPr>
              <a:t> de </a:t>
            </a:r>
            <a:r>
              <a:rPr lang="en-US" sz="5600" i="1" dirty="0" err="1">
                <a:latin typeface="Arial" panose="020B0604020202020204" pitchFamily="34" charset="0"/>
                <a:cs typeface="Arial" panose="020B0604020202020204" pitchFamily="34" charset="0"/>
              </a:rPr>
              <a:t>actividades</a:t>
            </a:r>
            <a:r>
              <a:rPr lang="en-US" sz="5600" i="1" dirty="0">
                <a:latin typeface="Arial" panose="020B0604020202020204" pitchFamily="34" charset="0"/>
                <a:cs typeface="Arial" panose="020B0604020202020204" pitchFamily="34" charset="0"/>
              </a:rPr>
              <a:t> </a:t>
            </a:r>
            <a:r>
              <a:rPr lang="en-US" sz="5600" i="1" dirty="0" err="1">
                <a:latin typeface="Arial" panose="020B0604020202020204" pitchFamily="34" charset="0"/>
                <a:cs typeface="Arial" panose="020B0604020202020204" pitchFamily="34" charset="0"/>
              </a:rPr>
              <a:t>deportivas</a:t>
            </a:r>
            <a:r>
              <a:rPr lang="en-US" sz="5600" i="1" dirty="0">
                <a:latin typeface="Arial" panose="020B0604020202020204" pitchFamily="34" charset="0"/>
                <a:cs typeface="Arial" panose="020B0604020202020204" pitchFamily="34" charset="0"/>
              </a:rPr>
              <a:t>. Los </a:t>
            </a:r>
            <a:r>
              <a:rPr lang="en-US" sz="5600" i="1" dirty="0" err="1">
                <a:latin typeface="Arial" panose="020B0604020202020204" pitchFamily="34" charset="0"/>
                <a:cs typeface="Arial" panose="020B0604020202020204" pitchFamily="34" charset="0"/>
              </a:rPr>
              <a:t>grandes</a:t>
            </a:r>
            <a:r>
              <a:rPr lang="en-US" sz="5600" i="1" dirty="0">
                <a:latin typeface="Arial" panose="020B0604020202020204" pitchFamily="34" charset="0"/>
                <a:cs typeface="Arial" panose="020B0604020202020204" pitchFamily="34" charset="0"/>
              </a:rPr>
              <a:t> </a:t>
            </a:r>
            <a:r>
              <a:rPr lang="en-US" sz="5600" i="1" dirty="0" err="1">
                <a:latin typeface="Arial" panose="020B0604020202020204" pitchFamily="34" charset="0"/>
                <a:cs typeface="Arial" panose="020B0604020202020204" pitchFamily="34" charset="0"/>
              </a:rPr>
              <a:t>eventos</a:t>
            </a:r>
            <a:r>
              <a:rPr lang="en-US" sz="5600" i="1"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Inde</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Publicaciones</a:t>
            </a:r>
            <a:r>
              <a:rPr lang="en-US" sz="5600" dirty="0">
                <a:latin typeface="Arial" panose="020B0604020202020204" pitchFamily="34" charset="0"/>
                <a:cs typeface="Arial" panose="020B0604020202020204" pitchFamily="34" charset="0"/>
              </a:rPr>
              <a:t>.</a:t>
            </a:r>
          </a:p>
          <a:p>
            <a:pPr marL="685800" indent="-685800" algn="just">
              <a:lnSpc>
                <a:spcPct val="110000"/>
              </a:lnSpc>
              <a:buFont typeface="Wingdings" pitchFamily="2" charset="2"/>
              <a:buChar char="§"/>
            </a:pPr>
            <a:r>
              <a:rPr lang="en-US" sz="5600" dirty="0" err="1">
                <a:latin typeface="Arial" panose="020B0604020202020204" pitchFamily="34" charset="0"/>
                <a:cs typeface="Arial" panose="020B0604020202020204" pitchFamily="34" charset="0"/>
              </a:rPr>
              <a:t>Añó</a:t>
            </a:r>
            <a:r>
              <a:rPr lang="en-US" sz="5600" dirty="0">
                <a:latin typeface="Arial" panose="020B0604020202020204" pitchFamily="34" charset="0"/>
                <a:cs typeface="Arial" panose="020B0604020202020204" pitchFamily="34" charset="0"/>
              </a:rPr>
              <a:t>, V., </a:t>
            </a:r>
            <a:r>
              <a:rPr lang="en-US" sz="5600" dirty="0" err="1">
                <a:latin typeface="Arial" panose="020B0604020202020204" pitchFamily="34" charset="0"/>
                <a:cs typeface="Arial" panose="020B0604020202020204" pitchFamily="34" charset="0"/>
              </a:rPr>
              <a:t>Calabuig</a:t>
            </a:r>
            <a:r>
              <a:rPr lang="en-US" sz="5600" dirty="0">
                <a:latin typeface="Arial" panose="020B0604020202020204" pitchFamily="34" charset="0"/>
                <a:cs typeface="Arial" panose="020B0604020202020204" pitchFamily="34" charset="0"/>
              </a:rPr>
              <a:t>, F., </a:t>
            </a:r>
            <a:r>
              <a:rPr lang="en-US" sz="5600" dirty="0" err="1">
                <a:latin typeface="Arial" panose="020B0604020202020204" pitchFamily="34" charset="0"/>
                <a:cs typeface="Arial" panose="020B0604020202020204" pitchFamily="34" charset="0"/>
              </a:rPr>
              <a:t>Ayora</a:t>
            </a:r>
            <a:r>
              <a:rPr lang="en-US" sz="5600" dirty="0">
                <a:latin typeface="Arial" panose="020B0604020202020204" pitchFamily="34" charset="0"/>
                <a:cs typeface="Arial" panose="020B0604020202020204" pitchFamily="34" charset="0"/>
              </a:rPr>
              <a:t>, D., Parra, D., &amp; </a:t>
            </a:r>
            <a:r>
              <a:rPr lang="en-US" sz="5600" dirty="0" err="1">
                <a:latin typeface="Arial" panose="020B0604020202020204" pitchFamily="34" charset="0"/>
                <a:cs typeface="Arial" panose="020B0604020202020204" pitchFamily="34" charset="0"/>
              </a:rPr>
              <a:t>Duclos</a:t>
            </a:r>
            <a:r>
              <a:rPr lang="en-US" sz="5600" dirty="0">
                <a:latin typeface="Arial" panose="020B0604020202020204" pitchFamily="34" charset="0"/>
                <a:cs typeface="Arial" panose="020B0604020202020204" pitchFamily="34" charset="0"/>
              </a:rPr>
              <a:t>, D. (2014). </a:t>
            </a:r>
            <a:r>
              <a:rPr lang="en-US" sz="5600" dirty="0" err="1">
                <a:latin typeface="Arial" panose="020B0604020202020204" pitchFamily="34" charset="0"/>
                <a:cs typeface="Arial" panose="020B0604020202020204" pitchFamily="34" charset="0"/>
              </a:rPr>
              <a:t>Percepción</a:t>
            </a:r>
            <a:r>
              <a:rPr lang="en-US" sz="5600" dirty="0">
                <a:latin typeface="Arial" panose="020B0604020202020204" pitchFamily="34" charset="0"/>
                <a:cs typeface="Arial" panose="020B0604020202020204" pitchFamily="34" charset="0"/>
              </a:rPr>
              <a:t> social de la </a:t>
            </a:r>
            <a:r>
              <a:rPr lang="en-US" sz="5600" dirty="0" err="1">
                <a:latin typeface="Arial" panose="020B0604020202020204" pitchFamily="34" charset="0"/>
                <a:cs typeface="Arial" panose="020B0604020202020204" pitchFamily="34" charset="0"/>
              </a:rPr>
              <a:t>importancia</a:t>
            </a:r>
            <a:r>
              <a:rPr lang="en-US" sz="5600" dirty="0">
                <a:latin typeface="Arial" panose="020B0604020202020204" pitchFamily="34" charset="0"/>
                <a:cs typeface="Arial" panose="020B0604020202020204" pitchFamily="34" charset="0"/>
              </a:rPr>
              <a:t>, el </a:t>
            </a:r>
            <a:r>
              <a:rPr lang="en-US" sz="5600" dirty="0" err="1">
                <a:latin typeface="Arial" panose="020B0604020202020204" pitchFamily="34" charset="0"/>
                <a:cs typeface="Arial" panose="020B0604020202020204" pitchFamily="34" charset="0"/>
              </a:rPr>
              <a:t>impacto</a:t>
            </a:r>
            <a:r>
              <a:rPr lang="en-US" sz="5600" dirty="0">
                <a:latin typeface="Arial" panose="020B0604020202020204" pitchFamily="34" charset="0"/>
                <a:cs typeface="Arial" panose="020B0604020202020204" pitchFamily="34" charset="0"/>
              </a:rPr>
              <a:t> y </a:t>
            </a:r>
            <a:r>
              <a:rPr lang="en-US" sz="5600" dirty="0" err="1">
                <a:latin typeface="Arial" panose="020B0604020202020204" pitchFamily="34" charset="0"/>
                <a:cs typeface="Arial" panose="020B0604020202020204" pitchFamily="34" charset="0"/>
              </a:rPr>
              <a:t>los</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beneficios</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esperados</a:t>
            </a:r>
            <a:r>
              <a:rPr lang="en-US" sz="5600" dirty="0">
                <a:latin typeface="Arial" panose="020B0604020202020204" pitchFamily="34" charset="0"/>
                <a:cs typeface="Arial" panose="020B0604020202020204" pitchFamily="34" charset="0"/>
              </a:rPr>
              <a:t> de la </a:t>
            </a:r>
            <a:r>
              <a:rPr lang="en-US" sz="5600" dirty="0" err="1">
                <a:latin typeface="Arial" panose="020B0604020202020204" pitchFamily="34" charset="0"/>
                <a:cs typeface="Arial" panose="020B0604020202020204" pitchFamily="34" charset="0"/>
              </a:rPr>
              <a:t>celebración</a:t>
            </a:r>
            <a:r>
              <a:rPr lang="en-US" sz="5600" dirty="0">
                <a:latin typeface="Arial" panose="020B0604020202020204" pitchFamily="34" charset="0"/>
                <a:cs typeface="Arial" panose="020B0604020202020204" pitchFamily="34" charset="0"/>
              </a:rPr>
              <a:t> de </a:t>
            </a:r>
            <a:r>
              <a:rPr lang="en-US" sz="5600" dirty="0" err="1">
                <a:latin typeface="Arial" panose="020B0604020202020204" pitchFamily="34" charset="0"/>
                <a:cs typeface="Arial" panose="020B0604020202020204" pitchFamily="34" charset="0"/>
              </a:rPr>
              <a:t>los</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Juegos</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Mediterráneos</a:t>
            </a:r>
            <a:r>
              <a:rPr lang="en-US" sz="5600" dirty="0">
                <a:latin typeface="Arial" panose="020B0604020202020204" pitchFamily="34" charset="0"/>
                <a:cs typeface="Arial" panose="020B0604020202020204" pitchFamily="34" charset="0"/>
              </a:rPr>
              <a:t> de Tarragona </a:t>
            </a:r>
            <a:r>
              <a:rPr lang="en-US" sz="5600" dirty="0" err="1">
                <a:latin typeface="Arial" panose="020B0604020202020204" pitchFamily="34" charset="0"/>
                <a:cs typeface="Arial" panose="020B0604020202020204" pitchFamily="34" charset="0"/>
              </a:rPr>
              <a:t>en</a:t>
            </a:r>
            <a:r>
              <a:rPr lang="en-US" sz="5600" dirty="0">
                <a:latin typeface="Arial" panose="020B0604020202020204" pitchFamily="34" charset="0"/>
                <a:cs typeface="Arial" panose="020B0604020202020204" pitchFamily="34" charset="0"/>
              </a:rPr>
              <a:t> 2017. </a:t>
            </a:r>
            <a:r>
              <a:rPr lang="en-US" sz="5600" i="1" dirty="0" err="1">
                <a:latin typeface="Arial" panose="020B0604020202020204" pitchFamily="34" charset="0"/>
                <a:cs typeface="Arial" panose="020B0604020202020204" pitchFamily="34" charset="0"/>
              </a:rPr>
              <a:t>Revista</a:t>
            </a:r>
            <a:r>
              <a:rPr lang="en-US" sz="5600" i="1" dirty="0">
                <a:latin typeface="Arial" panose="020B0604020202020204" pitchFamily="34" charset="0"/>
                <a:cs typeface="Arial" panose="020B0604020202020204" pitchFamily="34" charset="0"/>
              </a:rPr>
              <a:t> de </a:t>
            </a:r>
            <a:r>
              <a:rPr lang="en-US" sz="5600" i="1" dirty="0" err="1">
                <a:latin typeface="Arial" panose="020B0604020202020204" pitchFamily="34" charset="0"/>
                <a:cs typeface="Arial" panose="020B0604020202020204" pitchFamily="34" charset="0"/>
              </a:rPr>
              <a:t>Psicología</a:t>
            </a:r>
            <a:r>
              <a:rPr lang="en-US" sz="5600" i="1" dirty="0">
                <a:latin typeface="Arial" panose="020B0604020202020204" pitchFamily="34" charset="0"/>
                <a:cs typeface="Arial" panose="020B0604020202020204" pitchFamily="34" charset="0"/>
              </a:rPr>
              <a:t> del </a:t>
            </a:r>
            <a:r>
              <a:rPr lang="en-US" sz="5600" i="1" dirty="0" err="1">
                <a:latin typeface="Arial" panose="020B0604020202020204" pitchFamily="34" charset="0"/>
                <a:cs typeface="Arial" panose="020B0604020202020204" pitchFamily="34" charset="0"/>
              </a:rPr>
              <a:t>Deporte</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23</a:t>
            </a:r>
            <a:r>
              <a:rPr lang="en-US" sz="5600" dirty="0">
                <a:latin typeface="Arial" panose="020B0604020202020204" pitchFamily="34" charset="0"/>
                <a:cs typeface="Arial" panose="020B0604020202020204" pitchFamily="34" charset="0"/>
              </a:rPr>
              <a:t>(1), 33-40.</a:t>
            </a:r>
          </a:p>
          <a:p>
            <a:pPr marL="685800" indent="-685800" algn="just">
              <a:lnSpc>
                <a:spcPct val="110000"/>
              </a:lnSpc>
              <a:buFont typeface="Wingdings" pitchFamily="2" charset="2"/>
              <a:buChar char="§"/>
            </a:pPr>
            <a:r>
              <a:rPr lang="en-US" sz="5600" dirty="0">
                <a:latin typeface="Arial" panose="020B0604020202020204" pitchFamily="34" charset="0"/>
                <a:cs typeface="Arial" panose="020B0604020202020204" pitchFamily="34" charset="0"/>
              </a:rPr>
              <a:t>Bull, C., &amp; Lovell, J. (2007). The impact of hosting major sporting events on local residents: An analysis of the views and perceptions of Canterbury residents in relation to the Tour de France 2007. </a:t>
            </a:r>
            <a:r>
              <a:rPr lang="en-US" sz="5600" i="1" dirty="0">
                <a:latin typeface="Arial" panose="020B0604020202020204" pitchFamily="34" charset="0"/>
                <a:cs typeface="Arial" panose="020B0604020202020204" pitchFamily="34" charset="0"/>
              </a:rPr>
              <a:t>Journal of Sport, &amp; Tourism</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12</a:t>
            </a:r>
            <a:r>
              <a:rPr lang="en-US" sz="5600" dirty="0">
                <a:latin typeface="Arial" panose="020B0604020202020204" pitchFamily="34" charset="0"/>
                <a:cs typeface="Arial" panose="020B0604020202020204" pitchFamily="34" charset="0"/>
              </a:rPr>
              <a:t>(3-4), 229-248.</a:t>
            </a:r>
          </a:p>
          <a:p>
            <a:pPr marL="685800" indent="-685800" algn="just">
              <a:lnSpc>
                <a:spcPct val="110000"/>
              </a:lnSpc>
              <a:buFont typeface="Wingdings" pitchFamily="2" charset="2"/>
              <a:buChar char="§"/>
            </a:pPr>
            <a:r>
              <a:rPr lang="en-US" sz="5600" dirty="0" err="1">
                <a:latin typeface="Arial" panose="020B0604020202020204" pitchFamily="34" charset="0"/>
                <a:cs typeface="Arial" panose="020B0604020202020204" pitchFamily="34" charset="0"/>
              </a:rPr>
              <a:t>Calabuig</a:t>
            </a:r>
            <a:r>
              <a:rPr lang="en-US" sz="5600" dirty="0">
                <a:latin typeface="Arial" panose="020B0604020202020204" pitchFamily="34" charset="0"/>
                <a:cs typeface="Arial" panose="020B0604020202020204" pitchFamily="34" charset="0"/>
              </a:rPr>
              <a:t>, F., Parra, D., </a:t>
            </a:r>
            <a:r>
              <a:rPr lang="en-US" sz="5600" dirty="0" err="1">
                <a:latin typeface="Arial" panose="020B0604020202020204" pitchFamily="34" charset="0"/>
                <a:cs typeface="Arial" panose="020B0604020202020204" pitchFamily="34" charset="0"/>
              </a:rPr>
              <a:t>Añó</a:t>
            </a:r>
            <a:r>
              <a:rPr lang="en-US" sz="5600" dirty="0">
                <a:latin typeface="Arial" panose="020B0604020202020204" pitchFamily="34" charset="0"/>
                <a:cs typeface="Arial" panose="020B0604020202020204" pitchFamily="34" charset="0"/>
              </a:rPr>
              <a:t>, V., &amp; </a:t>
            </a:r>
            <a:r>
              <a:rPr lang="en-US" sz="5600" dirty="0" err="1">
                <a:latin typeface="Arial" panose="020B0604020202020204" pitchFamily="34" charset="0"/>
                <a:cs typeface="Arial" panose="020B0604020202020204" pitchFamily="34" charset="0"/>
              </a:rPr>
              <a:t>Ayora</a:t>
            </a:r>
            <a:r>
              <a:rPr lang="en-US" sz="5600" dirty="0">
                <a:latin typeface="Arial" panose="020B0604020202020204" pitchFamily="34" charset="0"/>
                <a:cs typeface="Arial" panose="020B0604020202020204" pitchFamily="34" charset="0"/>
              </a:rPr>
              <a:t>, D. (2014). </a:t>
            </a:r>
            <a:r>
              <a:rPr lang="en-US" sz="5600" dirty="0" err="1">
                <a:latin typeface="Arial" panose="020B0604020202020204" pitchFamily="34" charset="0"/>
                <a:cs typeface="Arial" panose="020B0604020202020204" pitchFamily="34" charset="0"/>
              </a:rPr>
              <a:t>Análisis</a:t>
            </a:r>
            <a:r>
              <a:rPr lang="en-US" sz="5600" dirty="0">
                <a:latin typeface="Arial" panose="020B0604020202020204" pitchFamily="34" charset="0"/>
                <a:cs typeface="Arial" panose="020B0604020202020204" pitchFamily="34" charset="0"/>
              </a:rPr>
              <a:t> de la </a:t>
            </a:r>
            <a:r>
              <a:rPr lang="en-US" sz="5600" dirty="0" err="1">
                <a:latin typeface="Arial" panose="020B0604020202020204" pitchFamily="34" charset="0"/>
                <a:cs typeface="Arial" panose="020B0604020202020204" pitchFamily="34" charset="0"/>
              </a:rPr>
              <a:t>percepción</a:t>
            </a:r>
            <a:r>
              <a:rPr lang="en-US" sz="5600" dirty="0">
                <a:latin typeface="Arial" panose="020B0604020202020204" pitchFamily="34" charset="0"/>
                <a:cs typeface="Arial" panose="020B0604020202020204" pitchFamily="34" charset="0"/>
              </a:rPr>
              <a:t> de </a:t>
            </a:r>
            <a:r>
              <a:rPr lang="en-US" sz="5600" dirty="0" err="1">
                <a:latin typeface="Arial" panose="020B0604020202020204" pitchFamily="34" charset="0"/>
                <a:cs typeface="Arial" panose="020B0604020202020204" pitchFamily="34" charset="0"/>
              </a:rPr>
              <a:t>los</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residentes</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sobre</a:t>
            </a:r>
            <a:r>
              <a:rPr lang="en-US" sz="5600" dirty="0">
                <a:latin typeface="Arial" panose="020B0604020202020204" pitchFamily="34" charset="0"/>
                <a:cs typeface="Arial" panose="020B0604020202020204" pitchFamily="34" charset="0"/>
              </a:rPr>
              <a:t> el </a:t>
            </a:r>
            <a:r>
              <a:rPr lang="en-US" sz="5600" dirty="0" err="1">
                <a:latin typeface="Arial" panose="020B0604020202020204" pitchFamily="34" charset="0"/>
                <a:cs typeface="Arial" panose="020B0604020202020204" pitchFamily="34" charset="0"/>
              </a:rPr>
              <a:t>impacto</a:t>
            </a:r>
            <a:r>
              <a:rPr lang="en-US" sz="5600" dirty="0">
                <a:latin typeface="Arial" panose="020B0604020202020204" pitchFamily="34" charset="0"/>
                <a:cs typeface="Arial" panose="020B0604020202020204" pitchFamily="34" charset="0"/>
              </a:rPr>
              <a:t> cultural y </a:t>
            </a:r>
            <a:r>
              <a:rPr lang="en-US" sz="5600" dirty="0" err="1">
                <a:latin typeface="Arial" panose="020B0604020202020204" pitchFamily="34" charset="0"/>
                <a:cs typeface="Arial" panose="020B0604020202020204" pitchFamily="34" charset="0"/>
              </a:rPr>
              <a:t>deportivo</a:t>
            </a:r>
            <a:r>
              <a:rPr lang="en-US" sz="5600" dirty="0">
                <a:latin typeface="Arial" panose="020B0604020202020204" pitchFamily="34" charset="0"/>
                <a:cs typeface="Arial" panose="020B0604020202020204" pitchFamily="34" charset="0"/>
              </a:rPr>
              <a:t> de un Gran </a:t>
            </a:r>
            <a:r>
              <a:rPr lang="en-US" sz="5600" dirty="0" err="1">
                <a:latin typeface="Arial" panose="020B0604020202020204" pitchFamily="34" charset="0"/>
                <a:cs typeface="Arial" panose="020B0604020202020204" pitchFamily="34" charset="0"/>
              </a:rPr>
              <a:t>Premio</a:t>
            </a:r>
            <a:r>
              <a:rPr lang="en-US" sz="5600" dirty="0">
                <a:latin typeface="Arial" panose="020B0604020202020204" pitchFamily="34" charset="0"/>
                <a:cs typeface="Arial" panose="020B0604020202020204" pitchFamily="34" charset="0"/>
              </a:rPr>
              <a:t> de </a:t>
            </a:r>
            <a:r>
              <a:rPr lang="en-US" sz="5600" dirty="0" err="1">
                <a:latin typeface="Arial" panose="020B0604020202020204" pitchFamily="34" charset="0"/>
                <a:cs typeface="Arial" panose="020B0604020202020204" pitchFamily="34" charset="0"/>
              </a:rPr>
              <a:t>Fórmula</a:t>
            </a:r>
            <a:r>
              <a:rPr lang="en-US" sz="5600" dirty="0">
                <a:latin typeface="Arial" panose="020B0604020202020204" pitchFamily="34" charset="0"/>
                <a:cs typeface="Arial" panose="020B0604020202020204" pitchFamily="34" charset="0"/>
              </a:rPr>
              <a:t> 1. </a:t>
            </a:r>
            <a:r>
              <a:rPr lang="en-US" sz="5600" i="1" dirty="0" err="1">
                <a:latin typeface="Arial" panose="020B0604020202020204" pitchFamily="34" charset="0"/>
                <a:cs typeface="Arial" panose="020B0604020202020204" pitchFamily="34" charset="0"/>
              </a:rPr>
              <a:t>Movimento</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20</a:t>
            </a:r>
            <a:r>
              <a:rPr lang="en-US" sz="5600" dirty="0">
                <a:latin typeface="Arial" panose="020B0604020202020204" pitchFamily="34" charset="0"/>
                <a:cs typeface="Arial" panose="020B0604020202020204" pitchFamily="34" charset="0"/>
              </a:rPr>
              <a:t>(1), 261-280.</a:t>
            </a:r>
          </a:p>
          <a:p>
            <a:pPr marL="685800" indent="-685800" algn="just">
              <a:lnSpc>
                <a:spcPct val="110000"/>
              </a:lnSpc>
              <a:buFont typeface="Wingdings" pitchFamily="2" charset="2"/>
              <a:buChar char="§"/>
            </a:pPr>
            <a:r>
              <a:rPr lang="en-US" sz="5600" dirty="0" err="1">
                <a:latin typeface="Arial" panose="020B0604020202020204" pitchFamily="34" charset="0"/>
                <a:cs typeface="Arial" panose="020B0604020202020204" pitchFamily="34" charset="0"/>
              </a:rPr>
              <a:t>Cardeira</a:t>
            </a:r>
            <a:r>
              <a:rPr lang="en-US" sz="5600" dirty="0">
                <a:latin typeface="Arial" panose="020B0604020202020204" pitchFamily="34" charset="0"/>
                <a:cs typeface="Arial" panose="020B0604020202020204" pitchFamily="34" charset="0"/>
              </a:rPr>
              <a:t>, I., &amp; </a:t>
            </a:r>
            <a:r>
              <a:rPr lang="en-US" sz="5600" dirty="0" err="1">
                <a:latin typeface="Arial" panose="020B0604020202020204" pitchFamily="34" charset="0"/>
                <a:cs typeface="Arial" panose="020B0604020202020204" pitchFamily="34" charset="0"/>
              </a:rPr>
              <a:t>Nunes</a:t>
            </a:r>
            <a:r>
              <a:rPr lang="en-US" sz="5600" dirty="0">
                <a:latin typeface="Arial" panose="020B0604020202020204" pitchFamily="34" charset="0"/>
                <a:cs typeface="Arial" panose="020B0604020202020204" pitchFamily="34" charset="0"/>
              </a:rPr>
              <a:t>, P. (2012). </a:t>
            </a:r>
            <a:r>
              <a:rPr lang="en-US" sz="5600" dirty="0" err="1">
                <a:latin typeface="Arial" panose="020B0604020202020204" pitchFamily="34" charset="0"/>
                <a:cs typeface="Arial" panose="020B0604020202020204" pitchFamily="34" charset="0"/>
              </a:rPr>
              <a:t>Os</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eventos</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desportivos</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como</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plataforma</a:t>
            </a:r>
            <a:r>
              <a:rPr lang="en-US" sz="5600" dirty="0">
                <a:latin typeface="Arial" panose="020B0604020202020204" pitchFamily="34" charset="0"/>
                <a:cs typeface="Arial" panose="020B0604020202020204" pitchFamily="34" charset="0"/>
              </a:rPr>
              <a:t> entre o </a:t>
            </a:r>
            <a:r>
              <a:rPr lang="en-US" sz="5600" dirty="0" err="1">
                <a:latin typeface="Arial" panose="020B0604020202020204" pitchFamily="34" charset="0"/>
                <a:cs typeface="Arial" panose="020B0604020202020204" pitchFamily="34" charset="0"/>
              </a:rPr>
              <a:t>desporto</a:t>
            </a:r>
            <a:r>
              <a:rPr lang="en-US" sz="5600" dirty="0">
                <a:latin typeface="Arial" panose="020B0604020202020204" pitchFamily="34" charset="0"/>
                <a:cs typeface="Arial" panose="020B0604020202020204" pitchFamily="34" charset="0"/>
              </a:rPr>
              <a:t> e o </a:t>
            </a:r>
            <a:r>
              <a:rPr lang="en-US" sz="5600" dirty="0" err="1">
                <a:latin typeface="Arial" panose="020B0604020202020204" pitchFamily="34" charset="0"/>
                <a:cs typeface="Arial" panose="020B0604020202020204" pitchFamily="34" charset="0"/>
              </a:rPr>
              <a:t>desenvolvimento</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humano</a:t>
            </a:r>
            <a:r>
              <a:rPr lang="en-US" sz="5600" dirty="0">
                <a:latin typeface="Arial" panose="020B0604020202020204" pitchFamily="34" charset="0"/>
                <a:cs typeface="Arial" panose="020B0604020202020204" pitchFamily="34" charset="0"/>
              </a:rPr>
              <a:t>. </a:t>
            </a:r>
            <a:r>
              <a:rPr lang="en-US" sz="5600" i="1" dirty="0" err="1">
                <a:latin typeface="Arial" panose="020B0604020202020204" pitchFamily="34" charset="0"/>
                <a:cs typeface="Arial" panose="020B0604020202020204" pitchFamily="34" charset="0"/>
              </a:rPr>
              <a:t>Revista</a:t>
            </a:r>
            <a:r>
              <a:rPr lang="en-US" sz="5600" i="1" dirty="0">
                <a:latin typeface="Arial" panose="020B0604020202020204" pitchFamily="34" charset="0"/>
                <a:cs typeface="Arial" panose="020B0604020202020204" pitchFamily="34" charset="0"/>
              </a:rPr>
              <a:t> Intercontinental de </a:t>
            </a:r>
            <a:r>
              <a:rPr lang="en-US" sz="5600" i="1" dirty="0" err="1">
                <a:latin typeface="Arial" panose="020B0604020202020204" pitchFamily="34" charset="0"/>
                <a:cs typeface="Arial" panose="020B0604020202020204" pitchFamily="34" charset="0"/>
              </a:rPr>
              <a:t>Gestão</a:t>
            </a:r>
            <a:r>
              <a:rPr lang="en-US" sz="5600" i="1" dirty="0">
                <a:latin typeface="Arial" panose="020B0604020202020204" pitchFamily="34" charset="0"/>
                <a:cs typeface="Arial" panose="020B0604020202020204" pitchFamily="34" charset="0"/>
              </a:rPr>
              <a:t> </a:t>
            </a:r>
            <a:r>
              <a:rPr lang="en-US" sz="5600" i="1" dirty="0" err="1">
                <a:latin typeface="Arial" panose="020B0604020202020204" pitchFamily="34" charset="0"/>
                <a:cs typeface="Arial" panose="020B0604020202020204" pitchFamily="34" charset="0"/>
              </a:rPr>
              <a:t>Desportiva</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2</a:t>
            </a:r>
            <a:r>
              <a:rPr lang="en-US" sz="5600" dirty="0">
                <a:latin typeface="Arial" panose="020B0604020202020204" pitchFamily="34" charset="0"/>
                <a:cs typeface="Arial" panose="020B0604020202020204" pitchFamily="34" charset="0"/>
              </a:rPr>
              <a:t>, 56-63.</a:t>
            </a:r>
          </a:p>
          <a:p>
            <a:pPr marL="685800" indent="-685800" algn="just">
              <a:lnSpc>
                <a:spcPct val="110000"/>
              </a:lnSpc>
              <a:buFont typeface="Wingdings" pitchFamily="2" charset="2"/>
              <a:buChar char="§"/>
            </a:pPr>
            <a:r>
              <a:rPr lang="en-US" sz="5600" dirty="0">
                <a:latin typeface="Arial" panose="020B0604020202020204" pitchFamily="34" charset="0"/>
                <a:cs typeface="Arial" panose="020B0604020202020204" pitchFamily="34" charset="0"/>
              </a:rPr>
              <a:t>Crockett, S. (1994). Sports tourism–bidding for international events. </a:t>
            </a:r>
            <a:r>
              <a:rPr lang="en-US" sz="5600" i="1" dirty="0">
                <a:latin typeface="Arial" panose="020B0604020202020204" pitchFamily="34" charset="0"/>
                <a:cs typeface="Arial" panose="020B0604020202020204" pitchFamily="34" charset="0"/>
              </a:rPr>
              <a:t>Journal of Sport Tourism</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1</a:t>
            </a:r>
            <a:r>
              <a:rPr lang="en-US" sz="5600" dirty="0">
                <a:latin typeface="Arial" panose="020B0604020202020204" pitchFamily="34" charset="0"/>
                <a:cs typeface="Arial" panose="020B0604020202020204" pitchFamily="34" charset="0"/>
              </a:rPr>
              <a:t>(4), 8-11.</a:t>
            </a:r>
          </a:p>
          <a:p>
            <a:pPr marL="685800" indent="-685800" algn="just">
              <a:lnSpc>
                <a:spcPct val="110000"/>
              </a:lnSpc>
              <a:buFont typeface="Wingdings" pitchFamily="2" charset="2"/>
              <a:buChar char="§"/>
            </a:pPr>
            <a:r>
              <a:rPr lang="en-US" sz="5600" dirty="0">
                <a:latin typeface="Arial" panose="020B0604020202020204" pitchFamily="34" charset="0"/>
                <a:cs typeface="Arial" panose="020B0604020202020204" pitchFamily="34" charset="0"/>
              </a:rPr>
              <a:t>Gauthier, R. (2011). Improving the bidding process for international sporting events. </a:t>
            </a:r>
            <a:r>
              <a:rPr lang="en-US" sz="5600" i="1" dirty="0">
                <a:latin typeface="Arial" panose="020B0604020202020204" pitchFamily="34" charset="0"/>
                <a:cs typeface="Arial" panose="020B0604020202020204" pitchFamily="34" charset="0"/>
              </a:rPr>
              <a:t>The International sports law journal</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3</a:t>
            </a:r>
            <a:r>
              <a:rPr lang="en-US" sz="5600" dirty="0">
                <a:latin typeface="Arial" panose="020B0604020202020204" pitchFamily="34" charset="0"/>
                <a:cs typeface="Arial" panose="020B0604020202020204" pitchFamily="34" charset="0"/>
              </a:rPr>
              <a:t>.</a:t>
            </a:r>
          </a:p>
          <a:p>
            <a:pPr algn="just">
              <a:lnSpc>
                <a:spcPct val="110000"/>
              </a:lnSpc>
            </a:pPr>
            <a:endParaRPr lang="en-US" sz="5600" dirty="0">
              <a:latin typeface="Arial" panose="020B0604020202020204" pitchFamily="34" charset="0"/>
              <a:cs typeface="Arial" panose="020B0604020202020204" pitchFamily="34" charset="0"/>
            </a:endParaRPr>
          </a:p>
          <a:p>
            <a:pPr algn="l">
              <a:lnSpc>
                <a:spcPct val="110000"/>
              </a:lnSpc>
            </a:pPr>
            <a:endParaRPr lang="it-IT" dirty="0">
              <a:latin typeface="Arial" panose="020B0604020202020204" pitchFamily="34" charset="0"/>
              <a:cs typeface="Arial" panose="020B0604020202020204" pitchFamily="34" charset="0"/>
            </a:endParaRPr>
          </a:p>
        </p:txBody>
      </p:sp>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14401751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926655" y="221259"/>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err="1">
                <a:solidFill>
                  <a:srgbClr val="FF6600"/>
                </a:solidFill>
                <a:latin typeface="Arial" panose="020B0604020202020204" pitchFamily="34" charset="0"/>
                <a:cs typeface="Arial" panose="020B0604020202020204" pitchFamily="34" charset="0"/>
              </a:rPr>
              <a:t>References</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829321" y="1406631"/>
            <a:ext cx="10533358" cy="3837023"/>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685800" indent="-685800" algn="just">
              <a:lnSpc>
                <a:spcPct val="110000"/>
              </a:lnSpc>
              <a:buFont typeface="Wingdings" pitchFamily="2" charset="2"/>
              <a:buChar char="§"/>
            </a:pPr>
            <a:r>
              <a:rPr lang="en-US" sz="5600" dirty="0">
                <a:latin typeface="Arial" panose="020B0604020202020204" pitchFamily="34" charset="0"/>
                <a:cs typeface="Arial" panose="020B0604020202020204" pitchFamily="34" charset="0"/>
              </a:rPr>
              <a:t>Getz, D. (1989). Special Events: defining the product. </a:t>
            </a:r>
            <a:r>
              <a:rPr lang="en-US" sz="5600" i="1" dirty="0">
                <a:latin typeface="Arial" panose="020B0604020202020204" pitchFamily="34" charset="0"/>
                <a:cs typeface="Arial" panose="020B0604020202020204" pitchFamily="34" charset="0"/>
              </a:rPr>
              <a:t>Tourism Management</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10</a:t>
            </a:r>
            <a:r>
              <a:rPr lang="en-US" sz="5600" dirty="0">
                <a:latin typeface="Arial" panose="020B0604020202020204" pitchFamily="34" charset="0"/>
                <a:cs typeface="Arial" panose="020B0604020202020204" pitchFamily="34" charset="0"/>
              </a:rPr>
              <a:t>(2), 125 – 137. </a:t>
            </a:r>
          </a:p>
          <a:p>
            <a:pPr marL="685800" indent="-685800" algn="just">
              <a:lnSpc>
                <a:spcPct val="110000"/>
              </a:lnSpc>
              <a:buFont typeface="Wingdings" pitchFamily="2" charset="2"/>
              <a:buChar char="§"/>
            </a:pPr>
            <a:r>
              <a:rPr lang="en-US" sz="5600" dirty="0">
                <a:latin typeface="Arial" panose="020B0604020202020204" pitchFamily="34" charset="0"/>
                <a:cs typeface="Arial" panose="020B0604020202020204" pitchFamily="34" charset="0"/>
              </a:rPr>
              <a:t>Getz, D. (2008). Event tourism: Definition, evolution, and research. </a:t>
            </a:r>
            <a:r>
              <a:rPr lang="en-US" sz="5600" i="1" dirty="0">
                <a:latin typeface="Arial" panose="020B0604020202020204" pitchFamily="34" charset="0"/>
                <a:cs typeface="Arial" panose="020B0604020202020204" pitchFamily="34" charset="0"/>
              </a:rPr>
              <a:t>Tourism Management</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29</a:t>
            </a:r>
            <a:r>
              <a:rPr lang="en-US" sz="5600" dirty="0">
                <a:latin typeface="Arial" panose="020B0604020202020204" pitchFamily="34" charset="0"/>
                <a:cs typeface="Arial" panose="020B0604020202020204" pitchFamily="34" charset="0"/>
              </a:rPr>
              <a:t>(3), 403-428.</a:t>
            </a:r>
          </a:p>
          <a:p>
            <a:pPr marL="685800" indent="-685800" algn="just">
              <a:lnSpc>
                <a:spcPct val="110000"/>
              </a:lnSpc>
              <a:buFont typeface="Wingdings" pitchFamily="2" charset="2"/>
              <a:buChar char="§"/>
            </a:pPr>
            <a:r>
              <a:rPr lang="en-US" sz="5600" dirty="0">
                <a:latin typeface="Arial" panose="020B0604020202020204" pitchFamily="34" charset="0"/>
                <a:cs typeface="Arial" panose="020B0604020202020204" pitchFamily="34" charset="0"/>
              </a:rPr>
              <a:t>Getz, D., &amp; McConnell, A. (2011). Serious sport tourism and event travel careers. </a:t>
            </a:r>
            <a:r>
              <a:rPr lang="en-US" sz="5600" i="1" dirty="0">
                <a:latin typeface="Arial" panose="020B0604020202020204" pitchFamily="34" charset="0"/>
                <a:cs typeface="Arial" panose="020B0604020202020204" pitchFamily="34" charset="0"/>
              </a:rPr>
              <a:t>Journal of Sport Management</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25</a:t>
            </a:r>
            <a:r>
              <a:rPr lang="en-US" sz="5600" dirty="0">
                <a:latin typeface="Arial" panose="020B0604020202020204" pitchFamily="34" charset="0"/>
                <a:cs typeface="Arial" panose="020B0604020202020204" pitchFamily="34" charset="0"/>
              </a:rPr>
              <a:t>(4), 326-338.</a:t>
            </a:r>
          </a:p>
          <a:p>
            <a:pPr marL="685800" indent="-685800" algn="just">
              <a:lnSpc>
                <a:spcPct val="110000"/>
              </a:lnSpc>
              <a:buFont typeface="Wingdings" pitchFamily="2" charset="2"/>
              <a:buChar char="§"/>
            </a:pPr>
            <a:r>
              <a:rPr lang="en-US" sz="5600" dirty="0">
                <a:latin typeface="Arial" panose="020B0604020202020204" pitchFamily="34" charset="0"/>
                <a:cs typeface="Arial" panose="020B0604020202020204" pitchFamily="34" charset="0"/>
              </a:rPr>
              <a:t>González-</a:t>
            </a:r>
            <a:r>
              <a:rPr lang="en-US" sz="5600" dirty="0" err="1">
                <a:latin typeface="Arial" panose="020B0604020202020204" pitchFamily="34" charset="0"/>
                <a:cs typeface="Arial" panose="020B0604020202020204" pitchFamily="34" charset="0"/>
              </a:rPr>
              <a:t>García</a:t>
            </a:r>
            <a:r>
              <a:rPr lang="en-US" sz="5600" dirty="0">
                <a:latin typeface="Arial" panose="020B0604020202020204" pitchFamily="34" charset="0"/>
                <a:cs typeface="Arial" panose="020B0604020202020204" pitchFamily="34" charset="0"/>
              </a:rPr>
              <a:t>, R. J., Escamilla-Fajardo, P., </a:t>
            </a:r>
            <a:r>
              <a:rPr lang="en-US" sz="5600" dirty="0" err="1">
                <a:latin typeface="Arial" panose="020B0604020202020204" pitchFamily="34" charset="0"/>
                <a:cs typeface="Arial" panose="020B0604020202020204" pitchFamily="34" charset="0"/>
              </a:rPr>
              <a:t>López-Carril</a:t>
            </a:r>
            <a:r>
              <a:rPr lang="en-US" sz="5600" dirty="0">
                <a:latin typeface="Arial" panose="020B0604020202020204" pitchFamily="34" charset="0"/>
                <a:cs typeface="Arial" panose="020B0604020202020204" pitchFamily="34" charset="0"/>
              </a:rPr>
              <a:t>, S., &amp; </a:t>
            </a:r>
            <a:r>
              <a:rPr lang="en-US" sz="5600" dirty="0" err="1">
                <a:latin typeface="Arial" panose="020B0604020202020204" pitchFamily="34" charset="0"/>
                <a:cs typeface="Arial" panose="020B0604020202020204" pitchFamily="34" charset="0"/>
              </a:rPr>
              <a:t>Nuñez-Pomar</a:t>
            </a:r>
            <a:r>
              <a:rPr lang="en-US" sz="5600" dirty="0">
                <a:latin typeface="Arial" panose="020B0604020202020204" pitchFamily="34" charset="0"/>
                <a:cs typeface="Arial" panose="020B0604020202020204" pitchFamily="34" charset="0"/>
              </a:rPr>
              <a:t>, J. (2020). </a:t>
            </a:r>
            <a:r>
              <a:rPr lang="en-US" sz="5600" dirty="0" err="1">
                <a:latin typeface="Arial" panose="020B0604020202020204" pitchFamily="34" charset="0"/>
                <a:cs typeface="Arial" panose="020B0604020202020204" pitchFamily="34" charset="0"/>
              </a:rPr>
              <a:t>Percepciones</a:t>
            </a:r>
            <a:r>
              <a:rPr lang="en-US" sz="5600" dirty="0">
                <a:latin typeface="Arial" panose="020B0604020202020204" pitchFamily="34" charset="0"/>
                <a:cs typeface="Arial" panose="020B0604020202020204" pitchFamily="34" charset="0"/>
              </a:rPr>
              <a:t> de </a:t>
            </a:r>
            <a:r>
              <a:rPr lang="en-US" sz="5600" dirty="0" err="1">
                <a:latin typeface="Arial" panose="020B0604020202020204" pitchFamily="34" charset="0"/>
                <a:cs typeface="Arial" panose="020B0604020202020204" pitchFamily="34" charset="0"/>
              </a:rPr>
              <a:t>los</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residentes</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sobre</a:t>
            </a:r>
            <a:r>
              <a:rPr lang="en-US" sz="5600" dirty="0">
                <a:latin typeface="Arial" panose="020B0604020202020204" pitchFamily="34" charset="0"/>
                <a:cs typeface="Arial" panose="020B0604020202020204" pitchFamily="34" charset="0"/>
              </a:rPr>
              <a:t> el </a:t>
            </a:r>
            <a:r>
              <a:rPr lang="en-US" sz="5600" dirty="0" err="1">
                <a:latin typeface="Arial" panose="020B0604020202020204" pitchFamily="34" charset="0"/>
                <a:cs typeface="Arial" panose="020B0604020202020204" pitchFamily="34" charset="0"/>
              </a:rPr>
              <a:t>turismo</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deportivo</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Impactos</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calidad</a:t>
            </a:r>
            <a:r>
              <a:rPr lang="en-US" sz="5600" dirty="0">
                <a:latin typeface="Arial" panose="020B0604020202020204" pitchFamily="34" charset="0"/>
                <a:cs typeface="Arial" panose="020B0604020202020204" pitchFamily="34" charset="0"/>
              </a:rPr>
              <a:t> de </a:t>
            </a:r>
            <a:r>
              <a:rPr lang="en-US" sz="5600" dirty="0" err="1">
                <a:latin typeface="Arial" panose="020B0604020202020204" pitchFamily="34" charset="0"/>
                <a:cs typeface="Arial" panose="020B0604020202020204" pitchFamily="34" charset="0"/>
              </a:rPr>
              <a:t>vida</a:t>
            </a:r>
            <a:r>
              <a:rPr lang="en-US" sz="5600" dirty="0">
                <a:latin typeface="Arial" panose="020B0604020202020204" pitchFamily="34" charset="0"/>
                <a:cs typeface="Arial" panose="020B0604020202020204" pitchFamily="34" charset="0"/>
              </a:rPr>
              <a:t> y </a:t>
            </a:r>
            <a:r>
              <a:rPr lang="en-US" sz="5600" dirty="0" err="1">
                <a:latin typeface="Arial" panose="020B0604020202020204" pitchFamily="34" charset="0"/>
                <a:cs typeface="Arial" panose="020B0604020202020204" pitchFamily="34" charset="0"/>
              </a:rPr>
              <a:t>apoyo</a:t>
            </a:r>
            <a:r>
              <a:rPr lang="en-US" sz="5600" dirty="0">
                <a:latin typeface="Arial" panose="020B0604020202020204" pitchFamily="34" charset="0"/>
                <a:cs typeface="Arial" panose="020B0604020202020204" pitchFamily="34" charset="0"/>
              </a:rPr>
              <a:t> al sector. </a:t>
            </a:r>
            <a:r>
              <a:rPr lang="en-US" sz="5600" i="1" dirty="0" err="1">
                <a:latin typeface="Arial" panose="020B0604020202020204" pitchFamily="34" charset="0"/>
                <a:cs typeface="Arial" panose="020B0604020202020204" pitchFamily="34" charset="0"/>
              </a:rPr>
              <a:t>Cuadernos</a:t>
            </a:r>
            <a:r>
              <a:rPr lang="en-US" sz="5600" i="1" dirty="0">
                <a:latin typeface="Arial" panose="020B0604020202020204" pitchFamily="34" charset="0"/>
                <a:cs typeface="Arial" panose="020B0604020202020204" pitchFamily="34" charset="0"/>
              </a:rPr>
              <a:t> de </a:t>
            </a:r>
            <a:r>
              <a:rPr lang="en-US" sz="5600" i="1" dirty="0" err="1">
                <a:latin typeface="Arial" panose="020B0604020202020204" pitchFamily="34" charset="0"/>
                <a:cs typeface="Arial" panose="020B0604020202020204" pitchFamily="34" charset="0"/>
              </a:rPr>
              <a:t>Psicología</a:t>
            </a:r>
            <a:r>
              <a:rPr lang="en-US" sz="5600" i="1" dirty="0">
                <a:latin typeface="Arial" panose="020B0604020202020204" pitchFamily="34" charset="0"/>
                <a:cs typeface="Arial" panose="020B0604020202020204" pitchFamily="34" charset="0"/>
              </a:rPr>
              <a:t> del </a:t>
            </a:r>
            <a:r>
              <a:rPr lang="en-US" sz="5600" i="1" dirty="0" err="1">
                <a:latin typeface="Arial" panose="020B0604020202020204" pitchFamily="34" charset="0"/>
                <a:cs typeface="Arial" panose="020B0604020202020204" pitchFamily="34" charset="0"/>
              </a:rPr>
              <a:t>Deporte</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20</a:t>
            </a:r>
            <a:r>
              <a:rPr lang="en-US" sz="5600" dirty="0">
                <a:latin typeface="Arial" panose="020B0604020202020204" pitchFamily="34" charset="0"/>
                <a:cs typeface="Arial" panose="020B0604020202020204" pitchFamily="34" charset="0"/>
              </a:rPr>
              <a:t>(2), 174-188.</a:t>
            </a:r>
          </a:p>
          <a:p>
            <a:pPr marL="685800" indent="-685800" algn="just">
              <a:lnSpc>
                <a:spcPct val="110000"/>
              </a:lnSpc>
              <a:buFont typeface="Wingdings" pitchFamily="2" charset="2"/>
              <a:buChar char="§"/>
            </a:pPr>
            <a:r>
              <a:rPr lang="en-US" sz="5600" dirty="0" err="1">
                <a:latin typeface="Arial" panose="020B0604020202020204" pitchFamily="34" charset="0"/>
                <a:cs typeface="Arial" panose="020B0604020202020204" pitchFamily="34" charset="0"/>
              </a:rPr>
              <a:t>Kaplanidou</a:t>
            </a:r>
            <a:r>
              <a:rPr lang="en-US" sz="5600" dirty="0">
                <a:latin typeface="Arial" panose="020B0604020202020204" pitchFamily="34" charset="0"/>
                <a:cs typeface="Arial" panose="020B0604020202020204" pitchFamily="34" charset="0"/>
              </a:rPr>
              <a:t>, K., </a:t>
            </a:r>
            <a:r>
              <a:rPr lang="en-US" sz="5600" dirty="0" err="1">
                <a:latin typeface="Arial" panose="020B0604020202020204" pitchFamily="34" charset="0"/>
                <a:cs typeface="Arial" panose="020B0604020202020204" pitchFamily="34" charset="0"/>
              </a:rPr>
              <a:t>Karadakis</a:t>
            </a:r>
            <a:r>
              <a:rPr lang="en-US" sz="5600" dirty="0">
                <a:latin typeface="Arial" panose="020B0604020202020204" pitchFamily="34" charset="0"/>
                <a:cs typeface="Arial" panose="020B0604020202020204" pitchFamily="34" charset="0"/>
              </a:rPr>
              <a:t>, K., Gibson, H., </a:t>
            </a:r>
            <a:r>
              <a:rPr lang="en-US" sz="5600" dirty="0" err="1">
                <a:latin typeface="Arial" panose="020B0604020202020204" pitchFamily="34" charset="0"/>
                <a:cs typeface="Arial" panose="020B0604020202020204" pitchFamily="34" charset="0"/>
              </a:rPr>
              <a:t>Thapa</a:t>
            </a:r>
            <a:r>
              <a:rPr lang="en-US" sz="5600" dirty="0">
                <a:latin typeface="Arial" panose="020B0604020202020204" pitchFamily="34" charset="0"/>
                <a:cs typeface="Arial" panose="020B0604020202020204" pitchFamily="34" charset="0"/>
              </a:rPr>
              <a:t>, B., Walker, M., </a:t>
            </a:r>
            <a:r>
              <a:rPr lang="en-US" sz="5600" dirty="0" err="1">
                <a:latin typeface="Arial" panose="020B0604020202020204" pitchFamily="34" charset="0"/>
                <a:cs typeface="Arial" panose="020B0604020202020204" pitchFamily="34" charset="0"/>
              </a:rPr>
              <a:t>Geldenhuys</a:t>
            </a:r>
            <a:r>
              <a:rPr lang="en-US" sz="5600" dirty="0">
                <a:latin typeface="Arial" panose="020B0604020202020204" pitchFamily="34" charset="0"/>
                <a:cs typeface="Arial" panose="020B0604020202020204" pitchFamily="34" charset="0"/>
              </a:rPr>
              <a:t>, S., &amp; Coetzee, W. (2013). Quality of life, event impacts, and mega-event </a:t>
            </a:r>
            <a:r>
              <a:rPr lang="en-US" sz="5600" dirty="0" err="1">
                <a:latin typeface="Arial" panose="020B0604020202020204" pitchFamily="34" charset="0"/>
                <a:cs typeface="Arial" panose="020B0604020202020204" pitchFamily="34" charset="0"/>
              </a:rPr>
              <a:t>su</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pport</a:t>
            </a:r>
            <a:r>
              <a:rPr lang="en-US" sz="5600" dirty="0">
                <a:latin typeface="Arial" panose="020B0604020202020204" pitchFamily="34" charset="0"/>
                <a:cs typeface="Arial" panose="020B0604020202020204" pitchFamily="34" charset="0"/>
              </a:rPr>
              <a:t> among South African residents before and after the 2010 FIFA World Cup. </a:t>
            </a:r>
            <a:r>
              <a:rPr lang="en-US" sz="5600" i="1" dirty="0">
                <a:latin typeface="Arial" panose="020B0604020202020204" pitchFamily="34" charset="0"/>
                <a:cs typeface="Arial" panose="020B0604020202020204" pitchFamily="34" charset="0"/>
              </a:rPr>
              <a:t>Journal of Travel Research</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52</a:t>
            </a:r>
            <a:r>
              <a:rPr lang="en-US" sz="5600" dirty="0">
                <a:latin typeface="Arial" panose="020B0604020202020204" pitchFamily="34" charset="0"/>
                <a:cs typeface="Arial" panose="020B0604020202020204" pitchFamily="34" charset="0"/>
              </a:rPr>
              <a:t>(5), 631-645.</a:t>
            </a:r>
          </a:p>
          <a:p>
            <a:pPr marL="685800" indent="-685800" algn="just">
              <a:lnSpc>
                <a:spcPct val="110000"/>
              </a:lnSpc>
              <a:buFont typeface="Wingdings" pitchFamily="2" charset="2"/>
              <a:buChar char="§"/>
            </a:pPr>
            <a:r>
              <a:rPr lang="en-US" sz="5600" dirty="0">
                <a:latin typeface="Arial" panose="020B0604020202020204" pitchFamily="34" charset="0"/>
                <a:cs typeface="Arial" panose="020B0604020202020204" pitchFamily="34" charset="0"/>
              </a:rPr>
              <a:t>Kim, H. J., </a:t>
            </a:r>
            <a:r>
              <a:rPr lang="en-US" sz="5600" dirty="0" err="1">
                <a:latin typeface="Arial" panose="020B0604020202020204" pitchFamily="34" charset="0"/>
                <a:cs typeface="Arial" panose="020B0604020202020204" pitchFamily="34" charset="0"/>
              </a:rPr>
              <a:t>Gursoy</a:t>
            </a:r>
            <a:r>
              <a:rPr lang="en-US" sz="5600" dirty="0">
                <a:latin typeface="Arial" panose="020B0604020202020204" pitchFamily="34" charset="0"/>
                <a:cs typeface="Arial" panose="020B0604020202020204" pitchFamily="34" charset="0"/>
              </a:rPr>
              <a:t>, D., &amp; Lee, S.-B. (2006). The impact of the 2002 World Cup on South Korea: Comparisons of pre– and post-games. </a:t>
            </a:r>
            <a:r>
              <a:rPr lang="en-US" sz="5600" i="1" dirty="0">
                <a:latin typeface="Arial" panose="020B0604020202020204" pitchFamily="34" charset="0"/>
                <a:cs typeface="Arial" panose="020B0604020202020204" pitchFamily="34" charset="0"/>
              </a:rPr>
              <a:t>Tourism Management</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27</a:t>
            </a:r>
            <a:r>
              <a:rPr lang="en-US" sz="5600" dirty="0">
                <a:latin typeface="Arial" panose="020B0604020202020204" pitchFamily="34" charset="0"/>
                <a:cs typeface="Arial" panose="020B0604020202020204" pitchFamily="34" charset="0"/>
              </a:rPr>
              <a:t>, 86-96.</a:t>
            </a:r>
          </a:p>
          <a:p>
            <a:pPr marL="685800" indent="-685800" algn="just">
              <a:lnSpc>
                <a:spcPct val="110000"/>
              </a:lnSpc>
              <a:buFont typeface="Wingdings" pitchFamily="2" charset="2"/>
              <a:buChar char="§"/>
            </a:pPr>
            <a:r>
              <a:rPr lang="en-US" sz="5600" dirty="0">
                <a:latin typeface="Arial" panose="020B0604020202020204" pitchFamily="34" charset="0"/>
                <a:cs typeface="Arial" panose="020B0604020202020204" pitchFamily="34" charset="0"/>
              </a:rPr>
              <a:t>Lee, S. (2001). A review of economic impact study on sport events. </a:t>
            </a:r>
            <a:r>
              <a:rPr lang="en-US" sz="5600" i="1" dirty="0">
                <a:latin typeface="Arial" panose="020B0604020202020204" pitchFamily="34" charset="0"/>
                <a:cs typeface="Arial" panose="020B0604020202020204" pitchFamily="34" charset="0"/>
              </a:rPr>
              <a:t>The Sport Journal</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4</a:t>
            </a:r>
            <a:r>
              <a:rPr lang="en-US" sz="5600" dirty="0">
                <a:latin typeface="Arial" panose="020B0604020202020204" pitchFamily="34" charset="0"/>
                <a:cs typeface="Arial" panose="020B0604020202020204" pitchFamily="34" charset="0"/>
              </a:rPr>
              <a:t>(2), 32-39.</a:t>
            </a:r>
          </a:p>
          <a:p>
            <a:pPr marL="685800" indent="-685800" algn="just">
              <a:lnSpc>
                <a:spcPct val="110000"/>
              </a:lnSpc>
              <a:buFont typeface="Wingdings" pitchFamily="2" charset="2"/>
              <a:buChar char="§"/>
            </a:pPr>
            <a:r>
              <a:rPr lang="en-US" sz="5600" dirty="0">
                <a:latin typeface="Arial" panose="020B0604020202020204" pitchFamily="34" charset="0"/>
                <a:cs typeface="Arial" panose="020B0604020202020204" pitchFamily="34" charset="0"/>
              </a:rPr>
              <a:t>Lin, H.-W., &amp; Lu, H.-F. (2016). Valuing residents’ perceptions of sport tourism development in Taiwan’s North Coast and </a:t>
            </a:r>
            <a:r>
              <a:rPr lang="en-US" sz="5600" dirty="0" err="1">
                <a:latin typeface="Arial" panose="020B0604020202020204" pitchFamily="34" charset="0"/>
                <a:cs typeface="Arial" panose="020B0604020202020204" pitchFamily="34" charset="0"/>
              </a:rPr>
              <a:t>Guanyinshan</a:t>
            </a:r>
            <a:r>
              <a:rPr lang="en-US" sz="5600" dirty="0">
                <a:latin typeface="Arial" panose="020B0604020202020204" pitchFamily="34" charset="0"/>
                <a:cs typeface="Arial" panose="020B0604020202020204" pitchFamily="34" charset="0"/>
              </a:rPr>
              <a:t> National Scenic Area. </a:t>
            </a:r>
            <a:r>
              <a:rPr lang="en-US" sz="5600" i="1" dirty="0">
                <a:latin typeface="Arial" panose="020B0604020202020204" pitchFamily="34" charset="0"/>
                <a:cs typeface="Arial" panose="020B0604020202020204" pitchFamily="34" charset="0"/>
              </a:rPr>
              <a:t>Asia Pacific Journal of Tourism Research</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21</a:t>
            </a:r>
            <a:r>
              <a:rPr lang="en-US" sz="5600" dirty="0">
                <a:latin typeface="Arial" panose="020B0604020202020204" pitchFamily="34" charset="0"/>
                <a:cs typeface="Arial" panose="020B0604020202020204" pitchFamily="34" charset="0"/>
              </a:rPr>
              <a:t>(4), 398-424.</a:t>
            </a:r>
          </a:p>
          <a:p>
            <a:pPr marL="685800" indent="-685800" algn="just">
              <a:lnSpc>
                <a:spcPct val="110000"/>
              </a:lnSpc>
              <a:buFont typeface="Wingdings" pitchFamily="2" charset="2"/>
              <a:buChar char="§"/>
            </a:pPr>
            <a:r>
              <a:rPr lang="en-US" sz="5600" dirty="0">
                <a:latin typeface="Arial" panose="020B0604020202020204" pitchFamily="34" charset="0"/>
                <a:cs typeface="Arial" panose="020B0604020202020204" pitchFamily="34" charset="0"/>
              </a:rPr>
              <a:t>Lorde, T., </a:t>
            </a:r>
            <a:r>
              <a:rPr lang="en-US" sz="5600" dirty="0" err="1">
                <a:latin typeface="Arial" panose="020B0604020202020204" pitchFamily="34" charset="0"/>
                <a:cs typeface="Arial" panose="020B0604020202020204" pitchFamily="34" charset="0"/>
              </a:rPr>
              <a:t>Greenidge</a:t>
            </a:r>
            <a:r>
              <a:rPr lang="en-US" sz="5600" dirty="0">
                <a:latin typeface="Arial" panose="020B0604020202020204" pitchFamily="34" charset="0"/>
                <a:cs typeface="Arial" panose="020B0604020202020204" pitchFamily="34" charset="0"/>
              </a:rPr>
              <a:t>, D., &amp; </a:t>
            </a:r>
            <a:r>
              <a:rPr lang="en-US" sz="5600" dirty="0" err="1">
                <a:latin typeface="Arial" panose="020B0604020202020204" pitchFamily="34" charset="0"/>
                <a:cs typeface="Arial" panose="020B0604020202020204" pitchFamily="34" charset="0"/>
              </a:rPr>
              <a:t>Devonish</a:t>
            </a:r>
            <a:r>
              <a:rPr lang="en-US" sz="5600" dirty="0">
                <a:latin typeface="Arial" panose="020B0604020202020204" pitchFamily="34" charset="0"/>
                <a:cs typeface="Arial" panose="020B0604020202020204" pitchFamily="34" charset="0"/>
              </a:rPr>
              <a:t>, D. (2011). Local residents’ perceptions of the impacts of the ICC Cricket World Cup 2007 on Barbados: Comparisons of pre– and post-games. </a:t>
            </a:r>
            <a:r>
              <a:rPr lang="en-US" sz="5600" i="1" dirty="0">
                <a:latin typeface="Arial" panose="020B0604020202020204" pitchFamily="34" charset="0"/>
                <a:cs typeface="Arial" panose="020B0604020202020204" pitchFamily="34" charset="0"/>
              </a:rPr>
              <a:t>Tourism Management</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32</a:t>
            </a:r>
            <a:r>
              <a:rPr lang="en-US" sz="5600" dirty="0">
                <a:latin typeface="Arial" panose="020B0604020202020204" pitchFamily="34" charset="0"/>
                <a:cs typeface="Arial" panose="020B0604020202020204" pitchFamily="34" charset="0"/>
              </a:rPr>
              <a:t>, 349-356.</a:t>
            </a:r>
          </a:p>
          <a:p>
            <a:pPr algn="l">
              <a:lnSpc>
                <a:spcPct val="110000"/>
              </a:lnSpc>
            </a:pPr>
            <a:endParaRPr lang="it-IT"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9144"/>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9967217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0359436" y="-9144"/>
            <a:ext cx="1790891" cy="1790891"/>
          </a:xfrm>
          <a:prstGeom prst="rect">
            <a:avLst/>
          </a:prstGeom>
        </p:spPr>
      </p:pic>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926655" y="221259"/>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err="1">
                <a:solidFill>
                  <a:srgbClr val="FF6600"/>
                </a:solidFill>
                <a:latin typeface="Arial" panose="020B0604020202020204" pitchFamily="34" charset="0"/>
                <a:cs typeface="Arial" panose="020B0604020202020204" pitchFamily="34" charset="0"/>
              </a:rPr>
              <a:t>References</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577728" y="1510488"/>
            <a:ext cx="11036543" cy="3837023"/>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685800" indent="-685800" algn="just">
              <a:lnSpc>
                <a:spcPct val="110000"/>
              </a:lnSpc>
              <a:buFont typeface="Wingdings" pitchFamily="2" charset="2"/>
              <a:buChar char="§"/>
            </a:pPr>
            <a:r>
              <a:rPr lang="en-US" sz="5600" dirty="0">
                <a:latin typeface="Arial" panose="020B0604020202020204" pitchFamily="34" charset="0"/>
                <a:cs typeface="Arial" panose="020B0604020202020204" pitchFamily="34" charset="0"/>
              </a:rPr>
              <a:t>Ma, S. C., &amp; </a:t>
            </a:r>
            <a:r>
              <a:rPr lang="en-US" sz="5600" dirty="0" err="1">
                <a:latin typeface="Arial" panose="020B0604020202020204" pitchFamily="34" charset="0"/>
                <a:cs typeface="Arial" panose="020B0604020202020204" pitchFamily="34" charset="0"/>
              </a:rPr>
              <a:t>Rotherham</a:t>
            </a:r>
            <a:r>
              <a:rPr lang="en-US" sz="5600" dirty="0">
                <a:latin typeface="Arial" panose="020B0604020202020204" pitchFamily="34" charset="0"/>
                <a:cs typeface="Arial" panose="020B0604020202020204" pitchFamily="34" charset="0"/>
              </a:rPr>
              <a:t>, I. D. (2016). Residents’ changed perceptions of sport event impacts: The case of the 2012 Tour de Taiwan. </a:t>
            </a:r>
            <a:r>
              <a:rPr lang="en-US" sz="5600" i="1" dirty="0">
                <a:latin typeface="Arial" panose="020B0604020202020204" pitchFamily="34" charset="0"/>
                <a:cs typeface="Arial" panose="020B0604020202020204" pitchFamily="34" charset="0"/>
              </a:rPr>
              <a:t>Leisure Studies</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35</a:t>
            </a:r>
            <a:r>
              <a:rPr lang="en-US" sz="5600" dirty="0">
                <a:latin typeface="Arial" panose="020B0604020202020204" pitchFamily="34" charset="0"/>
                <a:cs typeface="Arial" panose="020B0604020202020204" pitchFamily="34" charset="0"/>
              </a:rPr>
              <a:t>(5), 616-637.</a:t>
            </a:r>
          </a:p>
          <a:p>
            <a:pPr marL="685800" indent="-685800" algn="just">
              <a:lnSpc>
                <a:spcPct val="110000"/>
              </a:lnSpc>
              <a:buFont typeface="Wingdings" pitchFamily="2" charset="2"/>
              <a:buChar char="§"/>
            </a:pPr>
            <a:r>
              <a:rPr lang="en-US" sz="5600" dirty="0">
                <a:latin typeface="Arial" panose="020B0604020202020204" pitchFamily="34" charset="0"/>
                <a:cs typeface="Arial" panose="020B0604020202020204" pitchFamily="34" charset="0"/>
              </a:rPr>
              <a:t>Ma, S., Ma, S., Wu, J., &amp; </a:t>
            </a:r>
            <a:r>
              <a:rPr lang="en-US" sz="5600" dirty="0" err="1">
                <a:latin typeface="Arial" panose="020B0604020202020204" pitchFamily="34" charset="0"/>
                <a:cs typeface="Arial" panose="020B0604020202020204" pitchFamily="34" charset="0"/>
              </a:rPr>
              <a:t>Rotherham</a:t>
            </a:r>
            <a:r>
              <a:rPr lang="en-US" sz="5600" dirty="0">
                <a:latin typeface="Arial" panose="020B0604020202020204" pitchFamily="34" charset="0"/>
                <a:cs typeface="Arial" panose="020B0604020202020204" pitchFamily="34" charset="0"/>
              </a:rPr>
              <a:t>, I. D. (2013). Host residents’ perception changes on major sport events. </a:t>
            </a:r>
            <a:r>
              <a:rPr lang="en-US" sz="5600" i="1" dirty="0">
                <a:latin typeface="Arial" panose="020B0604020202020204" pitchFamily="34" charset="0"/>
                <a:cs typeface="Arial" panose="020B0604020202020204" pitchFamily="34" charset="0"/>
              </a:rPr>
              <a:t>European Sport Management Quarterly</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13</a:t>
            </a:r>
            <a:r>
              <a:rPr lang="en-US" sz="5600" dirty="0">
                <a:latin typeface="Arial" panose="020B0604020202020204" pitchFamily="34" charset="0"/>
                <a:cs typeface="Arial" panose="020B0604020202020204" pitchFamily="34" charset="0"/>
              </a:rPr>
              <a:t>(5), 511-536.</a:t>
            </a:r>
          </a:p>
          <a:p>
            <a:pPr marL="685800" indent="-685800" algn="just">
              <a:lnSpc>
                <a:spcPct val="110000"/>
              </a:lnSpc>
              <a:buFont typeface="Wingdings" pitchFamily="2" charset="2"/>
              <a:buChar char="§"/>
            </a:pPr>
            <a:r>
              <a:rPr lang="en-US" sz="5600" dirty="0" err="1">
                <a:latin typeface="Arial" panose="020B0604020202020204" pitchFamily="34" charset="0"/>
                <a:cs typeface="Arial" panose="020B0604020202020204" pitchFamily="34" charset="0"/>
              </a:rPr>
              <a:t>Magaz</a:t>
            </a:r>
            <a:r>
              <a:rPr lang="en-US" sz="5600" dirty="0">
                <a:latin typeface="Arial" panose="020B0604020202020204" pitchFamily="34" charset="0"/>
                <a:cs typeface="Arial" panose="020B0604020202020204" pitchFamily="34" charset="0"/>
              </a:rPr>
              <a:t>-González, A. M., &amp; </a:t>
            </a:r>
            <a:r>
              <a:rPr lang="en-US" sz="5600" dirty="0" err="1">
                <a:latin typeface="Arial" panose="020B0604020202020204" pitchFamily="34" charset="0"/>
                <a:cs typeface="Arial" panose="020B0604020202020204" pitchFamily="34" charset="0"/>
              </a:rPr>
              <a:t>Fanjul</a:t>
            </a:r>
            <a:r>
              <a:rPr lang="en-US" sz="5600" dirty="0">
                <a:latin typeface="Arial" panose="020B0604020202020204" pitchFamily="34" charset="0"/>
                <a:cs typeface="Arial" panose="020B0604020202020204" pitchFamily="34" charset="0"/>
              </a:rPr>
              <a:t>-Suárez, J. L. (2012). </a:t>
            </a:r>
            <a:r>
              <a:rPr lang="en-US" sz="5600" dirty="0" err="1">
                <a:latin typeface="Arial" panose="020B0604020202020204" pitchFamily="34" charset="0"/>
                <a:cs typeface="Arial" panose="020B0604020202020204" pitchFamily="34" charset="0"/>
              </a:rPr>
              <a:t>Organización</a:t>
            </a:r>
            <a:r>
              <a:rPr lang="en-US" sz="5600" dirty="0">
                <a:latin typeface="Arial" panose="020B0604020202020204" pitchFamily="34" charset="0"/>
                <a:cs typeface="Arial" panose="020B0604020202020204" pitchFamily="34" charset="0"/>
              </a:rPr>
              <a:t> de </a:t>
            </a:r>
            <a:r>
              <a:rPr lang="en-US" sz="5600" dirty="0" err="1">
                <a:latin typeface="Arial" panose="020B0604020202020204" pitchFamily="34" charset="0"/>
                <a:cs typeface="Arial" panose="020B0604020202020204" pitchFamily="34" charset="0"/>
              </a:rPr>
              <a:t>eventos</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deportivos</a:t>
            </a:r>
            <a:r>
              <a:rPr lang="en-US" sz="5600" dirty="0">
                <a:latin typeface="Arial" panose="020B0604020202020204" pitchFamily="34" charset="0"/>
                <a:cs typeface="Arial" panose="020B0604020202020204" pitchFamily="34" charset="0"/>
              </a:rPr>
              <a:t> y </a:t>
            </a:r>
            <a:r>
              <a:rPr lang="en-US" sz="5600" dirty="0" err="1">
                <a:latin typeface="Arial" panose="020B0604020202020204" pitchFamily="34" charset="0"/>
                <a:cs typeface="Arial" panose="020B0604020202020204" pitchFamily="34" charset="0"/>
              </a:rPr>
              <a:t>gestión</a:t>
            </a:r>
            <a:r>
              <a:rPr lang="en-US" sz="5600" dirty="0">
                <a:latin typeface="Arial" panose="020B0604020202020204" pitchFamily="34" charset="0"/>
                <a:cs typeface="Arial" panose="020B0604020202020204" pitchFamily="34" charset="0"/>
              </a:rPr>
              <a:t> de </a:t>
            </a:r>
            <a:r>
              <a:rPr lang="en-US" sz="5600" dirty="0" err="1">
                <a:latin typeface="Arial" panose="020B0604020202020204" pitchFamily="34" charset="0"/>
                <a:cs typeface="Arial" panose="020B0604020202020204" pitchFamily="34" charset="0"/>
              </a:rPr>
              <a:t>proyectos</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factores</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fases</a:t>
            </a:r>
            <a:r>
              <a:rPr lang="en-US" sz="5600" dirty="0">
                <a:latin typeface="Arial" panose="020B0604020202020204" pitchFamily="34" charset="0"/>
                <a:cs typeface="Arial" panose="020B0604020202020204" pitchFamily="34" charset="0"/>
              </a:rPr>
              <a:t> y </a:t>
            </a:r>
            <a:r>
              <a:rPr lang="en-US" sz="5600" dirty="0" err="1">
                <a:latin typeface="Arial" panose="020B0604020202020204" pitchFamily="34" charset="0"/>
                <a:cs typeface="Arial" panose="020B0604020202020204" pitchFamily="34" charset="0"/>
              </a:rPr>
              <a:t>áreas</a:t>
            </a:r>
            <a:r>
              <a:rPr lang="en-US" sz="5600" dirty="0">
                <a:latin typeface="Arial" panose="020B0604020202020204" pitchFamily="34" charset="0"/>
                <a:cs typeface="Arial" panose="020B0604020202020204" pitchFamily="34" charset="0"/>
              </a:rPr>
              <a:t>. </a:t>
            </a:r>
            <a:r>
              <a:rPr lang="en-US" sz="5600" i="1" dirty="0" err="1">
                <a:latin typeface="Arial" panose="020B0604020202020204" pitchFamily="34" charset="0"/>
                <a:cs typeface="Arial" panose="020B0604020202020204" pitchFamily="34" charset="0"/>
              </a:rPr>
              <a:t>Revista</a:t>
            </a:r>
            <a:r>
              <a:rPr lang="en-US" sz="5600" i="1" dirty="0">
                <a:latin typeface="Arial" panose="020B0604020202020204" pitchFamily="34" charset="0"/>
                <a:cs typeface="Arial" panose="020B0604020202020204" pitchFamily="34" charset="0"/>
              </a:rPr>
              <a:t> </a:t>
            </a:r>
            <a:r>
              <a:rPr lang="en-US" sz="5600" i="1" dirty="0" err="1">
                <a:latin typeface="Arial" panose="020B0604020202020204" pitchFamily="34" charset="0"/>
                <a:cs typeface="Arial" panose="020B0604020202020204" pitchFamily="34" charset="0"/>
              </a:rPr>
              <a:t>Internacional</a:t>
            </a:r>
            <a:r>
              <a:rPr lang="en-US" sz="5600" i="1" dirty="0">
                <a:latin typeface="Arial" panose="020B0604020202020204" pitchFamily="34" charset="0"/>
                <a:cs typeface="Arial" panose="020B0604020202020204" pitchFamily="34" charset="0"/>
              </a:rPr>
              <a:t> de </a:t>
            </a:r>
            <a:r>
              <a:rPr lang="en-US" sz="5600" i="1" dirty="0" err="1">
                <a:latin typeface="Arial" panose="020B0604020202020204" pitchFamily="34" charset="0"/>
                <a:cs typeface="Arial" panose="020B0604020202020204" pitchFamily="34" charset="0"/>
              </a:rPr>
              <a:t>Medicina</a:t>
            </a:r>
            <a:r>
              <a:rPr lang="en-US" sz="5600" i="1" dirty="0">
                <a:latin typeface="Arial" panose="020B0604020202020204" pitchFamily="34" charset="0"/>
                <a:cs typeface="Arial" panose="020B0604020202020204" pitchFamily="34" charset="0"/>
              </a:rPr>
              <a:t> y </a:t>
            </a:r>
            <a:r>
              <a:rPr lang="en-US" sz="5600" i="1" dirty="0" err="1">
                <a:latin typeface="Arial" panose="020B0604020202020204" pitchFamily="34" charset="0"/>
                <a:cs typeface="Arial" panose="020B0604020202020204" pitchFamily="34" charset="0"/>
              </a:rPr>
              <a:t>Ciencias</a:t>
            </a:r>
            <a:r>
              <a:rPr lang="en-US" sz="5600" i="1" dirty="0">
                <a:latin typeface="Arial" panose="020B0604020202020204" pitchFamily="34" charset="0"/>
                <a:cs typeface="Arial" panose="020B0604020202020204" pitchFamily="34" charset="0"/>
              </a:rPr>
              <a:t> de la </a:t>
            </a:r>
            <a:r>
              <a:rPr lang="en-US" sz="5600" i="1" dirty="0" err="1">
                <a:latin typeface="Arial" panose="020B0604020202020204" pitchFamily="34" charset="0"/>
                <a:cs typeface="Arial" panose="020B0604020202020204" pitchFamily="34" charset="0"/>
              </a:rPr>
              <a:t>Actividad</a:t>
            </a:r>
            <a:r>
              <a:rPr lang="en-US" sz="5600" i="1" dirty="0">
                <a:latin typeface="Arial" panose="020B0604020202020204" pitchFamily="34" charset="0"/>
                <a:cs typeface="Arial" panose="020B0604020202020204" pitchFamily="34" charset="0"/>
              </a:rPr>
              <a:t> </a:t>
            </a:r>
            <a:r>
              <a:rPr lang="en-US" sz="5600" i="1" dirty="0" err="1">
                <a:latin typeface="Arial" panose="020B0604020202020204" pitchFamily="34" charset="0"/>
                <a:cs typeface="Arial" panose="020B0604020202020204" pitchFamily="34" charset="0"/>
              </a:rPr>
              <a:t>Física</a:t>
            </a:r>
            <a:r>
              <a:rPr lang="en-US" sz="5600" i="1" dirty="0">
                <a:latin typeface="Arial" panose="020B0604020202020204" pitchFamily="34" charset="0"/>
                <a:cs typeface="Arial" panose="020B0604020202020204" pitchFamily="34" charset="0"/>
              </a:rPr>
              <a:t> y del </a:t>
            </a:r>
            <a:r>
              <a:rPr lang="en-US" sz="5600" i="1" dirty="0" err="1">
                <a:latin typeface="Arial" panose="020B0604020202020204" pitchFamily="34" charset="0"/>
                <a:cs typeface="Arial" panose="020B0604020202020204" pitchFamily="34" charset="0"/>
              </a:rPr>
              <a:t>Deporte</a:t>
            </a:r>
            <a:r>
              <a:rPr lang="en-US" sz="5600" i="1" dirty="0">
                <a:latin typeface="Arial" panose="020B0604020202020204" pitchFamily="34" charset="0"/>
                <a:cs typeface="Arial" panose="020B0604020202020204" pitchFamily="34" charset="0"/>
              </a:rPr>
              <a:t>/International Journal of Medicine and Science of Physical Activity and Sport</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12</a:t>
            </a:r>
            <a:r>
              <a:rPr lang="en-US" sz="5600" dirty="0">
                <a:latin typeface="Arial" panose="020B0604020202020204" pitchFamily="34" charset="0"/>
                <a:cs typeface="Arial" panose="020B0604020202020204" pitchFamily="34" charset="0"/>
              </a:rPr>
              <a:t>(45), 138-169. </a:t>
            </a:r>
          </a:p>
          <a:p>
            <a:pPr marL="685800" indent="-685800" algn="just">
              <a:lnSpc>
                <a:spcPct val="110000"/>
              </a:lnSpc>
              <a:buFont typeface="Wingdings" pitchFamily="2" charset="2"/>
              <a:buChar char="§"/>
            </a:pPr>
            <a:r>
              <a:rPr lang="en-US" sz="5600" dirty="0" err="1">
                <a:latin typeface="Arial" panose="020B0604020202020204" pitchFamily="34" charset="0"/>
                <a:cs typeface="Arial" panose="020B0604020202020204" pitchFamily="34" charset="0"/>
              </a:rPr>
              <a:t>Prayag</a:t>
            </a:r>
            <a:r>
              <a:rPr lang="en-US" sz="5600" dirty="0">
                <a:latin typeface="Arial" panose="020B0604020202020204" pitchFamily="34" charset="0"/>
                <a:cs typeface="Arial" panose="020B0604020202020204" pitchFamily="34" charset="0"/>
              </a:rPr>
              <a:t>, G., </a:t>
            </a:r>
            <a:r>
              <a:rPr lang="en-US" sz="5600" dirty="0" err="1">
                <a:latin typeface="Arial" panose="020B0604020202020204" pitchFamily="34" charset="0"/>
                <a:cs typeface="Arial" panose="020B0604020202020204" pitchFamily="34" charset="0"/>
              </a:rPr>
              <a:t>Hosany</a:t>
            </a:r>
            <a:r>
              <a:rPr lang="en-US" sz="5600" dirty="0">
                <a:latin typeface="Arial" panose="020B0604020202020204" pitchFamily="34" charset="0"/>
                <a:cs typeface="Arial" panose="020B0604020202020204" pitchFamily="34" charset="0"/>
              </a:rPr>
              <a:t>, S., </a:t>
            </a:r>
            <a:r>
              <a:rPr lang="en-US" sz="5600" dirty="0" err="1">
                <a:latin typeface="Arial" panose="020B0604020202020204" pitchFamily="34" charset="0"/>
                <a:cs typeface="Arial" panose="020B0604020202020204" pitchFamily="34" charset="0"/>
              </a:rPr>
              <a:t>Nunkoo</a:t>
            </a:r>
            <a:r>
              <a:rPr lang="en-US" sz="5600" dirty="0">
                <a:latin typeface="Arial" panose="020B0604020202020204" pitchFamily="34" charset="0"/>
                <a:cs typeface="Arial" panose="020B0604020202020204" pitchFamily="34" charset="0"/>
              </a:rPr>
              <a:t>, R., &amp; Alders, T. (2013). London residents’ support for the 2012 Olympic Games: The mediating effect of overall attitude. </a:t>
            </a:r>
            <a:r>
              <a:rPr lang="en-US" sz="5600" i="1" dirty="0">
                <a:latin typeface="Arial" panose="020B0604020202020204" pitchFamily="34" charset="0"/>
                <a:cs typeface="Arial" panose="020B0604020202020204" pitchFamily="34" charset="0"/>
              </a:rPr>
              <a:t>Tourism Management</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36</a:t>
            </a:r>
            <a:r>
              <a:rPr lang="en-US" sz="5600" dirty="0">
                <a:latin typeface="Arial" panose="020B0604020202020204" pitchFamily="34" charset="0"/>
                <a:cs typeface="Arial" panose="020B0604020202020204" pitchFamily="34" charset="0"/>
              </a:rPr>
              <a:t>, 629-640.</a:t>
            </a:r>
          </a:p>
          <a:p>
            <a:pPr marL="685800" indent="-685800" algn="just">
              <a:lnSpc>
                <a:spcPct val="110000"/>
              </a:lnSpc>
              <a:buFont typeface="Wingdings" pitchFamily="2" charset="2"/>
              <a:buChar char="§"/>
            </a:pPr>
            <a:r>
              <a:rPr lang="en-US" sz="5600" dirty="0" err="1">
                <a:latin typeface="Arial" panose="020B0604020202020204" pitchFamily="34" charset="0"/>
                <a:cs typeface="Arial" panose="020B0604020202020204" pitchFamily="34" charset="0"/>
              </a:rPr>
              <a:t>Preuss</a:t>
            </a:r>
            <a:r>
              <a:rPr lang="en-US" sz="5600" dirty="0">
                <a:latin typeface="Arial" panose="020B0604020202020204" pitchFamily="34" charset="0"/>
                <a:cs typeface="Arial" panose="020B0604020202020204" pitchFamily="34" charset="0"/>
              </a:rPr>
              <a:t>, H. (2007). The </a:t>
            </a:r>
            <a:r>
              <a:rPr lang="en-US" sz="5600" dirty="0" err="1">
                <a:latin typeface="Arial" panose="020B0604020202020204" pitchFamily="34" charset="0"/>
                <a:cs typeface="Arial" panose="020B0604020202020204" pitchFamily="34" charset="0"/>
              </a:rPr>
              <a:t>conceptualisation</a:t>
            </a:r>
            <a:r>
              <a:rPr lang="en-US" sz="5600" dirty="0">
                <a:latin typeface="Arial" panose="020B0604020202020204" pitchFamily="34" charset="0"/>
                <a:cs typeface="Arial" panose="020B0604020202020204" pitchFamily="34" charset="0"/>
              </a:rPr>
              <a:t> and measurement of mega sport event legacies. </a:t>
            </a:r>
            <a:r>
              <a:rPr lang="en-US" sz="5600" i="1" dirty="0">
                <a:latin typeface="Arial" panose="020B0604020202020204" pitchFamily="34" charset="0"/>
                <a:cs typeface="Arial" panose="020B0604020202020204" pitchFamily="34" charset="0"/>
              </a:rPr>
              <a:t>Journal of sport &amp; tourism</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12</a:t>
            </a:r>
            <a:r>
              <a:rPr lang="en-US" sz="5600" dirty="0">
                <a:latin typeface="Arial" panose="020B0604020202020204" pitchFamily="34" charset="0"/>
                <a:cs typeface="Arial" panose="020B0604020202020204" pitchFamily="34" charset="0"/>
              </a:rPr>
              <a:t>(3-4), 207-228.</a:t>
            </a:r>
          </a:p>
          <a:p>
            <a:pPr marL="685800" indent="-685800" algn="just">
              <a:lnSpc>
                <a:spcPct val="110000"/>
              </a:lnSpc>
              <a:buFont typeface="Wingdings" pitchFamily="2" charset="2"/>
              <a:buChar char="§"/>
            </a:pPr>
            <a:r>
              <a:rPr lang="en-US" sz="5600" dirty="0">
                <a:latin typeface="Arial" panose="020B0604020202020204" pitchFamily="34" charset="0"/>
                <a:cs typeface="Arial" panose="020B0604020202020204" pitchFamily="34" charset="0"/>
              </a:rPr>
              <a:t>Sánchez-</a:t>
            </a:r>
            <a:r>
              <a:rPr lang="en-US" sz="5600" dirty="0" err="1">
                <a:latin typeface="Arial" panose="020B0604020202020204" pitchFamily="34" charset="0"/>
                <a:cs typeface="Arial" panose="020B0604020202020204" pitchFamily="34" charset="0"/>
              </a:rPr>
              <a:t>Sáez</a:t>
            </a:r>
            <a:r>
              <a:rPr lang="en-US" sz="5600" dirty="0">
                <a:latin typeface="Arial" panose="020B0604020202020204" pitchFamily="34" charset="0"/>
                <a:cs typeface="Arial" panose="020B0604020202020204" pitchFamily="34" charset="0"/>
              </a:rPr>
              <a:t>, J. A. (2019). Los </a:t>
            </a:r>
            <a:r>
              <a:rPr lang="en-US" sz="5600" dirty="0" err="1">
                <a:latin typeface="Arial" panose="020B0604020202020204" pitchFamily="34" charset="0"/>
                <a:cs typeface="Arial" panose="020B0604020202020204" pitchFamily="34" charset="0"/>
              </a:rPr>
              <a:t>eventos</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deportivos</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como</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instrumento</a:t>
            </a:r>
            <a:r>
              <a:rPr lang="en-US" sz="5600" dirty="0">
                <a:latin typeface="Arial" panose="020B0604020202020204" pitchFamily="34" charset="0"/>
                <a:cs typeface="Arial" panose="020B0604020202020204" pitchFamily="34" charset="0"/>
              </a:rPr>
              <a:t> de </a:t>
            </a:r>
            <a:r>
              <a:rPr lang="en-US" sz="5600" dirty="0" err="1">
                <a:latin typeface="Arial" panose="020B0604020202020204" pitchFamily="34" charset="0"/>
                <a:cs typeface="Arial" panose="020B0604020202020204" pitchFamily="34" charset="0"/>
              </a:rPr>
              <a:t>desarrollo</a:t>
            </a:r>
            <a:r>
              <a:rPr lang="en-US" sz="5600" dirty="0">
                <a:latin typeface="Arial" panose="020B0604020202020204" pitchFamily="34" charset="0"/>
                <a:cs typeface="Arial" panose="020B0604020202020204" pitchFamily="34" charset="0"/>
              </a:rPr>
              <a:t> local. </a:t>
            </a:r>
            <a:r>
              <a:rPr lang="en-US" sz="5600" i="1" dirty="0" err="1">
                <a:latin typeface="Arial" panose="020B0604020202020204" pitchFamily="34" charset="0"/>
                <a:cs typeface="Arial" panose="020B0604020202020204" pitchFamily="34" charset="0"/>
              </a:rPr>
              <a:t>Cultura</a:t>
            </a:r>
            <a:r>
              <a:rPr lang="en-US" sz="5600" i="1" dirty="0">
                <a:latin typeface="Arial" panose="020B0604020202020204" pitchFamily="34" charset="0"/>
                <a:cs typeface="Arial" panose="020B0604020202020204" pitchFamily="34" charset="0"/>
              </a:rPr>
              <a:t>, </a:t>
            </a:r>
            <a:r>
              <a:rPr lang="en-US" sz="5600" i="1" dirty="0" err="1">
                <a:latin typeface="Arial" panose="020B0604020202020204" pitchFamily="34" charset="0"/>
                <a:cs typeface="Arial" panose="020B0604020202020204" pitchFamily="34" charset="0"/>
              </a:rPr>
              <a:t>Ciencia</a:t>
            </a:r>
            <a:r>
              <a:rPr lang="en-US" sz="5600" i="1" dirty="0">
                <a:latin typeface="Arial" panose="020B0604020202020204" pitchFamily="34" charset="0"/>
                <a:cs typeface="Arial" panose="020B0604020202020204" pitchFamily="34" charset="0"/>
              </a:rPr>
              <a:t> y </a:t>
            </a:r>
            <a:r>
              <a:rPr lang="en-US" sz="5600" i="1" dirty="0" err="1">
                <a:latin typeface="Arial" panose="020B0604020202020204" pitchFamily="34" charset="0"/>
                <a:cs typeface="Arial" panose="020B0604020202020204" pitchFamily="34" charset="0"/>
              </a:rPr>
              <a:t>Deporte</a:t>
            </a:r>
            <a:r>
              <a:rPr lang="en-US" sz="5600" dirty="0">
                <a:latin typeface="Arial" panose="020B0604020202020204" pitchFamily="34" charset="0"/>
                <a:cs typeface="Arial" panose="020B0604020202020204" pitchFamily="34" charset="0"/>
              </a:rPr>
              <a:t>, </a:t>
            </a:r>
            <a:r>
              <a:rPr lang="en-US" sz="5600" i="1" dirty="0">
                <a:latin typeface="Arial" panose="020B0604020202020204" pitchFamily="34" charset="0"/>
                <a:cs typeface="Arial" panose="020B0604020202020204" pitchFamily="34" charset="0"/>
              </a:rPr>
              <a:t>14</a:t>
            </a:r>
            <a:r>
              <a:rPr lang="en-US" sz="5600" dirty="0">
                <a:latin typeface="Arial" panose="020B0604020202020204" pitchFamily="34" charset="0"/>
                <a:cs typeface="Arial" panose="020B0604020202020204" pitchFamily="34" charset="0"/>
              </a:rPr>
              <a:t>(41), 91-92.</a:t>
            </a:r>
          </a:p>
          <a:p>
            <a:pPr marL="685800" indent="-685800" algn="just">
              <a:lnSpc>
                <a:spcPct val="110000"/>
              </a:lnSpc>
              <a:buFont typeface="Wingdings" pitchFamily="2" charset="2"/>
              <a:buChar char="§"/>
            </a:pPr>
            <a:r>
              <a:rPr lang="en-US" sz="5600" dirty="0">
                <a:latin typeface="Arial" panose="020B0604020202020204" pitchFamily="34" charset="0"/>
                <a:cs typeface="Arial" panose="020B0604020202020204" pitchFamily="34" charset="0"/>
              </a:rPr>
              <a:t>Sánchez-</a:t>
            </a:r>
            <a:r>
              <a:rPr lang="en-US" sz="5600" dirty="0" err="1">
                <a:latin typeface="Arial" panose="020B0604020202020204" pitchFamily="34" charset="0"/>
                <a:cs typeface="Arial" panose="020B0604020202020204" pitchFamily="34" charset="0"/>
              </a:rPr>
              <a:t>Sáez</a:t>
            </a:r>
            <a:r>
              <a:rPr lang="en-US" sz="5600" dirty="0">
                <a:latin typeface="Arial" panose="020B0604020202020204" pitchFamily="34" charset="0"/>
                <a:cs typeface="Arial" panose="020B0604020202020204" pitchFamily="34" charset="0"/>
              </a:rPr>
              <a:t>, J. A. (Ed.). (2021). </a:t>
            </a:r>
            <a:r>
              <a:rPr lang="en-US" sz="5600" i="1" dirty="0" err="1">
                <a:latin typeface="Arial" panose="020B0604020202020204" pitchFamily="34" charset="0"/>
                <a:cs typeface="Arial" panose="020B0604020202020204" pitchFamily="34" charset="0"/>
              </a:rPr>
              <a:t>Eventos</a:t>
            </a:r>
            <a:r>
              <a:rPr lang="en-US" sz="5600" i="1" dirty="0">
                <a:latin typeface="Arial" panose="020B0604020202020204" pitchFamily="34" charset="0"/>
                <a:cs typeface="Arial" panose="020B0604020202020204" pitchFamily="34" charset="0"/>
              </a:rPr>
              <a:t> </a:t>
            </a:r>
            <a:r>
              <a:rPr lang="en-US" sz="5600" i="1" dirty="0" err="1">
                <a:latin typeface="Arial" panose="020B0604020202020204" pitchFamily="34" charset="0"/>
                <a:cs typeface="Arial" panose="020B0604020202020204" pitchFamily="34" charset="0"/>
              </a:rPr>
              <a:t>Deportivos</a:t>
            </a:r>
            <a:r>
              <a:rPr lang="en-US" sz="5600" i="1" dirty="0">
                <a:latin typeface="Arial" panose="020B0604020202020204" pitchFamily="34" charset="0"/>
                <a:cs typeface="Arial" panose="020B0604020202020204" pitchFamily="34" charset="0"/>
              </a:rPr>
              <a:t> </a:t>
            </a:r>
            <a:r>
              <a:rPr lang="en-US" sz="5600" i="1" dirty="0" err="1">
                <a:latin typeface="Arial" panose="020B0604020202020204" pitchFamily="34" charset="0"/>
                <a:cs typeface="Arial" panose="020B0604020202020204" pitchFamily="34" charset="0"/>
              </a:rPr>
              <a:t>Socialmente</a:t>
            </a:r>
            <a:r>
              <a:rPr lang="en-US" sz="5600" i="1" dirty="0">
                <a:latin typeface="Arial" panose="020B0604020202020204" pitchFamily="34" charset="0"/>
                <a:cs typeface="Arial" panose="020B0604020202020204" pitchFamily="34" charset="0"/>
              </a:rPr>
              <a:t> </a:t>
            </a:r>
            <a:r>
              <a:rPr lang="en-US" sz="5600" i="1" dirty="0" err="1">
                <a:latin typeface="Arial" panose="020B0604020202020204" pitchFamily="34" charset="0"/>
                <a:cs typeface="Arial" panose="020B0604020202020204" pitchFamily="34" charset="0"/>
              </a:rPr>
              <a:t>Responsables</a:t>
            </a:r>
            <a:r>
              <a:rPr lang="en-US" sz="5600" i="1" dirty="0">
                <a:latin typeface="Arial" panose="020B0604020202020204" pitchFamily="34" charset="0"/>
                <a:cs typeface="Arial" panose="020B0604020202020204" pitchFamily="34" charset="0"/>
              </a:rPr>
              <a:t>. Una </a:t>
            </a:r>
            <a:r>
              <a:rPr lang="en-US" sz="5600" i="1" dirty="0" err="1">
                <a:latin typeface="Arial" panose="020B0604020202020204" pitchFamily="34" charset="0"/>
                <a:cs typeface="Arial" panose="020B0604020202020204" pitchFamily="34" charset="0"/>
              </a:rPr>
              <a:t>vía</a:t>
            </a:r>
            <a:r>
              <a:rPr lang="en-US" sz="5600" i="1" dirty="0">
                <a:latin typeface="Arial" panose="020B0604020202020204" pitchFamily="34" charset="0"/>
                <a:cs typeface="Arial" panose="020B0604020202020204" pitchFamily="34" charset="0"/>
              </a:rPr>
              <a:t> </a:t>
            </a:r>
            <a:r>
              <a:rPr lang="en-US" sz="5600" i="1" dirty="0" err="1">
                <a:latin typeface="Arial" panose="020B0604020202020204" pitchFamily="34" charset="0"/>
                <a:cs typeface="Arial" panose="020B0604020202020204" pitchFamily="34" charset="0"/>
              </a:rPr>
              <a:t>sostenible</a:t>
            </a:r>
            <a:r>
              <a:rPr lang="en-US" sz="5600" i="1" dirty="0">
                <a:latin typeface="Arial" panose="020B0604020202020204" pitchFamily="34" charset="0"/>
                <a:cs typeface="Arial" panose="020B0604020202020204" pitchFamily="34" charset="0"/>
              </a:rPr>
              <a:t> de </a:t>
            </a:r>
            <a:r>
              <a:rPr lang="en-US" sz="5600" i="1" dirty="0" err="1">
                <a:latin typeface="Arial" panose="020B0604020202020204" pitchFamily="34" charset="0"/>
                <a:cs typeface="Arial" panose="020B0604020202020204" pitchFamily="34" charset="0"/>
              </a:rPr>
              <a:t>gestión</a:t>
            </a:r>
            <a:r>
              <a:rPr lang="en-US" sz="5600" i="1" dirty="0">
                <a:latin typeface="Arial" panose="020B0604020202020204" pitchFamily="34" charset="0"/>
                <a:cs typeface="Arial" panose="020B0604020202020204" pitchFamily="34" charset="0"/>
              </a:rPr>
              <a:t> </a:t>
            </a:r>
            <a:r>
              <a:rPr lang="en-US" sz="5600" i="1" dirty="0" err="1">
                <a:latin typeface="Arial" panose="020B0604020202020204" pitchFamily="34" charset="0"/>
                <a:cs typeface="Arial" panose="020B0604020202020204" pitchFamily="34" charset="0"/>
              </a:rPr>
              <a:t>deportiva</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Tirant</a:t>
            </a:r>
            <a:r>
              <a:rPr lang="en-US" sz="5600" dirty="0">
                <a:latin typeface="Arial" panose="020B0604020202020204" pitchFamily="34" charset="0"/>
                <a:cs typeface="Arial" panose="020B0604020202020204" pitchFamily="34" charset="0"/>
              </a:rPr>
              <a:t> Lo Blanch.</a:t>
            </a:r>
          </a:p>
          <a:p>
            <a:pPr marL="685800" indent="-685800" algn="just">
              <a:lnSpc>
                <a:spcPct val="110000"/>
              </a:lnSpc>
              <a:buFont typeface="Wingdings" pitchFamily="2" charset="2"/>
              <a:buChar char="§"/>
            </a:pPr>
            <a:r>
              <a:rPr lang="en-US" sz="5600" dirty="0">
                <a:latin typeface="Arial" panose="020B0604020202020204" pitchFamily="34" charset="0"/>
                <a:cs typeface="Arial" panose="020B0604020202020204" pitchFamily="34" charset="0"/>
              </a:rPr>
              <a:t>Sánchez-</a:t>
            </a:r>
            <a:r>
              <a:rPr lang="en-US" sz="5600" dirty="0" err="1">
                <a:latin typeface="Arial" panose="020B0604020202020204" pitchFamily="34" charset="0"/>
                <a:cs typeface="Arial" panose="020B0604020202020204" pitchFamily="34" charset="0"/>
              </a:rPr>
              <a:t>Sáez</a:t>
            </a:r>
            <a:r>
              <a:rPr lang="en-US" sz="5600" dirty="0">
                <a:latin typeface="Arial" panose="020B0604020202020204" pitchFamily="34" charset="0"/>
                <a:cs typeface="Arial" panose="020B0604020202020204" pitchFamily="34" charset="0"/>
              </a:rPr>
              <a:t>, J. A., </a:t>
            </a:r>
            <a:r>
              <a:rPr lang="en-US" sz="5600" dirty="0" err="1">
                <a:latin typeface="Arial" panose="020B0604020202020204" pitchFamily="34" charset="0"/>
                <a:cs typeface="Arial" panose="020B0604020202020204" pitchFamily="34" charset="0"/>
              </a:rPr>
              <a:t>Mausier</a:t>
            </a:r>
            <a:r>
              <a:rPr lang="en-US" sz="5600" dirty="0">
                <a:latin typeface="Arial" panose="020B0604020202020204" pitchFamily="34" charset="0"/>
                <a:cs typeface="Arial" panose="020B0604020202020204" pitchFamily="34" charset="0"/>
              </a:rPr>
              <a:t>, B., &amp; </a:t>
            </a:r>
            <a:r>
              <a:rPr lang="en-US" sz="5600" dirty="0" err="1">
                <a:latin typeface="Arial" panose="020B0604020202020204" pitchFamily="34" charset="0"/>
                <a:cs typeface="Arial" panose="020B0604020202020204" pitchFamily="34" charset="0"/>
              </a:rPr>
              <a:t>Calabuig</a:t>
            </a:r>
            <a:r>
              <a:rPr lang="en-US" sz="5600" dirty="0">
                <a:latin typeface="Arial" panose="020B0604020202020204" pitchFamily="34" charset="0"/>
                <a:cs typeface="Arial" panose="020B0604020202020204" pitchFamily="34" charset="0"/>
              </a:rPr>
              <a:t>-Moreno, F. (2021a). Los </a:t>
            </a:r>
            <a:r>
              <a:rPr lang="en-US" sz="5600" dirty="0" err="1">
                <a:latin typeface="Arial" panose="020B0604020202020204" pitchFamily="34" charset="0"/>
                <a:cs typeface="Arial" panose="020B0604020202020204" pitchFamily="34" charset="0"/>
              </a:rPr>
              <a:t>Eventos</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Deportivos</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Socialmente</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Responsables</a:t>
            </a:r>
            <a:r>
              <a:rPr lang="en-US" sz="5600" dirty="0">
                <a:latin typeface="Arial" panose="020B0604020202020204" pitchFamily="34" charset="0"/>
                <a:cs typeface="Arial" panose="020B0604020202020204" pitchFamily="34" charset="0"/>
              </a:rPr>
              <a:t>. In J. A. Sánchez-</a:t>
            </a:r>
            <a:r>
              <a:rPr lang="en-US" sz="5600" dirty="0" err="1">
                <a:latin typeface="Arial" panose="020B0604020202020204" pitchFamily="34" charset="0"/>
                <a:cs typeface="Arial" panose="020B0604020202020204" pitchFamily="34" charset="0"/>
              </a:rPr>
              <a:t>Sáez</a:t>
            </a:r>
            <a:r>
              <a:rPr lang="en-US" sz="5600" dirty="0">
                <a:latin typeface="Arial" panose="020B0604020202020204" pitchFamily="34" charset="0"/>
                <a:cs typeface="Arial" panose="020B0604020202020204" pitchFamily="34" charset="0"/>
              </a:rPr>
              <a:t> (Ed.), </a:t>
            </a:r>
            <a:r>
              <a:rPr lang="en-US" sz="5600" i="1" dirty="0" err="1">
                <a:latin typeface="Arial" panose="020B0604020202020204" pitchFamily="34" charset="0"/>
                <a:cs typeface="Arial" panose="020B0604020202020204" pitchFamily="34" charset="0"/>
              </a:rPr>
              <a:t>Eventos</a:t>
            </a:r>
            <a:r>
              <a:rPr lang="en-US" sz="5600" i="1" dirty="0">
                <a:latin typeface="Arial" panose="020B0604020202020204" pitchFamily="34" charset="0"/>
                <a:cs typeface="Arial" panose="020B0604020202020204" pitchFamily="34" charset="0"/>
              </a:rPr>
              <a:t> </a:t>
            </a:r>
            <a:r>
              <a:rPr lang="en-US" sz="5600" i="1" dirty="0" err="1">
                <a:latin typeface="Arial" panose="020B0604020202020204" pitchFamily="34" charset="0"/>
                <a:cs typeface="Arial" panose="020B0604020202020204" pitchFamily="34" charset="0"/>
              </a:rPr>
              <a:t>deportivos</a:t>
            </a:r>
            <a:r>
              <a:rPr lang="en-US" sz="5600" i="1" dirty="0">
                <a:latin typeface="Arial" panose="020B0604020202020204" pitchFamily="34" charset="0"/>
                <a:cs typeface="Arial" panose="020B0604020202020204" pitchFamily="34" charset="0"/>
              </a:rPr>
              <a:t> </a:t>
            </a:r>
            <a:r>
              <a:rPr lang="en-US" sz="5600" i="1" dirty="0" err="1">
                <a:latin typeface="Arial" panose="020B0604020202020204" pitchFamily="34" charset="0"/>
                <a:cs typeface="Arial" panose="020B0604020202020204" pitchFamily="34" charset="0"/>
              </a:rPr>
              <a:t>socialmente</a:t>
            </a:r>
            <a:r>
              <a:rPr lang="en-US" sz="5600" i="1" dirty="0">
                <a:latin typeface="Arial" panose="020B0604020202020204" pitchFamily="34" charset="0"/>
                <a:cs typeface="Arial" panose="020B0604020202020204" pitchFamily="34" charset="0"/>
              </a:rPr>
              <a:t> </a:t>
            </a:r>
            <a:r>
              <a:rPr lang="en-US" sz="5600" i="1" dirty="0" err="1">
                <a:latin typeface="Arial" panose="020B0604020202020204" pitchFamily="34" charset="0"/>
                <a:cs typeface="Arial" panose="020B0604020202020204" pitchFamily="34" charset="0"/>
              </a:rPr>
              <a:t>responsables</a:t>
            </a:r>
            <a:r>
              <a:rPr lang="en-US" sz="5600" i="1" dirty="0">
                <a:latin typeface="Arial" panose="020B0604020202020204" pitchFamily="34" charset="0"/>
                <a:cs typeface="Arial" panose="020B0604020202020204" pitchFamily="34" charset="0"/>
              </a:rPr>
              <a:t>. Una </a:t>
            </a:r>
            <a:r>
              <a:rPr lang="en-US" sz="5600" i="1" dirty="0" err="1">
                <a:latin typeface="Arial" panose="020B0604020202020204" pitchFamily="34" charset="0"/>
                <a:cs typeface="Arial" panose="020B0604020202020204" pitchFamily="34" charset="0"/>
              </a:rPr>
              <a:t>vía</a:t>
            </a:r>
            <a:r>
              <a:rPr lang="en-US" sz="5600" i="1" dirty="0">
                <a:latin typeface="Arial" panose="020B0604020202020204" pitchFamily="34" charset="0"/>
                <a:cs typeface="Arial" panose="020B0604020202020204" pitchFamily="34" charset="0"/>
              </a:rPr>
              <a:t> </a:t>
            </a:r>
            <a:r>
              <a:rPr lang="en-US" sz="5600" i="1" dirty="0" err="1">
                <a:latin typeface="Arial" panose="020B0604020202020204" pitchFamily="34" charset="0"/>
                <a:cs typeface="Arial" panose="020B0604020202020204" pitchFamily="34" charset="0"/>
              </a:rPr>
              <a:t>sostenible</a:t>
            </a:r>
            <a:r>
              <a:rPr lang="en-US" sz="5600" i="1" dirty="0">
                <a:latin typeface="Arial" panose="020B0604020202020204" pitchFamily="34" charset="0"/>
                <a:cs typeface="Arial" panose="020B0604020202020204" pitchFamily="34" charset="0"/>
              </a:rPr>
              <a:t> de </a:t>
            </a:r>
            <a:r>
              <a:rPr lang="en-US" sz="5600" i="1" dirty="0" err="1">
                <a:latin typeface="Arial" panose="020B0604020202020204" pitchFamily="34" charset="0"/>
                <a:cs typeface="Arial" panose="020B0604020202020204" pitchFamily="34" charset="0"/>
              </a:rPr>
              <a:t>gestión</a:t>
            </a:r>
            <a:r>
              <a:rPr lang="en-US" sz="5600" i="1" dirty="0">
                <a:latin typeface="Arial" panose="020B0604020202020204" pitchFamily="34" charset="0"/>
                <a:cs typeface="Arial" panose="020B0604020202020204" pitchFamily="34" charset="0"/>
              </a:rPr>
              <a:t> </a:t>
            </a:r>
            <a:r>
              <a:rPr lang="en-US" sz="5600" i="1" dirty="0" err="1">
                <a:latin typeface="Arial" panose="020B0604020202020204" pitchFamily="34" charset="0"/>
                <a:cs typeface="Arial" panose="020B0604020202020204" pitchFamily="34" charset="0"/>
              </a:rPr>
              <a:t>deportiva</a:t>
            </a:r>
            <a:r>
              <a:rPr lang="en-US" sz="5600" dirty="0">
                <a:latin typeface="Arial" panose="020B0604020202020204" pitchFamily="34" charset="0"/>
                <a:cs typeface="Arial" panose="020B0604020202020204" pitchFamily="34" charset="0"/>
              </a:rPr>
              <a:t> (pp. 103-140). </a:t>
            </a:r>
            <a:r>
              <a:rPr lang="en-US" sz="5600" dirty="0" err="1">
                <a:latin typeface="Arial" panose="020B0604020202020204" pitchFamily="34" charset="0"/>
                <a:cs typeface="Arial" panose="020B0604020202020204" pitchFamily="34" charset="0"/>
              </a:rPr>
              <a:t>Tirant</a:t>
            </a:r>
            <a:r>
              <a:rPr lang="en-US" sz="5600" dirty="0">
                <a:latin typeface="Arial" panose="020B0604020202020204" pitchFamily="34" charset="0"/>
                <a:cs typeface="Arial" panose="020B0604020202020204" pitchFamily="34" charset="0"/>
              </a:rPr>
              <a:t> Lo Blanch.</a:t>
            </a:r>
          </a:p>
          <a:p>
            <a:pPr algn="just">
              <a:lnSpc>
                <a:spcPct val="110000"/>
              </a:lnSpc>
            </a:pPr>
            <a:endParaRPr lang="it-IT" dirty="0">
              <a:latin typeface="Arial" panose="020B0604020202020204" pitchFamily="34" charset="0"/>
              <a:cs typeface="Arial" panose="020B0604020202020204" pitchFamily="34" charset="0"/>
            </a:endParaRPr>
          </a:p>
        </p:txBody>
      </p:sp>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27502558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0359436" y="-9144"/>
            <a:ext cx="1790891" cy="1790891"/>
          </a:xfrm>
          <a:prstGeom prst="rect">
            <a:avLst/>
          </a:prstGeom>
        </p:spPr>
      </p:pic>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926655" y="221259"/>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err="1">
                <a:solidFill>
                  <a:srgbClr val="FF6600"/>
                </a:solidFill>
                <a:latin typeface="Arial" panose="020B0604020202020204" pitchFamily="34" charset="0"/>
                <a:cs typeface="Arial" panose="020B0604020202020204" pitchFamily="34" charset="0"/>
              </a:rPr>
              <a:t>References</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775890" y="1440703"/>
            <a:ext cx="11018255" cy="3837023"/>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685800" indent="-685800" algn="just">
              <a:lnSpc>
                <a:spcPct val="110000"/>
              </a:lnSpc>
              <a:buFont typeface="Wingdings" pitchFamily="2" charset="2"/>
              <a:buChar char="§"/>
            </a:pPr>
            <a:r>
              <a:rPr lang="en-US" sz="5200" dirty="0">
                <a:latin typeface="Arial" panose="020B0604020202020204" pitchFamily="34" charset="0"/>
                <a:cs typeface="Arial" panose="020B0604020202020204" pitchFamily="34" charset="0"/>
              </a:rPr>
              <a:t>Sánchez-</a:t>
            </a:r>
            <a:r>
              <a:rPr lang="en-US" sz="5200" dirty="0" err="1">
                <a:latin typeface="Arial" panose="020B0604020202020204" pitchFamily="34" charset="0"/>
                <a:cs typeface="Arial" panose="020B0604020202020204" pitchFamily="34" charset="0"/>
              </a:rPr>
              <a:t>Sáez</a:t>
            </a:r>
            <a:r>
              <a:rPr lang="en-US" sz="5200" dirty="0">
                <a:latin typeface="Arial" panose="020B0604020202020204" pitchFamily="34" charset="0"/>
                <a:cs typeface="Arial" panose="020B0604020202020204" pitchFamily="34" charset="0"/>
              </a:rPr>
              <a:t>, J. A., </a:t>
            </a:r>
            <a:r>
              <a:rPr lang="en-US" sz="5200" dirty="0" err="1">
                <a:latin typeface="Arial" panose="020B0604020202020204" pitchFamily="34" charset="0"/>
                <a:cs typeface="Arial" panose="020B0604020202020204" pitchFamily="34" charset="0"/>
              </a:rPr>
              <a:t>Maciá</a:t>
            </a:r>
            <a:r>
              <a:rPr lang="en-US" sz="5200" dirty="0">
                <a:latin typeface="Arial" panose="020B0604020202020204" pitchFamily="34" charset="0"/>
                <a:cs typeface="Arial" panose="020B0604020202020204" pitchFamily="34" charset="0"/>
              </a:rPr>
              <a:t> Andreu, M. J., &amp; Gallardo Guerrero, A. M. (2021b). </a:t>
            </a:r>
            <a:r>
              <a:rPr lang="en-US" sz="5200" dirty="0" err="1">
                <a:latin typeface="Arial" panose="020B0604020202020204" pitchFamily="34" charset="0"/>
                <a:cs typeface="Arial" panose="020B0604020202020204" pitchFamily="34" charset="0"/>
              </a:rPr>
              <a:t>Prácticas</a:t>
            </a:r>
            <a:r>
              <a:rPr lang="en-US" sz="5200" dirty="0">
                <a:latin typeface="Arial" panose="020B0604020202020204" pitchFamily="34" charset="0"/>
                <a:cs typeface="Arial" panose="020B0604020202020204" pitchFamily="34" charset="0"/>
              </a:rPr>
              <a:t> </a:t>
            </a:r>
            <a:r>
              <a:rPr lang="en-US" sz="5200" dirty="0" err="1">
                <a:latin typeface="Arial" panose="020B0604020202020204" pitchFamily="34" charset="0"/>
                <a:cs typeface="Arial" panose="020B0604020202020204" pitchFamily="34" charset="0"/>
              </a:rPr>
              <a:t>socialmente</a:t>
            </a:r>
            <a:r>
              <a:rPr lang="en-US" sz="5200" dirty="0">
                <a:latin typeface="Arial" panose="020B0604020202020204" pitchFamily="34" charset="0"/>
                <a:cs typeface="Arial" panose="020B0604020202020204" pitchFamily="34" charset="0"/>
              </a:rPr>
              <a:t> </a:t>
            </a:r>
            <a:r>
              <a:rPr lang="en-US" sz="5200" dirty="0" err="1">
                <a:latin typeface="Arial" panose="020B0604020202020204" pitchFamily="34" charset="0"/>
                <a:cs typeface="Arial" panose="020B0604020202020204" pitchFamily="34" charset="0"/>
              </a:rPr>
              <a:t>responsables</a:t>
            </a:r>
            <a:r>
              <a:rPr lang="en-US" sz="5200" dirty="0">
                <a:latin typeface="Arial" panose="020B0604020202020204" pitchFamily="34" charset="0"/>
                <a:cs typeface="Arial" panose="020B0604020202020204" pitchFamily="34" charset="0"/>
              </a:rPr>
              <a:t> </a:t>
            </a:r>
            <a:r>
              <a:rPr lang="en-US" sz="5200" dirty="0" err="1">
                <a:latin typeface="Arial" panose="020B0604020202020204" pitchFamily="34" charset="0"/>
                <a:cs typeface="Arial" panose="020B0604020202020204" pitchFamily="34" charset="0"/>
              </a:rPr>
              <a:t>en</a:t>
            </a:r>
            <a:r>
              <a:rPr lang="en-US" sz="5200" dirty="0">
                <a:latin typeface="Arial" panose="020B0604020202020204" pitchFamily="34" charset="0"/>
                <a:cs typeface="Arial" panose="020B0604020202020204" pitchFamily="34" charset="0"/>
              </a:rPr>
              <a:t> </a:t>
            </a:r>
            <a:r>
              <a:rPr lang="en-US" sz="5200" dirty="0" err="1">
                <a:latin typeface="Arial" panose="020B0604020202020204" pitchFamily="34" charset="0"/>
                <a:cs typeface="Arial" panose="020B0604020202020204" pitchFamily="34" charset="0"/>
              </a:rPr>
              <a:t>los</a:t>
            </a:r>
            <a:r>
              <a:rPr lang="en-US" sz="5200" dirty="0">
                <a:latin typeface="Arial" panose="020B0604020202020204" pitchFamily="34" charset="0"/>
                <a:cs typeface="Arial" panose="020B0604020202020204" pitchFamily="34" charset="0"/>
              </a:rPr>
              <a:t> </a:t>
            </a:r>
            <a:r>
              <a:rPr lang="en-US" sz="5200" dirty="0" err="1">
                <a:latin typeface="Arial" panose="020B0604020202020204" pitchFamily="34" charset="0"/>
                <a:cs typeface="Arial" panose="020B0604020202020204" pitchFamily="34" charset="0"/>
              </a:rPr>
              <a:t>eventos</a:t>
            </a:r>
            <a:r>
              <a:rPr lang="en-US" sz="5200" dirty="0">
                <a:latin typeface="Arial" panose="020B0604020202020204" pitchFamily="34" charset="0"/>
                <a:cs typeface="Arial" panose="020B0604020202020204" pitchFamily="34" charset="0"/>
              </a:rPr>
              <a:t> </a:t>
            </a:r>
            <a:r>
              <a:rPr lang="en-US" sz="5200" dirty="0" err="1">
                <a:latin typeface="Arial" panose="020B0604020202020204" pitchFamily="34" charset="0"/>
                <a:cs typeface="Arial" panose="020B0604020202020204" pitchFamily="34" charset="0"/>
              </a:rPr>
              <a:t>deportivos</a:t>
            </a:r>
            <a:r>
              <a:rPr lang="en-US" sz="5200" dirty="0">
                <a:latin typeface="Arial" panose="020B0604020202020204" pitchFamily="34" charset="0"/>
                <a:cs typeface="Arial" panose="020B0604020202020204" pitchFamily="34" charset="0"/>
              </a:rPr>
              <a:t>. In J. A. Sánchez-</a:t>
            </a:r>
            <a:r>
              <a:rPr lang="en-US" sz="5200" dirty="0" err="1">
                <a:latin typeface="Arial" panose="020B0604020202020204" pitchFamily="34" charset="0"/>
                <a:cs typeface="Arial" panose="020B0604020202020204" pitchFamily="34" charset="0"/>
              </a:rPr>
              <a:t>Sáez</a:t>
            </a:r>
            <a:r>
              <a:rPr lang="en-US" sz="5200" dirty="0">
                <a:latin typeface="Arial" panose="020B0604020202020204" pitchFamily="34" charset="0"/>
                <a:cs typeface="Arial" panose="020B0604020202020204" pitchFamily="34" charset="0"/>
              </a:rPr>
              <a:t> (Ed.), </a:t>
            </a:r>
            <a:r>
              <a:rPr lang="en-US" sz="5200" i="1" dirty="0" err="1">
                <a:latin typeface="Arial" panose="020B0604020202020204" pitchFamily="34" charset="0"/>
                <a:cs typeface="Arial" panose="020B0604020202020204" pitchFamily="34" charset="0"/>
              </a:rPr>
              <a:t>Eventos</a:t>
            </a:r>
            <a:r>
              <a:rPr lang="en-US" sz="5200" i="1" dirty="0">
                <a:latin typeface="Arial" panose="020B0604020202020204" pitchFamily="34" charset="0"/>
                <a:cs typeface="Arial" panose="020B0604020202020204" pitchFamily="34" charset="0"/>
              </a:rPr>
              <a:t> </a:t>
            </a:r>
            <a:r>
              <a:rPr lang="en-US" sz="5200" i="1" dirty="0" err="1">
                <a:latin typeface="Arial" panose="020B0604020202020204" pitchFamily="34" charset="0"/>
                <a:cs typeface="Arial" panose="020B0604020202020204" pitchFamily="34" charset="0"/>
              </a:rPr>
              <a:t>deportivos</a:t>
            </a:r>
            <a:r>
              <a:rPr lang="en-US" sz="5200" i="1" dirty="0">
                <a:latin typeface="Arial" panose="020B0604020202020204" pitchFamily="34" charset="0"/>
                <a:cs typeface="Arial" panose="020B0604020202020204" pitchFamily="34" charset="0"/>
              </a:rPr>
              <a:t> </a:t>
            </a:r>
            <a:r>
              <a:rPr lang="en-US" sz="5200" i="1" dirty="0" err="1">
                <a:latin typeface="Arial" panose="020B0604020202020204" pitchFamily="34" charset="0"/>
                <a:cs typeface="Arial" panose="020B0604020202020204" pitchFamily="34" charset="0"/>
              </a:rPr>
              <a:t>socialmente</a:t>
            </a:r>
            <a:r>
              <a:rPr lang="en-US" sz="5200" i="1" dirty="0">
                <a:latin typeface="Arial" panose="020B0604020202020204" pitchFamily="34" charset="0"/>
                <a:cs typeface="Arial" panose="020B0604020202020204" pitchFamily="34" charset="0"/>
              </a:rPr>
              <a:t> </a:t>
            </a:r>
            <a:r>
              <a:rPr lang="en-US" sz="5200" i="1" dirty="0" err="1">
                <a:latin typeface="Arial" panose="020B0604020202020204" pitchFamily="34" charset="0"/>
                <a:cs typeface="Arial" panose="020B0604020202020204" pitchFamily="34" charset="0"/>
              </a:rPr>
              <a:t>responsables</a:t>
            </a:r>
            <a:r>
              <a:rPr lang="en-US" sz="5200" i="1" dirty="0">
                <a:latin typeface="Arial" panose="020B0604020202020204" pitchFamily="34" charset="0"/>
                <a:cs typeface="Arial" panose="020B0604020202020204" pitchFamily="34" charset="0"/>
              </a:rPr>
              <a:t>. Una </a:t>
            </a:r>
            <a:r>
              <a:rPr lang="en-US" sz="5200" i="1" dirty="0" err="1">
                <a:latin typeface="Arial" panose="020B0604020202020204" pitchFamily="34" charset="0"/>
                <a:cs typeface="Arial" panose="020B0604020202020204" pitchFamily="34" charset="0"/>
              </a:rPr>
              <a:t>vía</a:t>
            </a:r>
            <a:r>
              <a:rPr lang="en-US" sz="5200" i="1" dirty="0">
                <a:latin typeface="Arial" panose="020B0604020202020204" pitchFamily="34" charset="0"/>
                <a:cs typeface="Arial" panose="020B0604020202020204" pitchFamily="34" charset="0"/>
              </a:rPr>
              <a:t> </a:t>
            </a:r>
            <a:r>
              <a:rPr lang="en-US" sz="5200" i="1" dirty="0" err="1">
                <a:latin typeface="Arial" panose="020B0604020202020204" pitchFamily="34" charset="0"/>
                <a:cs typeface="Arial" panose="020B0604020202020204" pitchFamily="34" charset="0"/>
              </a:rPr>
              <a:t>sostenible</a:t>
            </a:r>
            <a:r>
              <a:rPr lang="en-US" sz="5200" i="1" dirty="0">
                <a:latin typeface="Arial" panose="020B0604020202020204" pitchFamily="34" charset="0"/>
                <a:cs typeface="Arial" panose="020B0604020202020204" pitchFamily="34" charset="0"/>
              </a:rPr>
              <a:t> de </a:t>
            </a:r>
            <a:r>
              <a:rPr lang="en-US" sz="5200" i="1" dirty="0" err="1">
                <a:latin typeface="Arial" panose="020B0604020202020204" pitchFamily="34" charset="0"/>
                <a:cs typeface="Arial" panose="020B0604020202020204" pitchFamily="34" charset="0"/>
              </a:rPr>
              <a:t>gestión</a:t>
            </a:r>
            <a:r>
              <a:rPr lang="en-US" sz="5200" i="1" dirty="0">
                <a:latin typeface="Arial" panose="020B0604020202020204" pitchFamily="34" charset="0"/>
                <a:cs typeface="Arial" panose="020B0604020202020204" pitchFamily="34" charset="0"/>
              </a:rPr>
              <a:t> </a:t>
            </a:r>
            <a:r>
              <a:rPr lang="en-US" sz="5200" i="1" dirty="0" err="1">
                <a:latin typeface="Arial" panose="020B0604020202020204" pitchFamily="34" charset="0"/>
                <a:cs typeface="Arial" panose="020B0604020202020204" pitchFamily="34" charset="0"/>
              </a:rPr>
              <a:t>deportiva</a:t>
            </a:r>
            <a:r>
              <a:rPr lang="en-US" sz="5200" i="1" dirty="0">
                <a:latin typeface="Arial" panose="020B0604020202020204" pitchFamily="34" charset="0"/>
                <a:cs typeface="Arial" panose="020B0604020202020204" pitchFamily="34" charset="0"/>
              </a:rPr>
              <a:t> </a:t>
            </a:r>
            <a:r>
              <a:rPr lang="en-US" sz="5200" dirty="0">
                <a:latin typeface="Arial" panose="020B0604020202020204" pitchFamily="34" charset="0"/>
                <a:cs typeface="Arial" panose="020B0604020202020204" pitchFamily="34" charset="0"/>
              </a:rPr>
              <a:t>(pp. 141-185). </a:t>
            </a:r>
            <a:r>
              <a:rPr lang="en-US" sz="5200" dirty="0" err="1">
                <a:latin typeface="Arial" panose="020B0604020202020204" pitchFamily="34" charset="0"/>
                <a:cs typeface="Arial" panose="020B0604020202020204" pitchFamily="34" charset="0"/>
              </a:rPr>
              <a:t>Tirant</a:t>
            </a:r>
            <a:r>
              <a:rPr lang="en-US" sz="5200" dirty="0">
                <a:latin typeface="Arial" panose="020B0604020202020204" pitchFamily="34" charset="0"/>
                <a:cs typeface="Arial" panose="020B0604020202020204" pitchFamily="34" charset="0"/>
              </a:rPr>
              <a:t> Lo Blanch.</a:t>
            </a:r>
          </a:p>
          <a:p>
            <a:pPr marL="685800" indent="-685800" algn="just">
              <a:lnSpc>
                <a:spcPct val="110000"/>
              </a:lnSpc>
              <a:buFont typeface="Wingdings" pitchFamily="2" charset="2"/>
              <a:buChar char="§"/>
            </a:pPr>
            <a:r>
              <a:rPr lang="en-US" sz="5200" dirty="0">
                <a:latin typeface="Arial" panose="020B0604020202020204" pitchFamily="34" charset="0"/>
                <a:cs typeface="Arial" panose="020B0604020202020204" pitchFamily="34" charset="0"/>
              </a:rPr>
              <a:t>Sánchez-</a:t>
            </a:r>
            <a:r>
              <a:rPr lang="en-US" sz="5200" dirty="0" err="1">
                <a:latin typeface="Arial" panose="020B0604020202020204" pitchFamily="34" charset="0"/>
                <a:cs typeface="Arial" panose="020B0604020202020204" pitchFamily="34" charset="0"/>
              </a:rPr>
              <a:t>Sáez</a:t>
            </a:r>
            <a:r>
              <a:rPr lang="en-US" sz="5200" dirty="0">
                <a:latin typeface="Arial" panose="020B0604020202020204" pitchFamily="34" charset="0"/>
                <a:cs typeface="Arial" panose="020B0604020202020204" pitchFamily="34" charset="0"/>
              </a:rPr>
              <a:t>, J. A., </a:t>
            </a:r>
            <a:r>
              <a:rPr lang="en-US" sz="5200" dirty="0" err="1">
                <a:latin typeface="Arial" panose="020B0604020202020204" pitchFamily="34" charset="0"/>
                <a:cs typeface="Arial" panose="020B0604020202020204" pitchFamily="34" charset="0"/>
              </a:rPr>
              <a:t>Segado</a:t>
            </a:r>
            <a:r>
              <a:rPr lang="en-US" sz="5200" dirty="0">
                <a:latin typeface="Arial" panose="020B0604020202020204" pitchFamily="34" charset="0"/>
                <a:cs typeface="Arial" panose="020B0604020202020204" pitchFamily="34" charset="0"/>
              </a:rPr>
              <a:t>, F., </a:t>
            </a:r>
            <a:r>
              <a:rPr lang="en-US" sz="5200" dirty="0" err="1">
                <a:latin typeface="Arial" panose="020B0604020202020204" pitchFamily="34" charset="0"/>
                <a:cs typeface="Arial" panose="020B0604020202020204" pitchFamily="34" charset="0"/>
              </a:rPr>
              <a:t>Calabuig</a:t>
            </a:r>
            <a:r>
              <a:rPr lang="en-US" sz="5200" dirty="0">
                <a:latin typeface="Arial" panose="020B0604020202020204" pitchFamily="34" charset="0"/>
                <a:cs typeface="Arial" panose="020B0604020202020204" pitchFamily="34" charset="0"/>
              </a:rPr>
              <a:t>-Moreno, F., &amp; Gallardo A. M. (2020). Measuring residents’ perceptions of corporate social responsibility at small-and medium-sized sports events. </a:t>
            </a:r>
            <a:r>
              <a:rPr lang="en-US" sz="5200" i="1" dirty="0">
                <a:latin typeface="Arial" panose="020B0604020202020204" pitchFamily="34" charset="0"/>
                <a:cs typeface="Arial" panose="020B0604020202020204" pitchFamily="34" charset="0"/>
              </a:rPr>
              <a:t>International Journal of Environmental Research and Public Health</a:t>
            </a:r>
            <a:r>
              <a:rPr lang="en-US" sz="5200" dirty="0">
                <a:latin typeface="Arial" panose="020B0604020202020204" pitchFamily="34" charset="0"/>
                <a:cs typeface="Arial" panose="020B0604020202020204" pitchFamily="34" charset="0"/>
              </a:rPr>
              <a:t>, </a:t>
            </a:r>
            <a:r>
              <a:rPr lang="en-US" sz="5200" i="1" dirty="0">
                <a:latin typeface="Arial" panose="020B0604020202020204" pitchFamily="34" charset="0"/>
                <a:cs typeface="Arial" panose="020B0604020202020204" pitchFamily="34" charset="0"/>
              </a:rPr>
              <a:t>17</a:t>
            </a:r>
            <a:r>
              <a:rPr lang="en-US" sz="5200" dirty="0">
                <a:latin typeface="Arial" panose="020B0604020202020204" pitchFamily="34" charset="0"/>
                <a:cs typeface="Arial" panose="020B0604020202020204" pitchFamily="34" charset="0"/>
              </a:rPr>
              <a:t>(23), 8798.</a:t>
            </a:r>
          </a:p>
          <a:p>
            <a:pPr marL="685800" indent="-685800" algn="just">
              <a:lnSpc>
                <a:spcPct val="110000"/>
              </a:lnSpc>
              <a:buFont typeface="Wingdings" pitchFamily="2" charset="2"/>
              <a:buChar char="§"/>
            </a:pPr>
            <a:r>
              <a:rPr lang="en-US" sz="5200" dirty="0">
                <a:latin typeface="Arial" panose="020B0604020202020204" pitchFamily="34" charset="0"/>
                <a:cs typeface="Arial" panose="020B0604020202020204" pitchFamily="34" charset="0"/>
              </a:rPr>
              <a:t>Sánchez-</a:t>
            </a:r>
            <a:r>
              <a:rPr lang="en-US" sz="5200" dirty="0" err="1">
                <a:latin typeface="Arial" panose="020B0604020202020204" pitchFamily="34" charset="0"/>
                <a:cs typeface="Arial" panose="020B0604020202020204" pitchFamily="34" charset="0"/>
              </a:rPr>
              <a:t>Sáez</a:t>
            </a:r>
            <a:r>
              <a:rPr lang="en-US" sz="5200" dirty="0">
                <a:latin typeface="Arial" panose="020B0604020202020204" pitchFamily="34" charset="0"/>
                <a:cs typeface="Arial" panose="020B0604020202020204" pitchFamily="34" charset="0"/>
              </a:rPr>
              <a:t>, J. A., </a:t>
            </a:r>
            <a:r>
              <a:rPr lang="en-US" sz="5200" dirty="0" err="1">
                <a:latin typeface="Arial" panose="020B0604020202020204" pitchFamily="34" charset="0"/>
                <a:cs typeface="Arial" panose="020B0604020202020204" pitchFamily="34" charset="0"/>
              </a:rPr>
              <a:t>Segado</a:t>
            </a:r>
            <a:r>
              <a:rPr lang="en-US" sz="5200" dirty="0">
                <a:latin typeface="Arial" panose="020B0604020202020204" pitchFamily="34" charset="0"/>
                <a:cs typeface="Arial" panose="020B0604020202020204" pitchFamily="34" charset="0"/>
              </a:rPr>
              <a:t>, F., &amp; Vidal, A. (2018). Los </a:t>
            </a:r>
            <a:r>
              <a:rPr lang="en-US" sz="5200" dirty="0" err="1">
                <a:latin typeface="Arial" panose="020B0604020202020204" pitchFamily="34" charset="0"/>
                <a:cs typeface="Arial" panose="020B0604020202020204" pitchFamily="34" charset="0"/>
              </a:rPr>
              <a:t>eventos</a:t>
            </a:r>
            <a:r>
              <a:rPr lang="en-US" sz="5200" dirty="0">
                <a:latin typeface="Arial" panose="020B0604020202020204" pitchFamily="34" charset="0"/>
                <a:cs typeface="Arial" panose="020B0604020202020204" pitchFamily="34" charset="0"/>
              </a:rPr>
              <a:t> </a:t>
            </a:r>
            <a:r>
              <a:rPr lang="en-US" sz="5200" dirty="0" err="1">
                <a:latin typeface="Arial" panose="020B0604020202020204" pitchFamily="34" charset="0"/>
                <a:cs typeface="Arial" panose="020B0604020202020204" pitchFamily="34" charset="0"/>
              </a:rPr>
              <a:t>deportivos</a:t>
            </a:r>
            <a:r>
              <a:rPr lang="en-US" sz="5200" dirty="0">
                <a:latin typeface="Arial" panose="020B0604020202020204" pitchFamily="34" charset="0"/>
                <a:cs typeface="Arial" panose="020B0604020202020204" pitchFamily="34" charset="0"/>
              </a:rPr>
              <a:t> </a:t>
            </a:r>
            <a:r>
              <a:rPr lang="en-US" sz="5200" dirty="0" err="1">
                <a:latin typeface="Arial" panose="020B0604020202020204" pitchFamily="34" charset="0"/>
                <a:cs typeface="Arial" panose="020B0604020202020204" pitchFamily="34" charset="0"/>
              </a:rPr>
              <a:t>socialmente</a:t>
            </a:r>
            <a:r>
              <a:rPr lang="en-US" sz="5200" dirty="0">
                <a:latin typeface="Arial" panose="020B0604020202020204" pitchFamily="34" charset="0"/>
                <a:cs typeface="Arial" panose="020B0604020202020204" pitchFamily="34" charset="0"/>
              </a:rPr>
              <a:t> </a:t>
            </a:r>
            <a:r>
              <a:rPr lang="en-US" sz="5200" dirty="0" err="1">
                <a:latin typeface="Arial" panose="020B0604020202020204" pitchFamily="34" charset="0"/>
                <a:cs typeface="Arial" panose="020B0604020202020204" pitchFamily="34" charset="0"/>
              </a:rPr>
              <a:t>responsables</a:t>
            </a:r>
            <a:r>
              <a:rPr lang="en-US" sz="5200" dirty="0">
                <a:latin typeface="Arial" panose="020B0604020202020204" pitchFamily="34" charset="0"/>
                <a:cs typeface="Arial" panose="020B0604020202020204" pitchFamily="34" charset="0"/>
              </a:rPr>
              <a:t> </a:t>
            </a:r>
            <a:r>
              <a:rPr lang="en-US" sz="5200" dirty="0" err="1">
                <a:latin typeface="Arial" panose="020B0604020202020204" pitchFamily="34" charset="0"/>
                <a:cs typeface="Arial" panose="020B0604020202020204" pitchFamily="34" charset="0"/>
              </a:rPr>
              <a:t>como</a:t>
            </a:r>
            <a:r>
              <a:rPr lang="en-US" sz="5200" dirty="0">
                <a:latin typeface="Arial" panose="020B0604020202020204" pitchFamily="34" charset="0"/>
                <a:cs typeface="Arial" panose="020B0604020202020204" pitchFamily="34" charset="0"/>
              </a:rPr>
              <a:t> motor del </a:t>
            </a:r>
            <a:r>
              <a:rPr lang="en-US" sz="5200" dirty="0" err="1">
                <a:latin typeface="Arial" panose="020B0604020202020204" pitchFamily="34" charset="0"/>
                <a:cs typeface="Arial" panose="020B0604020202020204" pitchFamily="34" charset="0"/>
              </a:rPr>
              <a:t>desarrollo</a:t>
            </a:r>
            <a:r>
              <a:rPr lang="en-US" sz="5200" dirty="0">
                <a:latin typeface="Arial" panose="020B0604020202020204" pitchFamily="34" charset="0"/>
                <a:cs typeface="Arial" panose="020B0604020202020204" pitchFamily="34" charset="0"/>
              </a:rPr>
              <a:t> local. </a:t>
            </a:r>
            <a:r>
              <a:rPr lang="en-US" sz="5200" i="1" dirty="0">
                <a:latin typeface="Arial" panose="020B0604020202020204" pitchFamily="34" charset="0"/>
                <a:cs typeface="Arial" panose="020B0604020202020204" pitchFamily="34" charset="0"/>
              </a:rPr>
              <a:t>Journal of Sports Economics &amp; Manag</a:t>
            </a:r>
            <a:r>
              <a:rPr lang="en-US" sz="5200" dirty="0">
                <a:latin typeface="Arial" panose="020B0604020202020204" pitchFamily="34" charset="0"/>
                <a:cs typeface="Arial" panose="020B0604020202020204" pitchFamily="34" charset="0"/>
              </a:rPr>
              <a:t>ement, </a:t>
            </a:r>
            <a:r>
              <a:rPr lang="en-US" sz="5200" i="1" dirty="0">
                <a:latin typeface="Arial" panose="020B0604020202020204" pitchFamily="34" charset="0"/>
                <a:cs typeface="Arial" panose="020B0604020202020204" pitchFamily="34" charset="0"/>
              </a:rPr>
              <a:t>8</a:t>
            </a:r>
            <a:r>
              <a:rPr lang="en-US" sz="5200" dirty="0">
                <a:latin typeface="Arial" panose="020B0604020202020204" pitchFamily="34" charset="0"/>
                <a:cs typeface="Arial" panose="020B0604020202020204" pitchFamily="34" charset="0"/>
              </a:rPr>
              <a:t>(3), 172-1786.</a:t>
            </a:r>
          </a:p>
          <a:p>
            <a:pPr marL="685800" indent="-685800" algn="just">
              <a:lnSpc>
                <a:spcPct val="110000"/>
              </a:lnSpc>
              <a:buFont typeface="Wingdings" pitchFamily="2" charset="2"/>
              <a:buChar char="§"/>
            </a:pPr>
            <a:r>
              <a:rPr lang="en-US" sz="5200" dirty="0" err="1">
                <a:latin typeface="Arial" panose="020B0604020202020204" pitchFamily="34" charset="0"/>
                <a:cs typeface="Arial" panose="020B0604020202020204" pitchFamily="34" charset="0"/>
              </a:rPr>
              <a:t>Sarmento</a:t>
            </a:r>
            <a:r>
              <a:rPr lang="en-US" sz="5200" dirty="0">
                <a:latin typeface="Arial" panose="020B0604020202020204" pitchFamily="34" charset="0"/>
                <a:cs typeface="Arial" panose="020B0604020202020204" pitchFamily="34" charset="0"/>
              </a:rPr>
              <a:t>, J., Pinto, A., Costa, C., &amp; Silva, C. (2011). O </a:t>
            </a:r>
            <a:r>
              <a:rPr lang="en-US" sz="5200" dirty="0" err="1">
                <a:latin typeface="Arial" panose="020B0604020202020204" pitchFamily="34" charset="0"/>
                <a:cs typeface="Arial" panose="020B0604020202020204" pitchFamily="34" charset="0"/>
              </a:rPr>
              <a:t>evento</a:t>
            </a:r>
            <a:r>
              <a:rPr lang="en-US" sz="5200" dirty="0">
                <a:latin typeface="Arial" panose="020B0604020202020204" pitchFamily="34" charset="0"/>
                <a:cs typeface="Arial" panose="020B0604020202020204" pitchFamily="34" charset="0"/>
              </a:rPr>
              <a:t> </a:t>
            </a:r>
            <a:r>
              <a:rPr lang="en-US" sz="5200" dirty="0" err="1">
                <a:latin typeface="Arial" panose="020B0604020202020204" pitchFamily="34" charset="0"/>
                <a:cs typeface="Arial" panose="020B0604020202020204" pitchFamily="34" charset="0"/>
              </a:rPr>
              <a:t>desportivo</a:t>
            </a:r>
            <a:r>
              <a:rPr lang="en-US" sz="5200" dirty="0">
                <a:latin typeface="Arial" panose="020B0604020202020204" pitchFamily="34" charset="0"/>
                <a:cs typeface="Arial" panose="020B0604020202020204" pitchFamily="34" charset="0"/>
              </a:rPr>
              <a:t> </a:t>
            </a:r>
            <a:r>
              <a:rPr lang="en-US" sz="5200" dirty="0" err="1">
                <a:latin typeface="Arial" panose="020B0604020202020204" pitchFamily="34" charset="0"/>
                <a:cs typeface="Arial" panose="020B0604020202020204" pitchFamily="34" charset="0"/>
              </a:rPr>
              <a:t>como</a:t>
            </a:r>
            <a:r>
              <a:rPr lang="en-US" sz="5200" dirty="0">
                <a:latin typeface="Arial" panose="020B0604020202020204" pitchFamily="34" charset="0"/>
                <a:cs typeface="Arial" panose="020B0604020202020204" pitchFamily="34" charset="0"/>
              </a:rPr>
              <a:t> factor de </a:t>
            </a:r>
            <a:r>
              <a:rPr lang="en-US" sz="5200" dirty="0" err="1">
                <a:latin typeface="Arial" panose="020B0604020202020204" pitchFamily="34" charset="0"/>
                <a:cs typeface="Arial" panose="020B0604020202020204" pitchFamily="34" charset="0"/>
              </a:rPr>
              <a:t>desenvolvimento</a:t>
            </a:r>
            <a:r>
              <a:rPr lang="en-US" sz="5200" dirty="0">
                <a:latin typeface="Arial" panose="020B0604020202020204" pitchFamily="34" charset="0"/>
                <a:cs typeface="Arial" panose="020B0604020202020204" pitchFamily="34" charset="0"/>
              </a:rPr>
              <a:t>. </a:t>
            </a:r>
            <a:r>
              <a:rPr lang="en-US" sz="5200" i="1" dirty="0" err="1">
                <a:latin typeface="Arial" panose="020B0604020202020204" pitchFamily="34" charset="0"/>
                <a:cs typeface="Arial" panose="020B0604020202020204" pitchFamily="34" charset="0"/>
              </a:rPr>
              <a:t>Revista</a:t>
            </a:r>
            <a:r>
              <a:rPr lang="en-US" sz="5200" i="1" dirty="0">
                <a:latin typeface="Arial" panose="020B0604020202020204" pitchFamily="34" charset="0"/>
                <a:cs typeface="Arial" panose="020B0604020202020204" pitchFamily="34" charset="0"/>
              </a:rPr>
              <a:t> Intercontinental de </a:t>
            </a:r>
            <a:r>
              <a:rPr lang="en-US" sz="5200" i="1" dirty="0" err="1">
                <a:latin typeface="Arial" panose="020B0604020202020204" pitchFamily="34" charset="0"/>
                <a:cs typeface="Arial" panose="020B0604020202020204" pitchFamily="34" charset="0"/>
              </a:rPr>
              <a:t>Gestão</a:t>
            </a:r>
            <a:r>
              <a:rPr lang="en-US" sz="5200" i="1" dirty="0">
                <a:latin typeface="Arial" panose="020B0604020202020204" pitchFamily="34" charset="0"/>
                <a:cs typeface="Arial" panose="020B0604020202020204" pitchFamily="34" charset="0"/>
              </a:rPr>
              <a:t> </a:t>
            </a:r>
            <a:r>
              <a:rPr lang="en-US" sz="5200" i="1" dirty="0" err="1">
                <a:latin typeface="Arial" panose="020B0604020202020204" pitchFamily="34" charset="0"/>
                <a:cs typeface="Arial" panose="020B0604020202020204" pitchFamily="34" charset="0"/>
              </a:rPr>
              <a:t>Desportiva</a:t>
            </a:r>
            <a:r>
              <a:rPr lang="en-US" sz="5200" dirty="0">
                <a:latin typeface="Arial" panose="020B0604020202020204" pitchFamily="34" charset="0"/>
                <a:cs typeface="Arial" panose="020B0604020202020204" pitchFamily="34" charset="0"/>
              </a:rPr>
              <a:t>, </a:t>
            </a:r>
            <a:r>
              <a:rPr lang="en-US" sz="5200" i="1" dirty="0">
                <a:latin typeface="Arial" panose="020B0604020202020204" pitchFamily="34" charset="0"/>
                <a:cs typeface="Arial" panose="020B0604020202020204" pitchFamily="34" charset="0"/>
              </a:rPr>
              <a:t>1</a:t>
            </a:r>
            <a:r>
              <a:rPr lang="en-US" sz="5200" dirty="0">
                <a:latin typeface="Arial" panose="020B0604020202020204" pitchFamily="34" charset="0"/>
                <a:cs typeface="Arial" panose="020B0604020202020204" pitchFamily="34" charset="0"/>
              </a:rPr>
              <a:t>(1), 1-14.</a:t>
            </a:r>
          </a:p>
          <a:p>
            <a:pPr marL="685800" indent="-685800" algn="just">
              <a:lnSpc>
                <a:spcPct val="110000"/>
              </a:lnSpc>
              <a:buFont typeface="Wingdings" pitchFamily="2" charset="2"/>
              <a:buChar char="§"/>
            </a:pPr>
            <a:r>
              <a:rPr lang="en-US" sz="5200" dirty="0">
                <a:latin typeface="Arial" panose="020B0604020202020204" pitchFamily="34" charset="0"/>
                <a:cs typeface="Arial" panose="020B0604020202020204" pitchFamily="34" charset="0"/>
              </a:rPr>
              <a:t>Scheu, A. &amp; </a:t>
            </a:r>
            <a:r>
              <a:rPr lang="en-US" sz="5200" dirty="0" err="1">
                <a:latin typeface="Arial" panose="020B0604020202020204" pitchFamily="34" charset="0"/>
                <a:cs typeface="Arial" panose="020B0604020202020204" pitchFamily="34" charset="0"/>
              </a:rPr>
              <a:t>Preuss</a:t>
            </a:r>
            <a:r>
              <a:rPr lang="en-US" sz="5200" dirty="0">
                <a:latin typeface="Arial" panose="020B0604020202020204" pitchFamily="34" charset="0"/>
                <a:cs typeface="Arial" panose="020B0604020202020204" pitchFamily="34" charset="0"/>
              </a:rPr>
              <a:t>, H. (2018). Residents’ perceptions of mega sport event legacies and impacts. </a:t>
            </a:r>
            <a:r>
              <a:rPr lang="en-US" sz="5200" i="1" dirty="0">
                <a:latin typeface="Arial" panose="020B0604020202020204" pitchFamily="34" charset="0"/>
                <a:cs typeface="Arial" panose="020B0604020202020204" pitchFamily="34" charset="0"/>
              </a:rPr>
              <a:t>German Journal of Exercise and Sport Research</a:t>
            </a:r>
            <a:r>
              <a:rPr lang="en-US" sz="5200" dirty="0">
                <a:latin typeface="Arial" panose="020B0604020202020204" pitchFamily="34" charset="0"/>
                <a:cs typeface="Arial" panose="020B0604020202020204" pitchFamily="34" charset="0"/>
              </a:rPr>
              <a:t>, </a:t>
            </a:r>
            <a:r>
              <a:rPr lang="en-US" sz="5200" i="1" dirty="0">
                <a:latin typeface="Arial" panose="020B0604020202020204" pitchFamily="34" charset="0"/>
                <a:cs typeface="Arial" panose="020B0604020202020204" pitchFamily="34" charset="0"/>
              </a:rPr>
              <a:t>48</a:t>
            </a:r>
            <a:r>
              <a:rPr lang="en-US" sz="5200" dirty="0">
                <a:latin typeface="Arial" panose="020B0604020202020204" pitchFamily="34" charset="0"/>
                <a:cs typeface="Arial" panose="020B0604020202020204" pitchFamily="34" charset="0"/>
              </a:rPr>
              <a:t>(3), 376-386.</a:t>
            </a:r>
          </a:p>
          <a:p>
            <a:pPr marL="685800" indent="-685800" algn="just">
              <a:lnSpc>
                <a:spcPct val="110000"/>
              </a:lnSpc>
              <a:buFont typeface="Wingdings" pitchFamily="2" charset="2"/>
              <a:buChar char="§"/>
            </a:pPr>
            <a:r>
              <a:rPr lang="en-US" sz="5200" dirty="0" err="1">
                <a:latin typeface="Arial" panose="020B0604020202020204" pitchFamily="34" charset="0"/>
                <a:cs typeface="Arial" panose="020B0604020202020204" pitchFamily="34" charset="0"/>
              </a:rPr>
              <a:t>Taks</a:t>
            </a:r>
            <a:r>
              <a:rPr lang="en-US" sz="5200" dirty="0">
                <a:latin typeface="Arial" panose="020B0604020202020204" pitchFamily="34" charset="0"/>
                <a:cs typeface="Arial" panose="020B0604020202020204" pitchFamily="34" charset="0"/>
              </a:rPr>
              <a:t>, M., Green, B.C., </a:t>
            </a:r>
            <a:r>
              <a:rPr lang="en-US" sz="5200" dirty="0" err="1">
                <a:latin typeface="Arial" panose="020B0604020202020204" pitchFamily="34" charset="0"/>
                <a:cs typeface="Arial" panose="020B0604020202020204" pitchFamily="34" charset="0"/>
              </a:rPr>
              <a:t>Misener</a:t>
            </a:r>
            <a:r>
              <a:rPr lang="en-US" sz="5200" dirty="0">
                <a:latin typeface="Arial" panose="020B0604020202020204" pitchFamily="34" charset="0"/>
                <a:cs typeface="Arial" panose="020B0604020202020204" pitchFamily="34" charset="0"/>
              </a:rPr>
              <a:t>, L. &amp; </a:t>
            </a:r>
            <a:r>
              <a:rPr lang="en-US" sz="5200" dirty="0" err="1">
                <a:latin typeface="Arial" panose="020B0604020202020204" pitchFamily="34" charset="0"/>
                <a:cs typeface="Arial" panose="020B0604020202020204" pitchFamily="34" charset="0"/>
              </a:rPr>
              <a:t>Chalip</a:t>
            </a:r>
            <a:r>
              <a:rPr lang="en-US" sz="5200" dirty="0">
                <a:latin typeface="Arial" panose="020B0604020202020204" pitchFamily="34" charset="0"/>
                <a:cs typeface="Arial" panose="020B0604020202020204" pitchFamily="34" charset="0"/>
              </a:rPr>
              <a:t>, L. (2018). Sport participation from sport events: why it doesn’t happen? </a:t>
            </a:r>
            <a:r>
              <a:rPr lang="en-US" sz="5200" i="1" dirty="0">
                <a:latin typeface="Arial" panose="020B0604020202020204" pitchFamily="34" charset="0"/>
                <a:cs typeface="Arial" panose="020B0604020202020204" pitchFamily="34" charset="0"/>
              </a:rPr>
              <a:t>Marketing Intelligence &amp; Planning</a:t>
            </a:r>
            <a:r>
              <a:rPr lang="en-US" sz="5200" dirty="0">
                <a:latin typeface="Arial" panose="020B0604020202020204" pitchFamily="34" charset="0"/>
                <a:cs typeface="Arial" panose="020B0604020202020204" pitchFamily="34" charset="0"/>
              </a:rPr>
              <a:t>, </a:t>
            </a:r>
            <a:r>
              <a:rPr lang="en-US" sz="5200" i="1" dirty="0">
                <a:latin typeface="Arial" panose="020B0604020202020204" pitchFamily="34" charset="0"/>
                <a:cs typeface="Arial" panose="020B0604020202020204" pitchFamily="34" charset="0"/>
              </a:rPr>
              <a:t>36(</a:t>
            </a:r>
            <a:r>
              <a:rPr lang="en-US" sz="5200" dirty="0">
                <a:latin typeface="Arial" panose="020B0604020202020204" pitchFamily="34" charset="0"/>
                <a:cs typeface="Arial" panose="020B0604020202020204" pitchFamily="34" charset="0"/>
              </a:rPr>
              <a:t>2), 185-198. https://doi.org/10.1108/MIP-05-2017-0091</a:t>
            </a:r>
          </a:p>
          <a:p>
            <a:pPr marL="685800" indent="-685800" algn="just">
              <a:lnSpc>
                <a:spcPct val="110000"/>
              </a:lnSpc>
              <a:buFont typeface="Wingdings" pitchFamily="2" charset="2"/>
              <a:buChar char="§"/>
            </a:pPr>
            <a:r>
              <a:rPr lang="en-US" sz="5200" dirty="0">
                <a:latin typeface="Arial" panose="020B0604020202020204" pitchFamily="34" charset="0"/>
                <a:cs typeface="Arial" panose="020B0604020202020204" pitchFamily="34" charset="0"/>
              </a:rPr>
              <a:t>Turco, D. M., Swart, K., Bob, U., &amp; </a:t>
            </a:r>
            <a:r>
              <a:rPr lang="en-US" sz="5200" dirty="0" err="1">
                <a:latin typeface="Arial" panose="020B0604020202020204" pitchFamily="34" charset="0"/>
                <a:cs typeface="Arial" panose="020B0604020202020204" pitchFamily="34" charset="0"/>
              </a:rPr>
              <a:t>Moodley</a:t>
            </a:r>
            <a:r>
              <a:rPr lang="en-US" sz="5200" dirty="0">
                <a:latin typeface="Arial" panose="020B0604020202020204" pitchFamily="34" charset="0"/>
                <a:cs typeface="Arial" panose="020B0604020202020204" pitchFamily="34" charset="0"/>
              </a:rPr>
              <a:t>, V. (2003). Socio-economic impact of sport tourism in the Durban unicity, South Africa. </a:t>
            </a:r>
            <a:r>
              <a:rPr lang="en-US" sz="5200" i="1" dirty="0">
                <a:latin typeface="Arial" panose="020B0604020202020204" pitchFamily="34" charset="0"/>
                <a:cs typeface="Arial" panose="020B0604020202020204" pitchFamily="34" charset="0"/>
              </a:rPr>
              <a:t>Journal of Sport Tourism</a:t>
            </a:r>
            <a:r>
              <a:rPr lang="en-US" sz="5200" dirty="0">
                <a:latin typeface="Arial" panose="020B0604020202020204" pitchFamily="34" charset="0"/>
                <a:cs typeface="Arial" panose="020B0604020202020204" pitchFamily="34" charset="0"/>
              </a:rPr>
              <a:t>, </a:t>
            </a:r>
            <a:r>
              <a:rPr lang="en-US" sz="5200" i="1" dirty="0">
                <a:latin typeface="Arial" panose="020B0604020202020204" pitchFamily="34" charset="0"/>
                <a:cs typeface="Arial" panose="020B0604020202020204" pitchFamily="34" charset="0"/>
              </a:rPr>
              <a:t>8</a:t>
            </a:r>
            <a:r>
              <a:rPr lang="en-US" sz="5200" dirty="0">
                <a:latin typeface="Arial" panose="020B0604020202020204" pitchFamily="34" charset="0"/>
                <a:cs typeface="Arial" panose="020B0604020202020204" pitchFamily="34" charset="0"/>
              </a:rPr>
              <a:t>(4), 223-39.</a:t>
            </a:r>
          </a:p>
          <a:p>
            <a:pPr marL="685800" indent="-685800" algn="just">
              <a:lnSpc>
                <a:spcPct val="110000"/>
              </a:lnSpc>
              <a:buFont typeface="Wingdings" pitchFamily="2" charset="2"/>
              <a:buChar char="§"/>
            </a:pPr>
            <a:r>
              <a:rPr lang="en-US" sz="5200" dirty="0" err="1">
                <a:latin typeface="Arial" panose="020B0604020202020204" pitchFamily="34" charset="0"/>
                <a:cs typeface="Arial" panose="020B0604020202020204" pitchFamily="34" charset="0"/>
              </a:rPr>
              <a:t>VanWynsberghe</a:t>
            </a:r>
            <a:r>
              <a:rPr lang="en-US" sz="5200" dirty="0">
                <a:latin typeface="Arial" panose="020B0604020202020204" pitchFamily="34" charset="0"/>
                <a:cs typeface="Arial" panose="020B0604020202020204" pitchFamily="34" charset="0"/>
              </a:rPr>
              <a:t>, R., </a:t>
            </a:r>
            <a:r>
              <a:rPr lang="en-US" sz="5200" dirty="0" err="1">
                <a:latin typeface="Arial" panose="020B0604020202020204" pitchFamily="34" charset="0"/>
                <a:cs typeface="Arial" panose="020B0604020202020204" pitchFamily="34" charset="0"/>
              </a:rPr>
              <a:t>Derom</a:t>
            </a:r>
            <a:r>
              <a:rPr lang="en-US" sz="5200" dirty="0">
                <a:latin typeface="Arial" panose="020B0604020202020204" pitchFamily="34" charset="0"/>
                <a:cs typeface="Arial" panose="020B0604020202020204" pitchFamily="34" charset="0"/>
              </a:rPr>
              <a:t>, I., &amp; Maurer, E. (2012). Social leveraging of the 2010 Olympic Games: ‘Sustainability’ in a City of Vancouver initiative. </a:t>
            </a:r>
            <a:r>
              <a:rPr lang="en-US" sz="5200" i="1" dirty="0">
                <a:latin typeface="Arial" panose="020B0604020202020204" pitchFamily="34" charset="0"/>
                <a:cs typeface="Arial" panose="020B0604020202020204" pitchFamily="34" charset="0"/>
              </a:rPr>
              <a:t>Journal of Policy Research in Tourism, Leisure &amp; Events</a:t>
            </a:r>
            <a:r>
              <a:rPr lang="en-US" sz="5200" dirty="0">
                <a:latin typeface="Arial" panose="020B0604020202020204" pitchFamily="34" charset="0"/>
                <a:cs typeface="Arial" panose="020B0604020202020204" pitchFamily="34" charset="0"/>
              </a:rPr>
              <a:t>, </a:t>
            </a:r>
            <a:r>
              <a:rPr lang="en-US" sz="5200" i="1" dirty="0">
                <a:latin typeface="Arial" panose="020B0604020202020204" pitchFamily="34" charset="0"/>
                <a:cs typeface="Arial" panose="020B0604020202020204" pitchFamily="34" charset="0"/>
              </a:rPr>
              <a:t>4</a:t>
            </a:r>
            <a:r>
              <a:rPr lang="en-US" sz="5200" dirty="0">
                <a:latin typeface="Arial" panose="020B0604020202020204" pitchFamily="34" charset="0"/>
                <a:cs typeface="Arial" panose="020B0604020202020204" pitchFamily="34" charset="0"/>
              </a:rPr>
              <a:t>(2), 185-205.</a:t>
            </a:r>
          </a:p>
          <a:p>
            <a:pPr marL="685800" indent="-685800" algn="just">
              <a:lnSpc>
                <a:spcPct val="110000"/>
              </a:lnSpc>
              <a:buFont typeface="Wingdings" pitchFamily="2" charset="2"/>
              <a:buChar char="§"/>
            </a:pPr>
            <a:r>
              <a:rPr lang="en-US" sz="5200" dirty="0" err="1">
                <a:latin typeface="Arial" panose="020B0604020202020204" pitchFamily="34" charset="0"/>
                <a:cs typeface="Arial" panose="020B0604020202020204" pitchFamily="34" charset="0"/>
              </a:rPr>
              <a:t>Ziakas</a:t>
            </a:r>
            <a:r>
              <a:rPr lang="en-US" sz="5200" dirty="0">
                <a:latin typeface="Arial" panose="020B0604020202020204" pitchFamily="34" charset="0"/>
                <a:cs typeface="Arial" panose="020B0604020202020204" pitchFamily="34" charset="0"/>
              </a:rPr>
              <a:t>, V., &amp; Costa, C. A. (2011). Event portfolio and multi-purpose development: Establishing the conceptual grounds. </a:t>
            </a:r>
            <a:r>
              <a:rPr lang="en-US" sz="5200" i="1" dirty="0">
                <a:latin typeface="Arial" panose="020B0604020202020204" pitchFamily="34" charset="0"/>
                <a:cs typeface="Arial" panose="020B0604020202020204" pitchFamily="34" charset="0"/>
              </a:rPr>
              <a:t>Sport Management Review</a:t>
            </a:r>
            <a:r>
              <a:rPr lang="en-US" sz="5200" dirty="0">
                <a:latin typeface="Arial" panose="020B0604020202020204" pitchFamily="34" charset="0"/>
                <a:cs typeface="Arial" panose="020B0604020202020204" pitchFamily="34" charset="0"/>
              </a:rPr>
              <a:t>, </a:t>
            </a:r>
            <a:r>
              <a:rPr lang="en-US" sz="5200" i="1" dirty="0">
                <a:latin typeface="Arial" panose="020B0604020202020204" pitchFamily="34" charset="0"/>
                <a:cs typeface="Arial" panose="020B0604020202020204" pitchFamily="34" charset="0"/>
              </a:rPr>
              <a:t>14</a:t>
            </a:r>
            <a:r>
              <a:rPr lang="en-US" sz="5200" dirty="0">
                <a:latin typeface="Arial" panose="020B0604020202020204" pitchFamily="34" charset="0"/>
                <a:cs typeface="Arial" panose="020B0604020202020204" pitchFamily="34" charset="0"/>
              </a:rPr>
              <a:t>(4), 409-423.</a:t>
            </a:r>
          </a:p>
          <a:p>
            <a:pPr algn="just">
              <a:lnSpc>
                <a:spcPct val="110000"/>
              </a:lnSpc>
            </a:pPr>
            <a:endParaRPr lang="en-US" sz="2000" dirty="0">
              <a:latin typeface="Arial" panose="020B0604020202020204" pitchFamily="34" charset="0"/>
              <a:cs typeface="Arial" panose="020B0604020202020204" pitchFamily="34" charset="0"/>
            </a:endParaRPr>
          </a:p>
          <a:p>
            <a:pPr algn="just">
              <a:lnSpc>
                <a:spcPct val="110000"/>
              </a:lnSpc>
            </a:pPr>
            <a:endParaRPr lang="en-US" sz="2000" dirty="0">
              <a:latin typeface="Arial" panose="020B0604020202020204" pitchFamily="34" charset="0"/>
              <a:cs typeface="Arial" panose="020B0604020202020204" pitchFamily="34" charset="0"/>
            </a:endParaRPr>
          </a:p>
          <a:p>
            <a:pPr algn="just">
              <a:lnSpc>
                <a:spcPct val="110000"/>
              </a:lnSpc>
            </a:pPr>
            <a:endParaRPr lang="it-IT" dirty="0">
              <a:latin typeface="Arial" panose="020B0604020202020204" pitchFamily="34" charset="0"/>
              <a:cs typeface="Arial" panose="020B0604020202020204" pitchFamily="34" charset="0"/>
            </a:endParaRPr>
          </a:p>
        </p:txBody>
      </p:sp>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1058489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699158" y="421817"/>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
        <p:nvSpPr>
          <p:cNvPr id="2" name="CuadroTexto 1"/>
          <p:cNvSpPr txBox="1"/>
          <p:nvPr/>
        </p:nvSpPr>
        <p:spPr>
          <a:xfrm>
            <a:off x="1384058" y="2319653"/>
            <a:ext cx="4711942" cy="3093154"/>
          </a:xfrm>
          <a:prstGeom prst="rect">
            <a:avLst/>
          </a:prstGeom>
          <a:noFill/>
        </p:spPr>
        <p:txBody>
          <a:bodyPr wrap="square" rtlCol="0">
            <a:spAutoFit/>
          </a:bodyPr>
          <a:lstStyle/>
          <a:p>
            <a:pPr algn="ctr"/>
            <a:r>
              <a:rPr lang="en-US" sz="3000" dirty="0">
                <a:latin typeface="Arial" panose="020B0604020202020204" pitchFamily="34" charset="0"/>
                <a:cs typeface="Arial" panose="020B0604020202020204" pitchFamily="34" charset="0"/>
              </a:rPr>
              <a:t>Top 5 Most Watched Sports Events in the World</a:t>
            </a:r>
          </a:p>
          <a:p>
            <a:pPr algn="ctr"/>
            <a:endParaRPr lang="en-US" sz="3000" dirty="0">
              <a:latin typeface="Arial" panose="020B0604020202020204" pitchFamily="34" charset="0"/>
              <a:cs typeface="Arial" panose="020B0604020202020204" pitchFamily="34" charset="0"/>
            </a:endParaRPr>
          </a:p>
          <a:p>
            <a:pPr algn="ctr"/>
            <a:endParaRPr lang="en-US" sz="3000" dirty="0">
              <a:latin typeface="Arial" panose="020B0604020202020204" pitchFamily="34" charset="0"/>
              <a:cs typeface="Arial" panose="020B0604020202020204" pitchFamily="34" charset="0"/>
            </a:endParaRPr>
          </a:p>
          <a:p>
            <a:pPr algn="ctr"/>
            <a:r>
              <a:rPr lang="en-US" sz="1500" dirty="0">
                <a:latin typeface="Arial" panose="020B0604020202020204" pitchFamily="34" charset="0"/>
                <a:cs typeface="Arial" panose="020B0604020202020204" pitchFamily="34" charset="0"/>
                <a:hlinkClick r:id="rId4"/>
              </a:rPr>
              <a:t>https://www.youtube.com/watch?v=-_hMBxcypwc</a:t>
            </a:r>
            <a:endParaRPr lang="en-US" sz="1500" dirty="0">
              <a:latin typeface="Arial" panose="020B0604020202020204" pitchFamily="34" charset="0"/>
              <a:cs typeface="Arial" panose="020B0604020202020204" pitchFamily="34" charset="0"/>
            </a:endParaRPr>
          </a:p>
          <a:p>
            <a:pPr algn="ctr"/>
            <a:endParaRPr lang="en-US" sz="3000" dirty="0">
              <a:latin typeface="Arial" panose="020B0604020202020204" pitchFamily="34" charset="0"/>
              <a:cs typeface="Arial" panose="020B0604020202020204" pitchFamily="34" charset="0"/>
            </a:endParaRPr>
          </a:p>
          <a:p>
            <a:endParaRPr lang="es-ES" sz="3000" dirty="0">
              <a:latin typeface="Arial" panose="020B0604020202020204" pitchFamily="34" charset="0"/>
              <a:cs typeface="Arial" panose="020B0604020202020204" pitchFamily="34" charset="0"/>
            </a:endParaRPr>
          </a:p>
        </p:txBody>
      </p:sp>
      <p:pic>
        <p:nvPicPr>
          <p:cNvPr id="2050" name="Picture 2" descr="Multitud, Gente, Animando, Espectadores">
            <a:extLst>
              <a:ext uri="{FF2B5EF4-FFF2-40B4-BE49-F238E27FC236}">
                <a16:creationId xmlns:a16="http://schemas.microsoft.com/office/drawing/2014/main" id="{964EBC29-E8A1-CB6B-E1B6-BB37E09930D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40247" y="1982217"/>
            <a:ext cx="5145885" cy="343059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Youtube, Rojo, Social, Icono, Jugar">
            <a:extLst>
              <a:ext uri="{FF2B5EF4-FFF2-40B4-BE49-F238E27FC236}">
                <a16:creationId xmlns:a16="http://schemas.microsoft.com/office/drawing/2014/main" id="{411653F4-5AEC-65DF-9D5E-B0283345590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9223" y="3959413"/>
            <a:ext cx="1181175" cy="824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1751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662582" y="221003"/>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570877" y="1367116"/>
            <a:ext cx="10822282" cy="3447578"/>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endParaRPr lang="it-IT" sz="2800" b="1" dirty="0">
              <a:solidFill>
                <a:srgbClr val="FF4343"/>
              </a:solidFill>
              <a:latin typeface="Arial" panose="020B0604020202020204" pitchFamily="34" charset="0"/>
              <a:cs typeface="Arial" panose="020B0604020202020204" pitchFamily="34" charset="0"/>
            </a:endParaRPr>
          </a:p>
          <a:p>
            <a:pPr algn="l">
              <a:lnSpc>
                <a:spcPct val="110000"/>
              </a:lnSpc>
            </a:pPr>
            <a:r>
              <a:rPr lang="it-IT" sz="10000" b="1" dirty="0">
                <a:solidFill>
                  <a:srgbClr val="FF4343"/>
                </a:solidFill>
                <a:latin typeface="Arial" panose="020B0604020202020204" pitchFamily="34" charset="0"/>
                <a:cs typeface="Arial" panose="020B0604020202020204" pitchFamily="34" charset="0"/>
              </a:rPr>
              <a:t>SPORT EVENT CLASSIFICATION</a:t>
            </a:r>
          </a:p>
          <a:p>
            <a:pPr algn="l">
              <a:lnSpc>
                <a:spcPct val="110000"/>
              </a:lnSpc>
            </a:pPr>
            <a:endParaRPr lang="it-IT" dirty="0">
              <a:latin typeface="Arial" panose="020B0604020202020204" pitchFamily="34" charset="0"/>
              <a:cs typeface="Arial" panose="020B0604020202020204" pitchFamily="34" charset="0"/>
            </a:endParaRPr>
          </a:p>
          <a:p>
            <a:pPr algn="just">
              <a:lnSpc>
                <a:spcPct val="110000"/>
              </a:lnSpc>
            </a:pPr>
            <a:r>
              <a:rPr lang="en-US" sz="6400" b="1" dirty="0">
                <a:latin typeface="Arial" panose="020B0604020202020204" pitchFamily="34" charset="0"/>
                <a:cs typeface="Arial" panose="020B0604020202020204" pitchFamily="34" charset="0"/>
              </a:rPr>
              <a:t>1. OCCASIONAL EVENTS: </a:t>
            </a:r>
            <a:r>
              <a:rPr lang="en-US" sz="6400" dirty="0">
                <a:latin typeface="Arial" panose="020B0604020202020204" pitchFamily="34" charset="0"/>
                <a:cs typeface="Arial" panose="020B0604020202020204" pitchFamily="34" charset="0"/>
              </a:rPr>
              <a:t>understood as sporadic events, which are normally repeated annually, such as marathons, urban races, championships and tournaments of any sport, etc. Three subgroups are also established: </a:t>
            </a:r>
          </a:p>
          <a:p>
            <a:pPr algn="just">
              <a:lnSpc>
                <a:spcPct val="110000"/>
              </a:lnSpc>
            </a:pPr>
            <a:endParaRPr lang="en-US" sz="6400" dirty="0">
              <a:latin typeface="Arial" panose="020B0604020202020204" pitchFamily="34" charset="0"/>
              <a:cs typeface="Arial" panose="020B0604020202020204" pitchFamily="34" charset="0"/>
            </a:endParaRPr>
          </a:p>
          <a:p>
            <a:pPr algn="just">
              <a:lnSpc>
                <a:spcPct val="110000"/>
              </a:lnSpc>
            </a:pPr>
            <a:r>
              <a:rPr lang="en-US" sz="5600" i="1" dirty="0" err="1">
                <a:latin typeface="Arial" panose="020B0604020202020204" pitchFamily="34" charset="0"/>
                <a:cs typeface="Arial" panose="020B0604020202020204" pitchFamily="34" charset="0"/>
              </a:rPr>
              <a:t>a.Occasional</a:t>
            </a:r>
            <a:r>
              <a:rPr lang="en-US" sz="5600" i="1" dirty="0">
                <a:latin typeface="Arial" panose="020B0604020202020204" pitchFamily="34" charset="0"/>
                <a:cs typeface="Arial" panose="020B0604020202020204" pitchFamily="34" charset="0"/>
              </a:rPr>
              <a:t>: </a:t>
            </a:r>
            <a:r>
              <a:rPr lang="en-US" sz="5600" dirty="0">
                <a:latin typeface="Arial" panose="020B0604020202020204" pitchFamily="34" charset="0"/>
                <a:cs typeface="Arial" panose="020B0604020202020204" pitchFamily="34" charset="0"/>
              </a:rPr>
              <a:t>lower level of complexity (popular races, cycling events, etc.). Held once a year or simply do not have continuity.</a:t>
            </a:r>
          </a:p>
          <a:p>
            <a:pPr algn="just">
              <a:lnSpc>
                <a:spcPct val="110000"/>
              </a:lnSpc>
            </a:pPr>
            <a:r>
              <a:rPr lang="en-US" sz="5600" i="1" dirty="0" err="1">
                <a:latin typeface="Arial" panose="020B0604020202020204" pitchFamily="34" charset="0"/>
                <a:cs typeface="Arial" panose="020B0604020202020204" pitchFamily="34" charset="0"/>
              </a:rPr>
              <a:t>b.Extraordinary</a:t>
            </a:r>
            <a:r>
              <a:rPr lang="en-US" sz="5600" i="1" dirty="0">
                <a:latin typeface="Arial" panose="020B0604020202020204" pitchFamily="34" charset="0"/>
                <a:cs typeface="Arial" panose="020B0604020202020204" pitchFamily="34" charset="0"/>
              </a:rPr>
              <a:t> one-off events: </a:t>
            </a:r>
            <a:r>
              <a:rPr lang="en-US" sz="5600" dirty="0">
                <a:latin typeface="Arial" panose="020B0604020202020204" pitchFamily="34" charset="0"/>
                <a:cs typeface="Arial" panose="020B0604020202020204" pitchFamily="34" charset="0"/>
              </a:rPr>
              <a:t>medium or maximum level of complexity (qualifying stages of European or World Championships). </a:t>
            </a:r>
          </a:p>
          <a:p>
            <a:pPr algn="just">
              <a:lnSpc>
                <a:spcPct val="110000"/>
              </a:lnSpc>
            </a:pPr>
            <a:r>
              <a:rPr lang="en-US" sz="5600" i="1" dirty="0" err="1">
                <a:latin typeface="Arial" panose="020B0604020202020204" pitchFamily="34" charset="0"/>
                <a:cs typeface="Arial" panose="020B0604020202020204" pitchFamily="34" charset="0"/>
              </a:rPr>
              <a:t>c.High</a:t>
            </a:r>
            <a:r>
              <a:rPr lang="en-US" sz="5600" i="1" dirty="0">
                <a:latin typeface="Arial" panose="020B0604020202020204" pitchFamily="34" charset="0"/>
                <a:cs typeface="Arial" panose="020B0604020202020204" pitchFamily="34" charset="0"/>
              </a:rPr>
              <a:t>-impact one-off events: </a:t>
            </a:r>
            <a:r>
              <a:rPr lang="en-US" sz="5600" dirty="0">
                <a:latin typeface="Arial" panose="020B0604020202020204" pitchFamily="34" charset="0"/>
                <a:cs typeface="Arial" panose="020B0604020202020204" pitchFamily="34" charset="0"/>
              </a:rPr>
              <a:t>maximum level of complexity (Olympic Games or World Football Championships).</a:t>
            </a:r>
          </a:p>
          <a:p>
            <a:pPr algn="just">
              <a:lnSpc>
                <a:spcPct val="110000"/>
              </a:lnSpc>
            </a:pPr>
            <a:endParaRPr lang="en-US" sz="6400" dirty="0">
              <a:latin typeface="Arial" panose="020B0604020202020204" pitchFamily="34" charset="0"/>
              <a:cs typeface="Arial" panose="020B0604020202020204" pitchFamily="34" charset="0"/>
            </a:endParaRPr>
          </a:p>
          <a:p>
            <a:pPr algn="just">
              <a:lnSpc>
                <a:spcPct val="110000"/>
              </a:lnSpc>
            </a:pPr>
            <a:r>
              <a:rPr lang="en-US" sz="6400" b="1" dirty="0">
                <a:latin typeface="Arial" panose="020B0604020202020204" pitchFamily="34" charset="0"/>
                <a:cs typeface="Arial" panose="020B0604020202020204" pitchFamily="34" charset="0"/>
              </a:rPr>
              <a:t>2. PERMANENT EVENTS: </a:t>
            </a:r>
            <a:r>
              <a:rPr lang="en-US" sz="6400" dirty="0">
                <a:latin typeface="Arial" panose="020B0604020202020204" pitchFamily="34" charset="0"/>
                <a:cs typeface="Arial" panose="020B0604020202020204" pitchFamily="34" charset="0"/>
              </a:rPr>
              <a:t>conceived as activities that are repeated continuously throughout the year, on a fortnightly or weekly basis, such as team sports leagues. The characteristics of this group would be reflected in a single subset:</a:t>
            </a:r>
          </a:p>
          <a:p>
            <a:pPr algn="just">
              <a:lnSpc>
                <a:spcPct val="110000"/>
              </a:lnSpc>
            </a:pPr>
            <a:r>
              <a:rPr lang="en-US" sz="6400" dirty="0">
                <a:latin typeface="Arial" panose="020B0604020202020204" pitchFamily="34" charset="0"/>
                <a:cs typeface="Arial" panose="020B0604020202020204" pitchFamily="34" charset="0"/>
              </a:rPr>
              <a:t> </a:t>
            </a:r>
          </a:p>
          <a:p>
            <a:pPr algn="just">
              <a:lnSpc>
                <a:spcPct val="110000"/>
              </a:lnSpc>
            </a:pPr>
            <a:r>
              <a:rPr lang="en-US" sz="5600" i="1" dirty="0" err="1">
                <a:latin typeface="Arial" panose="020B0604020202020204" pitchFamily="34" charset="0"/>
                <a:cs typeface="Arial" panose="020B0604020202020204" pitchFamily="34" charset="0"/>
              </a:rPr>
              <a:t>a.Habitual</a:t>
            </a:r>
            <a:r>
              <a:rPr lang="en-US" sz="5600" i="1" dirty="0">
                <a:latin typeface="Arial" panose="020B0604020202020204" pitchFamily="34" charset="0"/>
                <a:cs typeface="Arial" panose="020B0604020202020204" pitchFamily="34" charset="0"/>
              </a:rPr>
              <a:t>: </a:t>
            </a:r>
            <a:r>
              <a:rPr lang="en-US" sz="5600" dirty="0">
                <a:latin typeface="Arial" panose="020B0604020202020204" pitchFamily="34" charset="0"/>
                <a:cs typeface="Arial" panose="020B0604020202020204" pitchFamily="34" charset="0"/>
              </a:rPr>
              <a:t>medium level of complexity. Events with routine organizational systems that are repeated every fortnight or less.</a:t>
            </a:r>
          </a:p>
          <a:p>
            <a:pPr algn="just">
              <a:lnSpc>
                <a:spcPct val="110000"/>
              </a:lnSpc>
            </a:pPr>
            <a:endParaRPr lang="en-US" sz="3800" dirty="0">
              <a:latin typeface="Arial" panose="020B0604020202020204" pitchFamily="34" charset="0"/>
              <a:cs typeface="Arial" panose="020B0604020202020204" pitchFamily="34" charset="0"/>
            </a:endParaRPr>
          </a:p>
          <a:p>
            <a:pPr algn="just">
              <a:lnSpc>
                <a:spcPct val="110000"/>
              </a:lnSpc>
            </a:pPr>
            <a:endParaRPr lang="en-US" sz="3800" dirty="0">
              <a:latin typeface="Arial" panose="020B0604020202020204" pitchFamily="34" charset="0"/>
              <a:cs typeface="Arial" panose="020B0604020202020204" pitchFamily="34" charset="0"/>
            </a:endParaRPr>
          </a:p>
          <a:p>
            <a:pPr algn="just">
              <a:lnSpc>
                <a:spcPct val="110000"/>
              </a:lnSpc>
            </a:pPr>
            <a:endParaRPr lang="en-US" sz="3800" dirty="0">
              <a:latin typeface="Arial" panose="020B0604020202020204" pitchFamily="34" charset="0"/>
              <a:cs typeface="Arial" panose="020B0604020202020204" pitchFamily="34" charset="0"/>
            </a:endParaRPr>
          </a:p>
          <a:p>
            <a:pPr algn="just">
              <a:lnSpc>
                <a:spcPct val="110000"/>
              </a:lnSpc>
            </a:pPr>
            <a:endParaRPr lang="en-US" sz="3800" dirty="0">
              <a:latin typeface="Arial" panose="020B0604020202020204" pitchFamily="34" charset="0"/>
              <a:cs typeface="Arial" panose="020B0604020202020204" pitchFamily="34" charset="0"/>
            </a:endParaRPr>
          </a:p>
          <a:p>
            <a:pPr algn="just">
              <a:lnSpc>
                <a:spcPct val="110000"/>
              </a:lnSpc>
            </a:pPr>
            <a:endParaRPr lang="it-IT"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917773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662582" y="221003"/>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570877" y="1134763"/>
            <a:ext cx="10822282" cy="154982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endParaRPr lang="it-IT" sz="2800" b="1" dirty="0">
              <a:solidFill>
                <a:srgbClr val="FF4343"/>
              </a:solidFill>
              <a:latin typeface="Arial" panose="020B0604020202020204" pitchFamily="34" charset="0"/>
              <a:cs typeface="Arial" panose="020B0604020202020204" pitchFamily="34" charset="0"/>
            </a:endParaRPr>
          </a:p>
          <a:p>
            <a:pPr algn="l">
              <a:lnSpc>
                <a:spcPct val="110000"/>
              </a:lnSpc>
            </a:pPr>
            <a:r>
              <a:rPr lang="it-IT" sz="3200" b="1" dirty="0">
                <a:solidFill>
                  <a:srgbClr val="FF4343"/>
                </a:solidFill>
                <a:latin typeface="Arial" panose="020B0604020202020204" pitchFamily="34" charset="0"/>
                <a:cs typeface="Arial" panose="020B0604020202020204" pitchFamily="34" charset="0"/>
              </a:rPr>
              <a:t>ROLE AND IMPORTANCE OF MAJOR SPORT EVENTS</a:t>
            </a:r>
            <a:endParaRPr lang="it-IT" sz="3200" dirty="0">
              <a:latin typeface="Arial" panose="020B0604020202020204" pitchFamily="34" charset="0"/>
              <a:cs typeface="Arial" panose="020B0604020202020204" pitchFamily="34" charset="0"/>
            </a:endParaRPr>
          </a:p>
          <a:p>
            <a:pPr algn="just">
              <a:lnSpc>
                <a:spcPct val="110000"/>
              </a:lnSpc>
            </a:pPr>
            <a:endParaRPr lang="en-US" sz="3800" dirty="0">
              <a:latin typeface="Arial" panose="020B0604020202020204" pitchFamily="34" charset="0"/>
              <a:cs typeface="Arial" panose="020B0604020202020204" pitchFamily="34" charset="0"/>
            </a:endParaRPr>
          </a:p>
          <a:p>
            <a:pPr algn="just">
              <a:lnSpc>
                <a:spcPct val="110000"/>
              </a:lnSpc>
            </a:pPr>
            <a:endParaRPr lang="en-US" sz="3800" dirty="0">
              <a:latin typeface="Arial" panose="020B0604020202020204" pitchFamily="34" charset="0"/>
              <a:cs typeface="Arial" panose="020B0604020202020204" pitchFamily="34" charset="0"/>
            </a:endParaRPr>
          </a:p>
          <a:p>
            <a:pPr algn="just">
              <a:lnSpc>
                <a:spcPct val="110000"/>
              </a:lnSpc>
            </a:pPr>
            <a:endParaRPr lang="en-US" sz="3800" dirty="0">
              <a:latin typeface="Arial" panose="020B0604020202020204" pitchFamily="34" charset="0"/>
              <a:cs typeface="Arial" panose="020B0604020202020204" pitchFamily="34" charset="0"/>
            </a:endParaRPr>
          </a:p>
          <a:p>
            <a:pPr algn="just">
              <a:lnSpc>
                <a:spcPct val="110000"/>
              </a:lnSpc>
            </a:pPr>
            <a:endParaRPr lang="it-IT"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
        <p:nvSpPr>
          <p:cNvPr id="2" name="Rectángulo 1"/>
          <p:cNvSpPr/>
          <p:nvPr/>
        </p:nvSpPr>
        <p:spPr>
          <a:xfrm>
            <a:off x="777240" y="3243959"/>
            <a:ext cx="2615184" cy="929459"/>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tx1"/>
                </a:solidFill>
              </a:rPr>
              <a:t>TOURISM</a:t>
            </a:r>
          </a:p>
        </p:txBody>
      </p:sp>
      <p:sp>
        <p:nvSpPr>
          <p:cNvPr id="9" name="Rectángulo 8"/>
          <p:cNvSpPr/>
          <p:nvPr/>
        </p:nvSpPr>
        <p:spPr>
          <a:xfrm>
            <a:off x="4384190" y="2599006"/>
            <a:ext cx="2615184" cy="929459"/>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tx1"/>
                </a:solidFill>
              </a:rPr>
              <a:t>ECONOMY</a:t>
            </a:r>
          </a:p>
        </p:txBody>
      </p:sp>
      <p:sp>
        <p:nvSpPr>
          <p:cNvPr id="10" name="Rectángulo 9"/>
          <p:cNvSpPr/>
          <p:nvPr/>
        </p:nvSpPr>
        <p:spPr>
          <a:xfrm>
            <a:off x="2525896" y="4645333"/>
            <a:ext cx="2615184" cy="929459"/>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tx1"/>
                </a:solidFill>
              </a:rPr>
              <a:t>ENVIRONMENT</a:t>
            </a:r>
          </a:p>
        </p:txBody>
      </p:sp>
      <p:sp>
        <p:nvSpPr>
          <p:cNvPr id="11" name="Rectángulo 10"/>
          <p:cNvSpPr/>
          <p:nvPr/>
        </p:nvSpPr>
        <p:spPr>
          <a:xfrm>
            <a:off x="8208264" y="3265110"/>
            <a:ext cx="2615184" cy="929459"/>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tx1"/>
                </a:solidFill>
              </a:rPr>
              <a:t>SOCIETY AND CULTURE</a:t>
            </a:r>
          </a:p>
        </p:txBody>
      </p:sp>
      <p:sp>
        <p:nvSpPr>
          <p:cNvPr id="12" name="Rectángulo 11"/>
          <p:cNvSpPr/>
          <p:nvPr/>
        </p:nvSpPr>
        <p:spPr>
          <a:xfrm>
            <a:off x="6050280" y="4645333"/>
            <a:ext cx="2615184" cy="929459"/>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tx1"/>
                </a:solidFill>
              </a:rPr>
              <a:t>POLITICS AND ADMINISTRATION</a:t>
            </a:r>
          </a:p>
        </p:txBody>
      </p:sp>
    </p:spTree>
    <p:extLst>
      <p:ext uri="{BB962C8B-B14F-4D97-AF65-F5344CB8AC3E}">
        <p14:creationId xmlns:p14="http://schemas.microsoft.com/office/powerpoint/2010/main" val="414513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662582" y="221003"/>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570877" y="1134763"/>
            <a:ext cx="10822282" cy="154982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endParaRPr lang="it-IT" sz="2800" b="1" dirty="0">
              <a:solidFill>
                <a:srgbClr val="FF4343"/>
              </a:solidFill>
              <a:latin typeface="Arial" panose="020B0604020202020204" pitchFamily="34" charset="0"/>
              <a:cs typeface="Arial" panose="020B0604020202020204" pitchFamily="34" charset="0"/>
            </a:endParaRPr>
          </a:p>
          <a:p>
            <a:pPr algn="l">
              <a:lnSpc>
                <a:spcPct val="110000"/>
              </a:lnSpc>
            </a:pPr>
            <a:r>
              <a:rPr lang="it-IT" sz="3200" b="1" dirty="0">
                <a:solidFill>
                  <a:srgbClr val="FF4343"/>
                </a:solidFill>
                <a:latin typeface="Arial" panose="020B0604020202020204" pitchFamily="34" charset="0"/>
                <a:cs typeface="Arial" panose="020B0604020202020204" pitchFamily="34" charset="0"/>
              </a:rPr>
              <a:t>ROLE AND IMPORTANCE OF MAJOR SPORT EVENTS</a:t>
            </a:r>
            <a:endParaRPr lang="it-IT" sz="3200" dirty="0">
              <a:latin typeface="Arial" panose="020B0604020202020204" pitchFamily="34" charset="0"/>
              <a:cs typeface="Arial" panose="020B0604020202020204" pitchFamily="34" charset="0"/>
            </a:endParaRPr>
          </a:p>
          <a:p>
            <a:pPr algn="just">
              <a:lnSpc>
                <a:spcPct val="110000"/>
              </a:lnSpc>
            </a:pPr>
            <a:endParaRPr lang="en-US" sz="3800" dirty="0">
              <a:latin typeface="Arial" panose="020B0604020202020204" pitchFamily="34" charset="0"/>
              <a:cs typeface="Arial" panose="020B0604020202020204" pitchFamily="34" charset="0"/>
            </a:endParaRPr>
          </a:p>
          <a:p>
            <a:pPr algn="just">
              <a:lnSpc>
                <a:spcPct val="110000"/>
              </a:lnSpc>
            </a:pPr>
            <a:endParaRPr lang="en-US" sz="3800" dirty="0">
              <a:latin typeface="Arial" panose="020B0604020202020204" pitchFamily="34" charset="0"/>
              <a:cs typeface="Arial" panose="020B0604020202020204" pitchFamily="34" charset="0"/>
            </a:endParaRPr>
          </a:p>
          <a:p>
            <a:pPr algn="just">
              <a:lnSpc>
                <a:spcPct val="110000"/>
              </a:lnSpc>
            </a:pPr>
            <a:endParaRPr lang="en-US" sz="3800" dirty="0">
              <a:latin typeface="Arial" panose="020B0604020202020204" pitchFamily="34" charset="0"/>
              <a:cs typeface="Arial" panose="020B0604020202020204" pitchFamily="34" charset="0"/>
            </a:endParaRPr>
          </a:p>
          <a:p>
            <a:pPr algn="just">
              <a:lnSpc>
                <a:spcPct val="110000"/>
              </a:lnSpc>
            </a:pPr>
            <a:endParaRPr lang="it-IT"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
        <p:nvSpPr>
          <p:cNvPr id="13" name="Segnaposto contenuto 2">
            <a:extLst>
              <a:ext uri="{FF2B5EF4-FFF2-40B4-BE49-F238E27FC236}">
                <a16:creationId xmlns:a16="http://schemas.microsoft.com/office/drawing/2014/main" id="{2974F170-166F-424A-B5D1-263D6EB768D9}"/>
              </a:ext>
            </a:extLst>
          </p:cNvPr>
          <p:cNvSpPr txBox="1">
            <a:spLocks/>
          </p:cNvSpPr>
          <p:nvPr/>
        </p:nvSpPr>
        <p:spPr>
          <a:xfrm>
            <a:off x="570877" y="2334561"/>
            <a:ext cx="10822282" cy="3447578"/>
          </a:xfrm>
          <a:prstGeom prst="rect">
            <a:avLst/>
          </a:prstGeom>
        </p:spPr>
        <p:txBody>
          <a:bodyPr vert="horz" lIns="91440" tIns="45720" rIns="91440" bIns="45720" rtlCol="0">
            <a:normAutofit fontScale="4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endParaRPr lang="it-IT" sz="2800" b="1" dirty="0">
              <a:solidFill>
                <a:srgbClr val="FF4343"/>
              </a:solidFill>
              <a:latin typeface="Arial" panose="020B0604020202020204" pitchFamily="34" charset="0"/>
              <a:cs typeface="Arial" panose="020B0604020202020204" pitchFamily="34" charset="0"/>
            </a:endParaRPr>
          </a:p>
          <a:p>
            <a:pPr algn="l">
              <a:lnSpc>
                <a:spcPct val="110000"/>
              </a:lnSpc>
            </a:pPr>
            <a:endParaRPr lang="it-IT" dirty="0">
              <a:latin typeface="Arial" panose="020B0604020202020204" pitchFamily="34" charset="0"/>
              <a:cs typeface="Arial" panose="020B0604020202020204" pitchFamily="34" charset="0"/>
            </a:endParaRPr>
          </a:p>
          <a:p>
            <a:pPr algn="just">
              <a:lnSpc>
                <a:spcPct val="110000"/>
              </a:lnSpc>
            </a:pPr>
            <a:r>
              <a:rPr lang="it-IT" sz="4400" b="1" dirty="0">
                <a:latin typeface="Arial" panose="020B0604020202020204" pitchFamily="34" charset="0"/>
                <a:cs typeface="Arial" panose="020B0604020202020204" pitchFamily="34" charset="0"/>
              </a:rPr>
              <a:t>POSITIVE IMPACT:</a:t>
            </a:r>
          </a:p>
          <a:p>
            <a:pPr algn="just">
              <a:lnSpc>
                <a:spcPct val="110000"/>
              </a:lnSpc>
            </a:pPr>
            <a:endParaRPr lang="it-IT" sz="4400" dirty="0">
              <a:latin typeface="Arial" panose="020B0604020202020204" pitchFamily="34" charset="0"/>
              <a:cs typeface="Arial" panose="020B0604020202020204" pitchFamily="34" charset="0"/>
            </a:endParaRPr>
          </a:p>
          <a:p>
            <a:pPr marL="342900" indent="-342900" algn="just">
              <a:lnSpc>
                <a:spcPct val="110000"/>
              </a:lnSpc>
              <a:buFont typeface="Arial" panose="020B0604020202020204" pitchFamily="34" charset="0"/>
              <a:buChar char="•"/>
            </a:pPr>
            <a:r>
              <a:rPr lang="it-IT" sz="4400" dirty="0">
                <a:latin typeface="Arial" panose="020B0604020202020204" pitchFamily="34" charset="0"/>
                <a:cs typeface="Arial" panose="020B0604020202020204" pitchFamily="34" charset="0"/>
              </a:rPr>
              <a:t>Construction of sport facilities and venues.</a:t>
            </a:r>
          </a:p>
          <a:p>
            <a:pPr marL="342900" indent="-342900" algn="just">
              <a:lnSpc>
                <a:spcPct val="110000"/>
              </a:lnSpc>
              <a:buFont typeface="Arial" panose="020B0604020202020204" pitchFamily="34" charset="0"/>
              <a:buChar char="•"/>
            </a:pPr>
            <a:r>
              <a:rPr lang="it-IT" sz="4400" dirty="0">
                <a:latin typeface="Arial" panose="020B0604020202020204" pitchFamily="34" charset="0"/>
                <a:cs typeface="Arial" panose="020B0604020202020204" pitchFamily="34" charset="0"/>
              </a:rPr>
              <a:t>Promotion of public transportation, hotels, restaurants, local shops...</a:t>
            </a:r>
          </a:p>
          <a:p>
            <a:pPr marL="342900" indent="-342900" algn="just">
              <a:lnSpc>
                <a:spcPct val="110000"/>
              </a:lnSpc>
              <a:buFont typeface="Arial" panose="020B0604020202020204" pitchFamily="34" charset="0"/>
              <a:buChar char="•"/>
            </a:pPr>
            <a:r>
              <a:rPr lang="it-IT" sz="4400" dirty="0">
                <a:latin typeface="Arial" panose="020B0604020202020204" pitchFamily="34" charset="0"/>
                <a:cs typeface="Arial" panose="020B0604020202020204" pitchFamily="34" charset="0"/>
              </a:rPr>
              <a:t>Regional, national and international exposure.</a:t>
            </a:r>
          </a:p>
          <a:p>
            <a:pPr marL="342900" indent="-342900" algn="just">
              <a:lnSpc>
                <a:spcPct val="110000"/>
              </a:lnSpc>
              <a:buFont typeface="Arial" panose="020B0604020202020204" pitchFamily="34" charset="0"/>
              <a:buChar char="•"/>
            </a:pPr>
            <a:r>
              <a:rPr lang="en-US" sz="4400" dirty="0">
                <a:latin typeface="Arial" panose="020B0604020202020204" pitchFamily="34" charset="0"/>
                <a:cs typeface="Arial" panose="020B0604020202020204" pitchFamily="34" charset="0"/>
              </a:rPr>
              <a:t>Establishment of educational and health programs.</a:t>
            </a:r>
          </a:p>
          <a:p>
            <a:pPr marL="342900" indent="-342900" algn="just">
              <a:lnSpc>
                <a:spcPct val="110000"/>
              </a:lnSpc>
              <a:buFont typeface="Arial" panose="020B0604020202020204" pitchFamily="34" charset="0"/>
              <a:buChar char="•"/>
            </a:pPr>
            <a:r>
              <a:rPr lang="it-IT" sz="4400" dirty="0">
                <a:latin typeface="Arial" panose="020B0604020202020204" pitchFamily="34" charset="0"/>
                <a:cs typeface="Arial" panose="020B0604020202020204" pitchFamily="34" charset="0"/>
              </a:rPr>
              <a:t>Development of the tourist industry.</a:t>
            </a:r>
          </a:p>
          <a:p>
            <a:pPr algn="just">
              <a:lnSpc>
                <a:spcPct val="110000"/>
              </a:lnSpc>
            </a:pPr>
            <a:r>
              <a:rPr lang="it-IT" dirty="0">
                <a:latin typeface="Arial" panose="020B0604020202020204" pitchFamily="34" charset="0"/>
                <a:cs typeface="Arial" panose="020B0604020202020204" pitchFamily="34" charset="0"/>
              </a:rPr>
              <a:t> </a:t>
            </a:r>
          </a:p>
        </p:txBody>
      </p:sp>
      <p:pic>
        <p:nvPicPr>
          <p:cNvPr id="3" name="Imagen 2"/>
          <p:cNvPicPr>
            <a:picLocks noChangeAspect="1"/>
          </p:cNvPicPr>
          <p:nvPr/>
        </p:nvPicPr>
        <p:blipFill>
          <a:blip r:embed="rId4"/>
          <a:stretch>
            <a:fillRect/>
          </a:stretch>
        </p:blipFill>
        <p:spPr>
          <a:xfrm>
            <a:off x="9512261" y="3184806"/>
            <a:ext cx="1880898" cy="1703641"/>
          </a:xfrm>
          <a:prstGeom prst="rect">
            <a:avLst/>
          </a:prstGeom>
        </p:spPr>
      </p:pic>
    </p:spTree>
    <p:extLst>
      <p:ext uri="{BB962C8B-B14F-4D97-AF65-F5344CB8AC3E}">
        <p14:creationId xmlns:p14="http://schemas.microsoft.com/office/powerpoint/2010/main" val="3850935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662582" y="221003"/>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570877" y="1134763"/>
            <a:ext cx="10822282" cy="154982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endParaRPr lang="it-IT" sz="2800" b="1" dirty="0">
              <a:solidFill>
                <a:srgbClr val="FF4343"/>
              </a:solidFill>
              <a:latin typeface="Arial" panose="020B0604020202020204" pitchFamily="34" charset="0"/>
              <a:cs typeface="Arial" panose="020B0604020202020204" pitchFamily="34" charset="0"/>
            </a:endParaRPr>
          </a:p>
          <a:p>
            <a:pPr algn="l">
              <a:lnSpc>
                <a:spcPct val="110000"/>
              </a:lnSpc>
            </a:pPr>
            <a:r>
              <a:rPr lang="it-IT" sz="3200" b="1" dirty="0">
                <a:solidFill>
                  <a:srgbClr val="FF4343"/>
                </a:solidFill>
                <a:latin typeface="Arial" panose="020B0604020202020204" pitchFamily="34" charset="0"/>
                <a:cs typeface="Arial" panose="020B0604020202020204" pitchFamily="34" charset="0"/>
              </a:rPr>
              <a:t>ROLE AND IMPORTANCE OF MAJOR SPORT EVENTS</a:t>
            </a:r>
            <a:endParaRPr lang="it-IT" sz="3200" dirty="0">
              <a:latin typeface="Arial" panose="020B0604020202020204" pitchFamily="34" charset="0"/>
              <a:cs typeface="Arial" panose="020B0604020202020204" pitchFamily="34" charset="0"/>
            </a:endParaRPr>
          </a:p>
          <a:p>
            <a:pPr algn="just">
              <a:lnSpc>
                <a:spcPct val="110000"/>
              </a:lnSpc>
            </a:pPr>
            <a:endParaRPr lang="en-US" sz="3800" dirty="0">
              <a:latin typeface="Arial" panose="020B0604020202020204" pitchFamily="34" charset="0"/>
              <a:cs typeface="Arial" panose="020B0604020202020204" pitchFamily="34" charset="0"/>
            </a:endParaRPr>
          </a:p>
          <a:p>
            <a:pPr algn="just">
              <a:lnSpc>
                <a:spcPct val="110000"/>
              </a:lnSpc>
            </a:pPr>
            <a:endParaRPr lang="en-US" sz="3800" dirty="0">
              <a:latin typeface="Arial" panose="020B0604020202020204" pitchFamily="34" charset="0"/>
              <a:cs typeface="Arial" panose="020B0604020202020204" pitchFamily="34" charset="0"/>
            </a:endParaRPr>
          </a:p>
          <a:p>
            <a:pPr algn="just">
              <a:lnSpc>
                <a:spcPct val="110000"/>
              </a:lnSpc>
            </a:pPr>
            <a:endParaRPr lang="en-US" sz="3800" dirty="0">
              <a:latin typeface="Arial" panose="020B0604020202020204" pitchFamily="34" charset="0"/>
              <a:cs typeface="Arial" panose="020B0604020202020204" pitchFamily="34" charset="0"/>
            </a:endParaRPr>
          </a:p>
          <a:p>
            <a:pPr algn="just">
              <a:lnSpc>
                <a:spcPct val="110000"/>
              </a:lnSpc>
            </a:pPr>
            <a:endParaRPr lang="it-IT"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
        <p:nvSpPr>
          <p:cNvPr id="13" name="Segnaposto contenuto 2">
            <a:extLst>
              <a:ext uri="{FF2B5EF4-FFF2-40B4-BE49-F238E27FC236}">
                <a16:creationId xmlns:a16="http://schemas.microsoft.com/office/drawing/2014/main" id="{2974F170-166F-424A-B5D1-263D6EB768D9}"/>
              </a:ext>
            </a:extLst>
          </p:cNvPr>
          <p:cNvSpPr txBox="1">
            <a:spLocks/>
          </p:cNvSpPr>
          <p:nvPr/>
        </p:nvSpPr>
        <p:spPr>
          <a:xfrm>
            <a:off x="570877" y="2238462"/>
            <a:ext cx="10822282" cy="3447578"/>
          </a:xfrm>
          <a:prstGeom prst="rect">
            <a:avLst/>
          </a:prstGeom>
        </p:spPr>
        <p:txBody>
          <a:bodyPr vert="horz" lIns="91440" tIns="45720" rIns="91440" bIns="45720" rtlCol="0">
            <a:normAutofit fontScale="4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endParaRPr lang="it-IT" sz="2800" b="1" dirty="0">
              <a:solidFill>
                <a:srgbClr val="FF4343"/>
              </a:solidFill>
              <a:latin typeface="Arial" panose="020B0604020202020204" pitchFamily="34" charset="0"/>
              <a:cs typeface="Arial" panose="020B0604020202020204" pitchFamily="34" charset="0"/>
            </a:endParaRPr>
          </a:p>
          <a:p>
            <a:pPr algn="l">
              <a:lnSpc>
                <a:spcPct val="110000"/>
              </a:lnSpc>
            </a:pPr>
            <a:endParaRPr lang="it-IT" dirty="0">
              <a:latin typeface="Arial" panose="020B0604020202020204" pitchFamily="34" charset="0"/>
              <a:cs typeface="Arial" panose="020B0604020202020204" pitchFamily="34" charset="0"/>
            </a:endParaRPr>
          </a:p>
          <a:p>
            <a:pPr algn="just">
              <a:lnSpc>
                <a:spcPct val="110000"/>
              </a:lnSpc>
            </a:pPr>
            <a:r>
              <a:rPr lang="it-IT" sz="4400" b="1" dirty="0">
                <a:latin typeface="Arial" panose="020B0604020202020204" pitchFamily="34" charset="0"/>
                <a:cs typeface="Arial" panose="020B0604020202020204" pitchFamily="34" charset="0"/>
              </a:rPr>
              <a:t>NEGATIVE IMPACT:</a:t>
            </a:r>
          </a:p>
          <a:p>
            <a:pPr algn="just">
              <a:lnSpc>
                <a:spcPct val="110000"/>
              </a:lnSpc>
            </a:pPr>
            <a:endParaRPr lang="it-IT" sz="4400" dirty="0">
              <a:latin typeface="Arial" panose="020B0604020202020204" pitchFamily="34" charset="0"/>
              <a:cs typeface="Arial" panose="020B0604020202020204" pitchFamily="34" charset="0"/>
            </a:endParaRPr>
          </a:p>
          <a:p>
            <a:pPr marL="342900" indent="-342900" algn="just">
              <a:lnSpc>
                <a:spcPct val="110000"/>
              </a:lnSpc>
              <a:buFont typeface="Arial" panose="020B0604020202020204" pitchFamily="34" charset="0"/>
              <a:buChar char="•"/>
            </a:pPr>
            <a:r>
              <a:rPr lang="it-IT" sz="4400" dirty="0">
                <a:latin typeface="Arial" panose="020B0604020202020204" pitchFamily="34" charset="0"/>
                <a:cs typeface="Arial" panose="020B0604020202020204" pitchFamily="34" charset="0"/>
              </a:rPr>
              <a:t>Ecological damage and increased pressure in natural areas.</a:t>
            </a:r>
          </a:p>
          <a:p>
            <a:pPr marL="342900" indent="-342900" algn="just">
              <a:lnSpc>
                <a:spcPct val="110000"/>
              </a:lnSpc>
              <a:buFont typeface="Arial" panose="020B0604020202020204" pitchFamily="34" charset="0"/>
              <a:buChar char="•"/>
            </a:pPr>
            <a:r>
              <a:rPr lang="it-IT" sz="4400" dirty="0">
                <a:latin typeface="Arial" panose="020B0604020202020204" pitchFamily="34" charset="0"/>
                <a:cs typeface="Arial" panose="020B0604020202020204" pitchFamily="34" charset="0"/>
              </a:rPr>
              <a:t>Architectural pollution.</a:t>
            </a:r>
          </a:p>
          <a:p>
            <a:pPr marL="342900" indent="-342900" algn="just">
              <a:lnSpc>
                <a:spcPct val="110000"/>
              </a:lnSpc>
              <a:buFont typeface="Arial" panose="020B0604020202020204" pitchFamily="34" charset="0"/>
              <a:buChar char="•"/>
            </a:pPr>
            <a:r>
              <a:rPr lang="it-IT" sz="4400" dirty="0">
                <a:latin typeface="Arial" panose="020B0604020202020204" pitchFamily="34" charset="0"/>
                <a:cs typeface="Arial" panose="020B0604020202020204" pitchFamily="34" charset="0"/>
              </a:rPr>
              <a:t>Overcrowding.</a:t>
            </a:r>
          </a:p>
          <a:p>
            <a:pPr marL="342900" indent="-342900" algn="just">
              <a:lnSpc>
                <a:spcPct val="110000"/>
              </a:lnSpc>
              <a:buFont typeface="Arial" panose="020B0604020202020204" pitchFamily="34" charset="0"/>
              <a:buChar char="•"/>
            </a:pPr>
            <a:r>
              <a:rPr lang="en-US" sz="4400" dirty="0">
                <a:latin typeface="Arial" panose="020B0604020202020204" pitchFamily="34" charset="0"/>
                <a:cs typeface="Arial" panose="020B0604020202020204" pitchFamily="34" charset="0"/>
              </a:rPr>
              <a:t>Underuse of facilities.</a:t>
            </a:r>
            <a:endParaRPr lang="it-IT" sz="4400" dirty="0">
              <a:latin typeface="Arial" panose="020B0604020202020204" pitchFamily="34" charset="0"/>
              <a:cs typeface="Arial" panose="020B0604020202020204" pitchFamily="34" charset="0"/>
            </a:endParaRPr>
          </a:p>
          <a:p>
            <a:pPr algn="just">
              <a:lnSpc>
                <a:spcPct val="110000"/>
              </a:lnSpc>
            </a:pPr>
            <a:r>
              <a:rPr lang="it-IT" dirty="0">
                <a:latin typeface="Arial" panose="020B0604020202020204" pitchFamily="34" charset="0"/>
                <a:cs typeface="Arial" panose="020B0604020202020204" pitchFamily="34" charset="0"/>
              </a:rPr>
              <a:t> </a:t>
            </a:r>
          </a:p>
        </p:txBody>
      </p:sp>
      <p:pic>
        <p:nvPicPr>
          <p:cNvPr id="2" name="Imagen 1"/>
          <p:cNvPicPr>
            <a:picLocks noChangeAspect="1"/>
          </p:cNvPicPr>
          <p:nvPr/>
        </p:nvPicPr>
        <p:blipFill>
          <a:blip r:embed="rId4"/>
          <a:stretch>
            <a:fillRect/>
          </a:stretch>
        </p:blipFill>
        <p:spPr>
          <a:xfrm>
            <a:off x="9596123" y="2925654"/>
            <a:ext cx="1797036" cy="1675992"/>
          </a:xfrm>
          <a:prstGeom prst="rect">
            <a:avLst/>
          </a:prstGeom>
        </p:spPr>
      </p:pic>
    </p:spTree>
    <p:extLst>
      <p:ext uri="{BB962C8B-B14F-4D97-AF65-F5344CB8AC3E}">
        <p14:creationId xmlns:p14="http://schemas.microsoft.com/office/powerpoint/2010/main" val="3856875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699158" y="421817"/>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4894675" y="1418791"/>
            <a:ext cx="6669740" cy="4177709"/>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endParaRPr lang="it-IT" sz="2800" b="1" dirty="0">
              <a:solidFill>
                <a:srgbClr val="FF4343"/>
              </a:solidFill>
              <a:latin typeface="Arial" panose="020B0604020202020204" pitchFamily="34" charset="0"/>
              <a:cs typeface="Arial" panose="020B0604020202020204" pitchFamily="34" charset="0"/>
            </a:endParaRPr>
          </a:p>
          <a:p>
            <a:pPr algn="l">
              <a:lnSpc>
                <a:spcPct val="110000"/>
              </a:lnSpc>
            </a:pPr>
            <a:r>
              <a:rPr lang="it-IT" sz="2800" b="1" dirty="0">
                <a:solidFill>
                  <a:srgbClr val="FF4343"/>
                </a:solidFill>
                <a:latin typeface="Arial" panose="020B0604020202020204" pitchFamily="34" charset="0"/>
                <a:cs typeface="Arial" panose="020B0604020202020204" pitchFamily="34" charset="0"/>
              </a:rPr>
              <a:t>THE BIDDING PROCESS</a:t>
            </a:r>
          </a:p>
          <a:p>
            <a:pPr algn="l">
              <a:lnSpc>
                <a:spcPct val="110000"/>
              </a:lnSpc>
            </a:pPr>
            <a:endParaRPr lang="it-IT" dirty="0">
              <a:latin typeface="Arial" panose="020B0604020202020204" pitchFamily="34" charset="0"/>
              <a:cs typeface="Arial" panose="020B0604020202020204" pitchFamily="34" charset="0"/>
            </a:endParaRPr>
          </a:p>
          <a:p>
            <a:pPr algn="just">
              <a:lnSpc>
                <a:spcPct val="110000"/>
              </a:lnSpc>
            </a:pPr>
            <a:r>
              <a:rPr lang="en-US" dirty="0">
                <a:latin typeface="Arial" panose="020B0604020202020204" pitchFamily="34" charset="0"/>
                <a:cs typeface="Arial" panose="020B0604020202020204" pitchFamily="34" charset="0"/>
              </a:rPr>
              <a:t>Hall (1996) considers that cities are becoming increasingly competitive as they seek to attract investors and create employment opportunities in the global economy. </a:t>
            </a:r>
          </a:p>
          <a:p>
            <a:pPr algn="just">
              <a:lnSpc>
                <a:spcPct val="110000"/>
              </a:lnSpc>
            </a:pPr>
            <a:r>
              <a:rPr lang="en-US" dirty="0">
                <a:latin typeface="Arial" panose="020B0604020202020204" pitchFamily="34" charset="0"/>
                <a:cs typeface="Arial" panose="020B0604020202020204" pitchFamily="34" charset="0"/>
              </a:rPr>
              <a:t>Bidding to host events is an increasingly competitive strategy, thus the main functions of events for a city/region are to focus attention for a short period, to present itself as an attractive holiday destination and to enhance its tourism image </a:t>
            </a:r>
            <a:r>
              <a:rPr lang="en-US" sz="1800" dirty="0">
                <a:latin typeface="Arial" panose="020B0604020202020204" pitchFamily="34" charset="0"/>
                <a:cs typeface="Arial" panose="020B0604020202020204" pitchFamily="34" charset="0"/>
              </a:rPr>
              <a:t>(Ahmed et al., 1996). </a:t>
            </a:r>
            <a:endParaRPr lang="it-IT" sz="18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pic>
        <p:nvPicPr>
          <p:cNvPr id="3074" name="Picture 2" descr="Juegos Olímpicos, Escalera, Del Año">
            <a:extLst>
              <a:ext uri="{FF2B5EF4-FFF2-40B4-BE49-F238E27FC236}">
                <a16:creationId xmlns:a16="http://schemas.microsoft.com/office/drawing/2014/main" id="{A9313FCE-4277-8219-5C6A-80D3F5F15AB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7585" y="2128688"/>
            <a:ext cx="3955083" cy="31300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1591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699158" y="421817"/>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a:solidFill>
                  <a:srgbClr val="FF6600"/>
                </a:solidFill>
                <a:latin typeface="Arial" panose="020B0604020202020204" pitchFamily="34" charset="0"/>
                <a:cs typeface="Arial" panose="020B0604020202020204" pitchFamily="34" charset="0"/>
              </a:rPr>
              <a:t>MANAGEMENT FOR SPORT EVENT</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570877" y="1572639"/>
            <a:ext cx="10822282" cy="344757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endParaRPr lang="it-IT" sz="2800" b="1" dirty="0">
              <a:solidFill>
                <a:srgbClr val="FF4343"/>
              </a:solidFill>
              <a:latin typeface="Arial" panose="020B0604020202020204" pitchFamily="34" charset="0"/>
              <a:cs typeface="Arial" panose="020B0604020202020204" pitchFamily="34" charset="0"/>
            </a:endParaRPr>
          </a:p>
          <a:p>
            <a:pPr algn="l">
              <a:lnSpc>
                <a:spcPct val="110000"/>
              </a:lnSpc>
            </a:pPr>
            <a:r>
              <a:rPr lang="it-IT" sz="2800" b="1" dirty="0">
                <a:solidFill>
                  <a:srgbClr val="FF4343"/>
                </a:solidFill>
                <a:latin typeface="Arial" panose="020B0604020202020204" pitchFamily="34" charset="0"/>
                <a:cs typeface="Arial" panose="020B0604020202020204" pitchFamily="34" charset="0"/>
              </a:rPr>
              <a:t>FACTORS TO SUCCEDD IN THE BIDDING PROCESS</a:t>
            </a:r>
          </a:p>
          <a:p>
            <a:pPr algn="just">
              <a:lnSpc>
                <a:spcPct val="110000"/>
              </a:lnSpc>
            </a:pPr>
            <a:endParaRPr lang="it-IT" dirty="0">
              <a:latin typeface="Arial" panose="020B0604020202020204" pitchFamily="34" charset="0"/>
              <a:cs typeface="Arial" panose="020B0604020202020204" pitchFamily="34" charset="0"/>
            </a:endParaRPr>
          </a:p>
          <a:p>
            <a:pPr marL="457200" indent="-457200" algn="just">
              <a:lnSpc>
                <a:spcPct val="110000"/>
              </a:lnSpc>
              <a:buAutoNum type="arabicPeriod"/>
            </a:pPr>
            <a:r>
              <a:rPr lang="en-US" dirty="0">
                <a:latin typeface="Arial" panose="020B0604020202020204" pitchFamily="34" charset="0"/>
                <a:cs typeface="Arial" panose="020B0604020202020204" pitchFamily="34" charset="0"/>
              </a:rPr>
              <a:t>Competence</a:t>
            </a:r>
          </a:p>
          <a:p>
            <a:pPr marL="457200" indent="-457200" algn="just">
              <a:lnSpc>
                <a:spcPct val="110000"/>
              </a:lnSpc>
              <a:buAutoNum type="arabicPeriod"/>
            </a:pPr>
            <a:r>
              <a:rPr lang="en-US" dirty="0">
                <a:latin typeface="Arial" panose="020B0604020202020204" pitchFamily="34" charset="0"/>
                <a:cs typeface="Arial" panose="020B0604020202020204" pitchFamily="34" charset="0"/>
              </a:rPr>
              <a:t>Economic efficiency</a:t>
            </a:r>
          </a:p>
          <a:p>
            <a:pPr marL="457200" indent="-457200" algn="just">
              <a:lnSpc>
                <a:spcPct val="110000"/>
              </a:lnSpc>
              <a:buAutoNum type="arabicPeriod"/>
            </a:pPr>
            <a:r>
              <a:rPr lang="en-US" dirty="0">
                <a:latin typeface="Arial" panose="020B0604020202020204" pitchFamily="34" charset="0"/>
                <a:cs typeface="Arial" panose="020B0604020202020204" pitchFamily="34" charset="0"/>
              </a:rPr>
              <a:t>Transparency </a:t>
            </a:r>
          </a:p>
          <a:p>
            <a:pPr marL="457200" indent="-457200" algn="just">
              <a:lnSpc>
                <a:spcPct val="110000"/>
              </a:lnSpc>
              <a:buAutoNum type="arabicPeriod"/>
            </a:pPr>
            <a:endParaRPr lang="it-IT"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pic>
        <p:nvPicPr>
          <p:cNvPr id="4098" name="Picture 2" descr="Éxito icono grati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6851" y="3296428"/>
            <a:ext cx="2812732" cy="2812733"/>
          </a:xfrm>
          <a:prstGeom prst="rect">
            <a:avLst/>
          </a:prstGeom>
          <a:noFill/>
          <a:extLst>
            <a:ext uri="{909E8E84-426E-40DD-AFC4-6F175D3DCCD1}">
              <a14:hiddenFill xmlns:a14="http://schemas.microsoft.com/office/drawing/2010/main">
                <a:solidFill>
                  <a:srgbClr val="FFFFFF"/>
                </a:solidFill>
              </a14:hiddenFill>
            </a:ext>
          </a:extLst>
        </p:spPr>
      </p:pic>
      <p:sp>
        <p:nvSpPr>
          <p:cNvPr id="3" name="CuadroTexto 2"/>
          <p:cNvSpPr txBox="1"/>
          <p:nvPr/>
        </p:nvSpPr>
        <p:spPr>
          <a:xfrm>
            <a:off x="256032" y="6251517"/>
            <a:ext cx="2404872" cy="369332"/>
          </a:xfrm>
          <a:prstGeom prst="rect">
            <a:avLst/>
          </a:prstGeom>
          <a:noFill/>
        </p:spPr>
        <p:txBody>
          <a:bodyPr wrap="square" rtlCol="0">
            <a:spAutoFit/>
          </a:bodyPr>
          <a:lstStyle/>
          <a:p>
            <a:r>
              <a:rPr lang="es-ES" dirty="0" err="1"/>
              <a:t>Gauthier</a:t>
            </a:r>
            <a:r>
              <a:rPr lang="es-ES" dirty="0"/>
              <a:t> (2011)</a:t>
            </a:r>
          </a:p>
        </p:txBody>
      </p:sp>
    </p:spTree>
    <p:extLst>
      <p:ext uri="{BB962C8B-B14F-4D97-AF65-F5344CB8AC3E}">
        <p14:creationId xmlns:p14="http://schemas.microsoft.com/office/powerpoint/2010/main" val="1580340568"/>
      </p:ext>
    </p:extLst>
  </p:cSld>
  <p:clrMapOvr>
    <a:masterClrMapping/>
  </p:clrMapOvr>
</p:sld>
</file>

<file path=ppt/theme/theme1.xml><?xml version="1.0" encoding="utf-8"?>
<a:theme xmlns:a="http://schemas.openxmlformats.org/drawingml/2006/main" name="Tema di Office">
  <a:themeElements>
    <a:clrScheme name="Azul cálido">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2905</Words>
  <Application>Microsoft Office PowerPoint</Application>
  <PresentationFormat>Widescreen</PresentationFormat>
  <Paragraphs>272</Paragraphs>
  <Slides>27</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27</vt:i4>
      </vt:variant>
    </vt:vector>
  </HeadingPairs>
  <TitlesOfParts>
    <vt:vector size="33" baseType="lpstr">
      <vt:lpstr>Arial</vt:lpstr>
      <vt:lpstr>Calibri</vt:lpstr>
      <vt:lpstr>Calibri Light</vt:lpstr>
      <vt:lpstr>Open Sans</vt:lpstr>
      <vt:lpstr>Wingdings</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L'ORMA - president</dc:creator>
  <cp:lastModifiedBy>Samanta Sedda</cp:lastModifiedBy>
  <cp:revision>43</cp:revision>
  <dcterms:created xsi:type="dcterms:W3CDTF">2021-07-02T07:40:17Z</dcterms:created>
  <dcterms:modified xsi:type="dcterms:W3CDTF">2022-05-10T16:30:08Z</dcterms:modified>
</cp:coreProperties>
</file>