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9" r:id="rId2"/>
    <p:sldId id="285" r:id="rId3"/>
    <p:sldId id="260" r:id="rId4"/>
    <p:sldId id="267" r:id="rId5"/>
    <p:sldId id="261" r:id="rId6"/>
    <p:sldId id="266" r:id="rId7"/>
    <p:sldId id="268" r:id="rId8"/>
    <p:sldId id="269" r:id="rId9"/>
    <p:sldId id="270" r:id="rId10"/>
    <p:sldId id="273" r:id="rId11"/>
    <p:sldId id="272" r:id="rId12"/>
    <p:sldId id="264" r:id="rId13"/>
    <p:sldId id="274" r:id="rId14"/>
    <p:sldId id="263" r:id="rId15"/>
    <p:sldId id="271" r:id="rId16"/>
    <p:sldId id="262" r:id="rId17"/>
    <p:sldId id="282" r:id="rId18"/>
    <p:sldId id="283" r:id="rId19"/>
    <p:sldId id="278" r:id="rId20"/>
    <p:sldId id="258" r:id="rId21"/>
    <p:sldId id="257" r:id="rId22"/>
    <p:sldId id="284" r:id="rId23"/>
    <p:sldId id="256" r:id="rId24"/>
    <p:sldId id="286" r:id="rId25"/>
    <p:sldId id="287" r:id="rId26"/>
    <p:sldId id="288" r:id="rId27"/>
    <p:sldId id="289" r:id="rId28"/>
    <p:sldId id="290" r:id="rId29"/>
    <p:sldId id="291" r:id="rId30"/>
    <p:sldId id="292" r:id="rId31"/>
    <p:sldId id="293" r:id="rId32"/>
    <p:sldId id="294" r:id="rId33"/>
    <p:sldId id="265" r:id="rId34"/>
    <p:sldId id="295" r:id="rId35"/>
    <p:sldId id="296" r:id="rId36"/>
    <p:sldId id="297" r:id="rId37"/>
    <p:sldId id="298" r:id="rId38"/>
    <p:sldId id="299" r:id="rId39"/>
    <p:sldId id="300" r:id="rId40"/>
    <p:sldId id="301" r:id="rId41"/>
    <p:sldId id="302" r:id="rId42"/>
    <p:sldId id="303" r:id="rId43"/>
    <p:sldId id="275" r:id="rId44"/>
    <p:sldId id="276" r:id="rId45"/>
    <p:sldId id="277" r:id="rId46"/>
    <p:sldId id="304" r:id="rId47"/>
    <p:sldId id="279" r:id="rId48"/>
    <p:sldId id="280" r:id="rId49"/>
    <p:sldId id="281" r:id="rId50"/>
    <p:sldId id="305" r:id="rId51"/>
    <p:sldId id="306" r:id="rId52"/>
  </p:sldIdLst>
  <p:sldSz cx="12192000" cy="6858000"/>
  <p:notesSz cx="6858000" cy="9144000"/>
  <p:defaultTextStyle>
    <a:defPPr>
      <a:defRPr lan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FF66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24" autoAdjust="0"/>
    <p:restoredTop sz="94660"/>
  </p:normalViewPr>
  <p:slideViewPr>
    <p:cSldViewPr snapToGrid="0">
      <p:cViewPr varScale="1">
        <p:scale>
          <a:sx n="84" d="100"/>
          <a:sy n="84" d="100"/>
        </p:scale>
        <p:origin x="45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495A1B-1042-43FC-85C7-1D22FD0621FE}" type="datetimeFigureOut">
              <a:rPr lang="en-US" smtClean="0"/>
              <a:t>10/7/2022</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bg"/>
              <a:t>Щракнете върху цената за промяна на стила на схемата на теста</a:t>
            </a:r>
          </a:p>
          <a:p>
            <a:pPr lvl="1"/>
            <a:r>
              <a:rPr lang="bg"/>
              <a:t>Secondo livello</a:t>
            </a:r>
          </a:p>
          <a:p>
            <a:pPr lvl="2"/>
            <a:r>
              <a:rPr lang="bg"/>
              <a:t>Terzo livello</a:t>
            </a:r>
          </a:p>
          <a:p>
            <a:pPr lvl="3"/>
            <a:r>
              <a:rPr lang="bg"/>
              <a:t>Quarto livello</a:t>
            </a:r>
          </a:p>
          <a:p>
            <a:pPr lvl="4"/>
            <a:r>
              <a:rPr lang="bg"/>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BC921F-2725-49B2-96A6-E540E835D5DC}" type="slidenum">
              <a:rPr lang="en-US" smtClean="0"/>
              <a:t>‹#›</a:t>
            </a:fld>
            <a:endParaRPr lang="en-US"/>
          </a:p>
        </p:txBody>
      </p:sp>
    </p:spTree>
    <p:extLst>
      <p:ext uri="{BB962C8B-B14F-4D97-AF65-F5344CB8AC3E}">
        <p14:creationId xmlns:p14="http://schemas.microsoft.com/office/powerpoint/2010/main" val="2784565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2" name="Google Shape;20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f3d9c6b5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gf3d9c6b5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f3d9c6b5b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gf3d9c6b5b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f3d9c6b5b6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gf3d9c6b5b6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4" name="Google Shape;23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 name="Google Shape;26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500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8060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022D43-3732-442D-8407-E5B649A7126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23C070E6-D575-441D-8DC5-9A1D58322D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08E18E78-C27A-4D74-A31A-DD6DA53158C8}"/>
              </a:ext>
            </a:extLst>
          </p:cNvPr>
          <p:cNvSpPr>
            <a:spLocks noGrp="1"/>
          </p:cNvSpPr>
          <p:nvPr>
            <p:ph type="dt" sz="half" idx="10"/>
          </p:nvPr>
        </p:nvSpPr>
        <p:spPr/>
        <p:txBody>
          <a:bodyPr/>
          <a:lstStyle/>
          <a:p>
            <a:fld id="{DE4D5FC8-EB5F-4C2B-A698-43759229844D}" type="datetimeFigureOut">
              <a:rPr lang="it-IT" smtClean="0"/>
              <a:t>07/10/2022</a:t>
            </a:fld>
            <a:endParaRPr lang="it-IT"/>
          </a:p>
        </p:txBody>
      </p:sp>
      <p:sp>
        <p:nvSpPr>
          <p:cNvPr id="5" name="Segnaposto piè di pagina 4">
            <a:extLst>
              <a:ext uri="{FF2B5EF4-FFF2-40B4-BE49-F238E27FC236}">
                <a16:creationId xmlns:a16="http://schemas.microsoft.com/office/drawing/2014/main" id="{28CA433D-180B-4EF9-87D9-5254B54D804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3E846D2-6B04-4688-A00E-3274A328AFA3}"/>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411008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655D2E-2063-43E0-8AA0-EC9CEBC5077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8051716-0DEE-48CD-A4FE-10E3C9E3274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7686F83-A155-4A82-A992-2C2C05EEA2FC}"/>
              </a:ext>
            </a:extLst>
          </p:cNvPr>
          <p:cNvSpPr>
            <a:spLocks noGrp="1"/>
          </p:cNvSpPr>
          <p:nvPr>
            <p:ph type="dt" sz="half" idx="10"/>
          </p:nvPr>
        </p:nvSpPr>
        <p:spPr/>
        <p:txBody>
          <a:bodyPr/>
          <a:lstStyle/>
          <a:p>
            <a:fld id="{DE4D5FC8-EB5F-4C2B-A698-43759229844D}" type="datetimeFigureOut">
              <a:rPr lang="it-IT" smtClean="0"/>
              <a:t>07/10/2022</a:t>
            </a:fld>
            <a:endParaRPr lang="it-IT"/>
          </a:p>
        </p:txBody>
      </p:sp>
      <p:sp>
        <p:nvSpPr>
          <p:cNvPr id="5" name="Segnaposto piè di pagina 4">
            <a:extLst>
              <a:ext uri="{FF2B5EF4-FFF2-40B4-BE49-F238E27FC236}">
                <a16:creationId xmlns:a16="http://schemas.microsoft.com/office/drawing/2014/main" id="{EFD58A01-88A7-4C1B-9A6F-B4B42EAF96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3074603-F71D-4817-A576-F83DA7E6EB62}"/>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70860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8BD0D81-5363-4654-A9A4-4FCFD1A614C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0CC130-82B0-4F40-A74E-8422938BD04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E7A25A-B9F5-491D-B766-6A791078BEE0}"/>
              </a:ext>
            </a:extLst>
          </p:cNvPr>
          <p:cNvSpPr>
            <a:spLocks noGrp="1"/>
          </p:cNvSpPr>
          <p:nvPr>
            <p:ph type="dt" sz="half" idx="10"/>
          </p:nvPr>
        </p:nvSpPr>
        <p:spPr/>
        <p:txBody>
          <a:bodyPr/>
          <a:lstStyle/>
          <a:p>
            <a:fld id="{DE4D5FC8-EB5F-4C2B-A698-43759229844D}" type="datetimeFigureOut">
              <a:rPr lang="it-IT" smtClean="0"/>
              <a:t>07/10/2022</a:t>
            </a:fld>
            <a:endParaRPr lang="it-IT"/>
          </a:p>
        </p:txBody>
      </p:sp>
      <p:sp>
        <p:nvSpPr>
          <p:cNvPr id="5" name="Segnaposto piè di pagina 4">
            <a:extLst>
              <a:ext uri="{FF2B5EF4-FFF2-40B4-BE49-F238E27FC236}">
                <a16:creationId xmlns:a16="http://schemas.microsoft.com/office/drawing/2014/main" id="{2FB55EF5-D8C4-4029-BBD6-41A39D2CA1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E3B754C-BADF-4A85-95F6-27F06FD4DE51}"/>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345277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48FF09-C6D4-48E4-82EB-F2B3FAA6BFC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3324F21-0C5C-45F7-B717-AA042CC436F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C6BA96A-E2E1-4218-AE09-90F7EB30885E}"/>
              </a:ext>
            </a:extLst>
          </p:cNvPr>
          <p:cNvSpPr>
            <a:spLocks noGrp="1"/>
          </p:cNvSpPr>
          <p:nvPr>
            <p:ph type="dt" sz="half" idx="10"/>
          </p:nvPr>
        </p:nvSpPr>
        <p:spPr/>
        <p:txBody>
          <a:bodyPr/>
          <a:lstStyle/>
          <a:p>
            <a:fld id="{DE4D5FC8-EB5F-4C2B-A698-43759229844D}" type="datetimeFigureOut">
              <a:rPr lang="it-IT" smtClean="0"/>
              <a:t>07/10/2022</a:t>
            </a:fld>
            <a:endParaRPr lang="it-IT"/>
          </a:p>
        </p:txBody>
      </p:sp>
      <p:sp>
        <p:nvSpPr>
          <p:cNvPr id="5" name="Segnaposto piè di pagina 4">
            <a:extLst>
              <a:ext uri="{FF2B5EF4-FFF2-40B4-BE49-F238E27FC236}">
                <a16:creationId xmlns:a16="http://schemas.microsoft.com/office/drawing/2014/main" id="{C178229A-E6A4-4DAC-B4E8-EC35DCE31B9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1D4F011-B5E0-4AD4-B6B9-FBD32D25AA74}"/>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3655882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D51115-0E30-4E73-9E58-A8711EF9DCA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DF2A0BF8-050F-41F5-AEC8-D0BB94FF12D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785096F-625D-4B3E-81E1-BA0925145CF2}"/>
              </a:ext>
            </a:extLst>
          </p:cNvPr>
          <p:cNvSpPr>
            <a:spLocks noGrp="1"/>
          </p:cNvSpPr>
          <p:nvPr>
            <p:ph type="dt" sz="half" idx="10"/>
          </p:nvPr>
        </p:nvSpPr>
        <p:spPr/>
        <p:txBody>
          <a:bodyPr/>
          <a:lstStyle/>
          <a:p>
            <a:fld id="{DE4D5FC8-EB5F-4C2B-A698-43759229844D}" type="datetimeFigureOut">
              <a:rPr lang="it-IT" smtClean="0"/>
              <a:t>07/10/2022</a:t>
            </a:fld>
            <a:endParaRPr lang="it-IT"/>
          </a:p>
        </p:txBody>
      </p:sp>
      <p:sp>
        <p:nvSpPr>
          <p:cNvPr id="5" name="Segnaposto piè di pagina 4">
            <a:extLst>
              <a:ext uri="{FF2B5EF4-FFF2-40B4-BE49-F238E27FC236}">
                <a16:creationId xmlns:a16="http://schemas.microsoft.com/office/drawing/2014/main" id="{822BBC08-BE94-43B0-A31F-1069D002863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63D8CC2-66BD-4BFD-9373-DD2241B46EE4}"/>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74904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255248-3D8E-4B86-80F5-356126DCA9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AFC0A3-A6CA-4367-A717-AFB490DCBAE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667CEA-359A-4A83-BF28-DC5C98411821}"/>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AE9E0F1-9FA3-4569-BD6B-621533EC9A4C}"/>
              </a:ext>
            </a:extLst>
          </p:cNvPr>
          <p:cNvSpPr>
            <a:spLocks noGrp="1"/>
          </p:cNvSpPr>
          <p:nvPr>
            <p:ph type="dt" sz="half" idx="10"/>
          </p:nvPr>
        </p:nvSpPr>
        <p:spPr/>
        <p:txBody>
          <a:bodyPr/>
          <a:lstStyle/>
          <a:p>
            <a:fld id="{DE4D5FC8-EB5F-4C2B-A698-43759229844D}" type="datetimeFigureOut">
              <a:rPr lang="it-IT" smtClean="0"/>
              <a:t>07/10/2022</a:t>
            </a:fld>
            <a:endParaRPr lang="it-IT"/>
          </a:p>
        </p:txBody>
      </p:sp>
      <p:sp>
        <p:nvSpPr>
          <p:cNvPr id="6" name="Segnaposto piè di pagina 5">
            <a:extLst>
              <a:ext uri="{FF2B5EF4-FFF2-40B4-BE49-F238E27FC236}">
                <a16:creationId xmlns:a16="http://schemas.microsoft.com/office/drawing/2014/main" id="{F5E27C14-2CB9-44FA-84BE-74AD74B8C48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1E792DC-121C-47A2-A937-B071AA5C43D0}"/>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3426233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578710-0A59-4DF1-98CF-AB80814D048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E0F55A4-2AFA-4035-9A19-8DD7B7ACA1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E9912B13-5DE3-4BFB-965D-48E8B69CAD7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11BA0BE-A12D-46A2-9FB6-3F77D6279C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CF5D574-6EE6-40BA-9E44-5C17FBACC4C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169DA5E-F0FF-4450-BDD2-71DA53AD5B6C}"/>
              </a:ext>
            </a:extLst>
          </p:cNvPr>
          <p:cNvSpPr>
            <a:spLocks noGrp="1"/>
          </p:cNvSpPr>
          <p:nvPr>
            <p:ph type="dt" sz="half" idx="10"/>
          </p:nvPr>
        </p:nvSpPr>
        <p:spPr/>
        <p:txBody>
          <a:bodyPr/>
          <a:lstStyle/>
          <a:p>
            <a:fld id="{DE4D5FC8-EB5F-4C2B-A698-43759229844D}" type="datetimeFigureOut">
              <a:rPr lang="it-IT" smtClean="0"/>
              <a:t>07/10/2022</a:t>
            </a:fld>
            <a:endParaRPr lang="it-IT"/>
          </a:p>
        </p:txBody>
      </p:sp>
      <p:sp>
        <p:nvSpPr>
          <p:cNvPr id="8" name="Segnaposto piè di pagina 7">
            <a:extLst>
              <a:ext uri="{FF2B5EF4-FFF2-40B4-BE49-F238E27FC236}">
                <a16:creationId xmlns:a16="http://schemas.microsoft.com/office/drawing/2014/main" id="{3D1A8A71-4D60-4445-8A1A-3EEB0F685C8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6816632F-73DE-4479-A237-CBAAC8B613CE}"/>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2642260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86DCA-BDC1-4302-9036-71BA0E94EF7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D62CC47B-CD2B-4B3A-AEA1-348AFC8959C0}"/>
              </a:ext>
            </a:extLst>
          </p:cNvPr>
          <p:cNvSpPr>
            <a:spLocks noGrp="1"/>
          </p:cNvSpPr>
          <p:nvPr>
            <p:ph type="dt" sz="half" idx="10"/>
          </p:nvPr>
        </p:nvSpPr>
        <p:spPr/>
        <p:txBody>
          <a:bodyPr/>
          <a:lstStyle/>
          <a:p>
            <a:fld id="{DE4D5FC8-EB5F-4C2B-A698-43759229844D}" type="datetimeFigureOut">
              <a:rPr lang="it-IT" smtClean="0"/>
              <a:t>07/10/2022</a:t>
            </a:fld>
            <a:endParaRPr lang="it-IT"/>
          </a:p>
        </p:txBody>
      </p:sp>
      <p:sp>
        <p:nvSpPr>
          <p:cNvPr id="4" name="Segnaposto piè di pagina 3">
            <a:extLst>
              <a:ext uri="{FF2B5EF4-FFF2-40B4-BE49-F238E27FC236}">
                <a16:creationId xmlns:a16="http://schemas.microsoft.com/office/drawing/2014/main" id="{13DE5D86-D803-40C0-BC64-BB1FB0B77D2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430DF70-E7CD-4954-AFFE-666915C2090D}"/>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328343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D54A56D5-0CF4-4D33-B5C2-875FDCE51C1D}"/>
              </a:ext>
            </a:extLst>
          </p:cNvPr>
          <p:cNvSpPr>
            <a:spLocks noGrp="1"/>
          </p:cNvSpPr>
          <p:nvPr>
            <p:ph type="dt" sz="half" idx="10"/>
          </p:nvPr>
        </p:nvSpPr>
        <p:spPr/>
        <p:txBody>
          <a:bodyPr/>
          <a:lstStyle/>
          <a:p>
            <a:fld id="{DE4D5FC8-EB5F-4C2B-A698-43759229844D}" type="datetimeFigureOut">
              <a:rPr lang="it-IT" smtClean="0"/>
              <a:t>07/10/2022</a:t>
            </a:fld>
            <a:endParaRPr lang="it-IT"/>
          </a:p>
        </p:txBody>
      </p:sp>
      <p:sp>
        <p:nvSpPr>
          <p:cNvPr id="3" name="Segnaposto piè di pagina 2">
            <a:extLst>
              <a:ext uri="{FF2B5EF4-FFF2-40B4-BE49-F238E27FC236}">
                <a16:creationId xmlns:a16="http://schemas.microsoft.com/office/drawing/2014/main" id="{E3C19F68-E749-46BC-A208-FC91CDB4BD2F}"/>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46E7413-C54E-4206-A2C9-588651BCBFFD}"/>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372830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68FBA5-7522-4A20-9C98-520E5CE6A47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C789BD-49CE-45FF-A715-00B0D8D749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C7EB5D2A-0B6B-4C47-9625-ADF50FC32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0008F4A-36F3-4258-9615-D5CEC93055AD}"/>
              </a:ext>
            </a:extLst>
          </p:cNvPr>
          <p:cNvSpPr>
            <a:spLocks noGrp="1"/>
          </p:cNvSpPr>
          <p:nvPr>
            <p:ph type="dt" sz="half" idx="10"/>
          </p:nvPr>
        </p:nvSpPr>
        <p:spPr/>
        <p:txBody>
          <a:bodyPr/>
          <a:lstStyle/>
          <a:p>
            <a:fld id="{DE4D5FC8-EB5F-4C2B-A698-43759229844D}" type="datetimeFigureOut">
              <a:rPr lang="it-IT" smtClean="0"/>
              <a:t>07/10/2022</a:t>
            </a:fld>
            <a:endParaRPr lang="it-IT"/>
          </a:p>
        </p:txBody>
      </p:sp>
      <p:sp>
        <p:nvSpPr>
          <p:cNvPr id="6" name="Segnaposto piè di pagina 5">
            <a:extLst>
              <a:ext uri="{FF2B5EF4-FFF2-40B4-BE49-F238E27FC236}">
                <a16:creationId xmlns:a16="http://schemas.microsoft.com/office/drawing/2014/main" id="{2E929648-EC9D-4131-A8B1-F20F76D02BA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00D14E9-691E-4AAD-A03A-57D785E488A6}"/>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274229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0C851B4-5921-4469-94B6-48A9211790B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BEC7043-70E6-4EE9-ABB9-D43A0C366E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5E858B7-A9DE-4155-8D31-6A11828F0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B7DAB4B-5BC6-47D4-A0B5-1125FD627CDD}"/>
              </a:ext>
            </a:extLst>
          </p:cNvPr>
          <p:cNvSpPr>
            <a:spLocks noGrp="1"/>
          </p:cNvSpPr>
          <p:nvPr>
            <p:ph type="dt" sz="half" idx="10"/>
          </p:nvPr>
        </p:nvSpPr>
        <p:spPr/>
        <p:txBody>
          <a:bodyPr/>
          <a:lstStyle/>
          <a:p>
            <a:fld id="{DE4D5FC8-EB5F-4C2B-A698-43759229844D}" type="datetimeFigureOut">
              <a:rPr lang="it-IT" smtClean="0"/>
              <a:t>07/10/2022</a:t>
            </a:fld>
            <a:endParaRPr lang="it-IT"/>
          </a:p>
        </p:txBody>
      </p:sp>
      <p:sp>
        <p:nvSpPr>
          <p:cNvPr id="6" name="Segnaposto piè di pagina 5">
            <a:extLst>
              <a:ext uri="{FF2B5EF4-FFF2-40B4-BE49-F238E27FC236}">
                <a16:creationId xmlns:a16="http://schemas.microsoft.com/office/drawing/2014/main" id="{B38A2E2D-B0B8-42A1-8577-79656437483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D3E0038-5187-46BE-BB16-EBB9FCDD12BD}"/>
              </a:ext>
            </a:extLst>
          </p:cNvPr>
          <p:cNvSpPr>
            <a:spLocks noGrp="1"/>
          </p:cNvSpPr>
          <p:nvPr>
            <p:ph type="sldNum" sz="quarter" idx="12"/>
          </p:nvPr>
        </p:nvSpPr>
        <p:spPr/>
        <p:txBody>
          <a:bodyPr/>
          <a:lstStyle/>
          <a:p>
            <a:fld id="{52F30924-04B9-4059-BC48-57A69E035BD8}" type="slidenum">
              <a:rPr lang="it-IT" smtClean="0"/>
              <a:t>‹#›</a:t>
            </a:fld>
            <a:endParaRPr lang="it-IT"/>
          </a:p>
        </p:txBody>
      </p:sp>
    </p:spTree>
    <p:extLst>
      <p:ext uri="{BB962C8B-B14F-4D97-AF65-F5344CB8AC3E}">
        <p14:creationId xmlns:p14="http://schemas.microsoft.com/office/powerpoint/2010/main" val="3543661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30C09EBF-5948-4CD7-99A6-B78D3E639E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bg"/>
              <a:t>Щракнете върху цената за промяна на стила на заглавието на схемата</a:t>
            </a:r>
          </a:p>
        </p:txBody>
      </p:sp>
      <p:sp>
        <p:nvSpPr>
          <p:cNvPr id="3" name="Segnaposto testo 2">
            <a:extLst>
              <a:ext uri="{FF2B5EF4-FFF2-40B4-BE49-F238E27FC236}">
                <a16:creationId xmlns:a16="http://schemas.microsoft.com/office/drawing/2014/main" id="{EE87B427-60B8-4E25-94F7-6B8D64DE4B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bg"/>
              <a:t>Щракнете върху цената за промяна на стила на схемата на теста</a:t>
            </a:r>
          </a:p>
          <a:p>
            <a:pPr lvl="1"/>
            <a:r>
              <a:rPr lang="bg"/>
              <a:t>Secondo livello</a:t>
            </a:r>
          </a:p>
          <a:p>
            <a:pPr lvl="2"/>
            <a:r>
              <a:rPr lang="bg"/>
              <a:t>Terzo livello</a:t>
            </a:r>
          </a:p>
          <a:p>
            <a:pPr lvl="3"/>
            <a:r>
              <a:rPr lang="bg"/>
              <a:t>Quarto livello</a:t>
            </a:r>
          </a:p>
          <a:p>
            <a:pPr lvl="4"/>
            <a:r>
              <a:rPr lang="bg"/>
              <a:t>Quinto livello</a:t>
            </a:r>
          </a:p>
        </p:txBody>
      </p:sp>
      <p:sp>
        <p:nvSpPr>
          <p:cNvPr id="4" name="Segnaposto data 3">
            <a:extLst>
              <a:ext uri="{FF2B5EF4-FFF2-40B4-BE49-F238E27FC236}">
                <a16:creationId xmlns:a16="http://schemas.microsoft.com/office/drawing/2014/main" id="{75824629-67E7-4322-86B1-3E6F4A518D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4D5FC8-EB5F-4C2B-A698-43759229844D}" type="datetimeFigureOut">
              <a:rPr lang="it-IT" smtClean="0"/>
              <a:t>07/10/2022</a:t>
            </a:fld>
            <a:endParaRPr lang="it-IT"/>
          </a:p>
        </p:txBody>
      </p:sp>
      <p:sp>
        <p:nvSpPr>
          <p:cNvPr id="5" name="Segnaposto piè di pagina 4">
            <a:extLst>
              <a:ext uri="{FF2B5EF4-FFF2-40B4-BE49-F238E27FC236}">
                <a16:creationId xmlns:a16="http://schemas.microsoft.com/office/drawing/2014/main" id="{F9E4F86E-44C9-479A-A8BB-1C4716433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0BD763B-845F-4B9F-9A1C-8CB59E6E10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30924-04B9-4059-BC48-57A69E035BD8}" type="slidenum">
              <a:rPr lang="it-IT" smtClean="0"/>
              <a:t>‹#›</a:t>
            </a:fld>
            <a:endParaRPr lang="it-IT"/>
          </a:p>
        </p:txBody>
      </p:sp>
    </p:spTree>
    <p:extLst>
      <p:ext uri="{BB962C8B-B14F-4D97-AF65-F5344CB8AC3E}">
        <p14:creationId xmlns:p14="http://schemas.microsoft.com/office/powerpoint/2010/main" val="1965408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hyperlink" Target="https://failfection.com/centralized-social-media-must-fail/"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18.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pswings.com/blog/effective-tips-building-brand-social-media-strategy/"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s://sproutsocial.com/insights/social-media-branding/" TargetMode="External"/><Relationship Id="rId4" Type="http://schemas.openxmlformats.org/officeDocument/2006/relationships/hyperlink" Target="https://keyhole.co/blog/15-social-media-branding-strategie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gadgetsin.com/tourbox-photo-and-video-editing-console-for-photoshop-lightroom-premiere-and-more.htm" TargetMode="External"/><Relationship Id="rId5" Type="http://schemas.openxmlformats.org/officeDocument/2006/relationships/image" Target="../media/image21.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9.jpg"/></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19.jpg"/></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4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hyperlink" Target="https://eur-lex.europa.eu/legal-content/EN/TXT/PDF/?uri=CELEX:32016R0679"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creativecommons.org/licenses/by-nc-nd/3.0/" TargetMode="External"/><Relationship Id="rId5" Type="http://schemas.openxmlformats.org/officeDocument/2006/relationships/hyperlink" Target="https://www.wired.it/economia/lavoro/2015/06/03/immigrazione-lavoro-istruzione/" TargetMode="Externa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jpeg"/><Relationship Id="rId7" Type="http://schemas.openxmlformats.org/officeDocument/2006/relationships/hyperlink" Target="https://www.freecodecamp.org/news/what-is-personal-data/"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hyperlink" Target="https://ec.europa.eu/info/law/law-topic/data-protection/reform/what-personal-data_en" TargetMode="External"/><Relationship Id="rId5" Type="http://schemas.openxmlformats.org/officeDocument/2006/relationships/hyperlink" Target="https://ec.europa.eu/info/law/law-topic/data-protection/reform/what-constitutes-data-processing_enKeyHole" TargetMode="External"/><Relationship Id="rId4" Type="http://schemas.openxmlformats.org/officeDocument/2006/relationships/hyperlink" Target="https://ec.europa.eu/info/law/law-topic/data-protection/reform/rights-citizens/my-rights/how-can-i-access-my-personal-data-held-company-organisation_en"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matomo.org/blog/2014/01/data-privacy-day-january-28th/" TargetMode="External"/><Relationship Id="rId5" Type="http://schemas.openxmlformats.org/officeDocument/2006/relationships/hyperlink" Target="https://gdpr.eu/right-to-be-forgotten/#:~:text=An%20individual%20has%20the%20right,that%20individual%20withdraws%20their%20consent" TargetMode="External"/><Relationship Id="rId4" Type="http://schemas.openxmlformats.org/officeDocument/2006/relationships/hyperlink" Target="https://gdpr.eu/right-to-be-forgotte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emento grafico 2" descr="Connessioni con riempimento a tinta unita">
            <a:extLst>
              <a:ext uri="{FF2B5EF4-FFF2-40B4-BE49-F238E27FC236}">
                <a16:creationId xmlns:a16="http://schemas.microsoft.com/office/drawing/2014/main" id="{41868EE6-ED22-4A0D-AE50-817D993F4F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81654" y="1944630"/>
            <a:ext cx="4156617" cy="4156617"/>
          </a:xfrm>
          <a:prstGeom prst="rect">
            <a:avLst/>
          </a:prstGeom>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76990" y="1545657"/>
            <a:ext cx="10533357" cy="1369074"/>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bg" sz="3600" b="1" dirty="0">
                <a:solidFill>
                  <a:srgbClr val="FF6600"/>
                </a:solidFill>
                <a:latin typeface="Arial" panose="020B0604020202020204" pitchFamily="34" charset="0"/>
                <a:cs typeface="Arial" panose="020B0604020202020204" pitchFamily="34" charset="0"/>
              </a:rPr>
              <a:t>Дигитални умения за </a:t>
            </a:r>
            <a:r>
              <a:rPr lang="bg" sz="3600" b="1" dirty="0" smtClean="0">
                <a:solidFill>
                  <a:srgbClr val="FF6600"/>
                </a:solidFill>
                <a:latin typeface="Arial" panose="020B0604020202020204" pitchFamily="34" charset="0"/>
                <a:cs typeface="Arial" panose="020B0604020202020204" pitchFamily="34" charset="0"/>
              </a:rPr>
              <a:t>маркетингови </a:t>
            </a:r>
            <a:r>
              <a:rPr lang="bg" sz="3600" b="1" dirty="0" smtClean="0">
                <a:solidFill>
                  <a:srgbClr val="FF6600"/>
                </a:solidFill>
                <a:latin typeface="Arial" panose="020B0604020202020204" pitchFamily="34" charset="0"/>
                <a:cs typeface="Arial" panose="020B0604020202020204" pitchFamily="34" charset="0"/>
              </a:rPr>
              <a:t>мениджъри</a:t>
            </a:r>
            <a:endParaRPr lang="it-IT" sz="36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76989" y="3068470"/>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bg" sz="2800" b="1" dirty="0">
                <a:solidFill>
                  <a:srgbClr val="FF4343"/>
                </a:solidFill>
                <a:latin typeface="Arial" panose="020B0604020202020204" pitchFamily="34" charset="0"/>
                <a:cs typeface="Arial" panose="020B0604020202020204" pitchFamily="34" charset="0"/>
              </a:rPr>
              <a:t>Модул 3</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3293958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4421925" y="937794"/>
            <a:ext cx="7480023" cy="3447578"/>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bg" sz="9600" b="1" dirty="0">
                <a:solidFill>
                  <a:srgbClr val="FF4343"/>
                </a:solidFill>
                <a:latin typeface="Arial" panose="020B0604020202020204" pitchFamily="34" charset="0"/>
                <a:cs typeface="Arial" panose="020B0604020202020204" pitchFamily="34" charset="0"/>
              </a:rPr>
              <a:t>СОЦИАЛНИ МЕДИЙНИ ПЛАТФОРМИ</a:t>
            </a:r>
          </a:p>
          <a:p>
            <a:pPr algn="just">
              <a:lnSpc>
                <a:spcPct val="110000"/>
              </a:lnSpc>
            </a:pPr>
            <a:r>
              <a:rPr lang="bg" sz="8000" dirty="0"/>
              <a:t>Социалните мрежи в интернет са област, където </a:t>
            </a:r>
            <a:r>
              <a:rPr lang="bg" sz="8000" dirty="0" smtClean="0"/>
              <a:t>хората </a:t>
            </a:r>
            <a:r>
              <a:rPr lang="bg" sz="8000" dirty="0"/>
              <a:t>могат да взаимодействат помежду си. Някои от лидерите тук са:</a:t>
            </a:r>
          </a:p>
          <a:p>
            <a:pPr marL="342900" indent="-342900" algn="just">
              <a:lnSpc>
                <a:spcPct val="110000"/>
              </a:lnSpc>
              <a:buFont typeface="Arial" panose="020B0604020202020204" pitchFamily="34" charset="0"/>
              <a:buChar char="•"/>
            </a:pPr>
            <a:r>
              <a:rPr lang="en-US" sz="8000" dirty="0" smtClean="0"/>
              <a:t>FACEBOOK</a:t>
            </a:r>
            <a:r>
              <a:rPr lang="bg-BG" sz="8000" dirty="0" smtClean="0"/>
              <a:t>;</a:t>
            </a:r>
            <a:endParaRPr lang="en-US" sz="8000" dirty="0"/>
          </a:p>
          <a:p>
            <a:pPr marL="342900" indent="-342900" algn="just">
              <a:lnSpc>
                <a:spcPct val="110000"/>
              </a:lnSpc>
              <a:buFont typeface="Arial" panose="020B0604020202020204" pitchFamily="34" charset="0"/>
              <a:buChar char="•"/>
            </a:pPr>
            <a:r>
              <a:rPr lang="en-US" sz="8000" dirty="0" smtClean="0"/>
              <a:t>INSTAGRAM</a:t>
            </a:r>
            <a:r>
              <a:rPr lang="bg-BG" sz="8000" dirty="0" smtClean="0"/>
              <a:t>;</a:t>
            </a:r>
            <a:endParaRPr lang="en-US" sz="8000" dirty="0"/>
          </a:p>
          <a:p>
            <a:pPr marL="342900" indent="-342900" algn="just">
              <a:lnSpc>
                <a:spcPct val="110000"/>
              </a:lnSpc>
              <a:buFont typeface="Arial" panose="020B0604020202020204" pitchFamily="34" charset="0"/>
              <a:buChar char="•"/>
            </a:pPr>
            <a:r>
              <a:rPr lang="en-US" sz="8000" dirty="0" smtClean="0"/>
              <a:t>TWITTER</a:t>
            </a:r>
            <a:r>
              <a:rPr lang="bg-BG" sz="8000" dirty="0" smtClean="0"/>
              <a:t>;</a:t>
            </a:r>
            <a:endParaRPr lang="en-US" sz="8000" dirty="0"/>
          </a:p>
          <a:p>
            <a:pPr marL="342900" indent="-342900" algn="just">
              <a:lnSpc>
                <a:spcPct val="110000"/>
              </a:lnSpc>
              <a:buFont typeface="Arial" panose="020B0604020202020204" pitchFamily="34" charset="0"/>
              <a:buChar char="•"/>
            </a:pPr>
            <a:r>
              <a:rPr lang="en-US" sz="8000" dirty="0" smtClean="0"/>
              <a:t>TELEGRAM</a:t>
            </a:r>
            <a:r>
              <a:rPr lang="bg-BG" sz="8000" dirty="0" smtClean="0"/>
              <a:t>;</a:t>
            </a:r>
            <a:endParaRPr lang="en-US" sz="8000" dirty="0"/>
          </a:p>
          <a:p>
            <a:pPr marL="342900" indent="-342900" algn="just">
              <a:lnSpc>
                <a:spcPct val="110000"/>
              </a:lnSpc>
              <a:buFont typeface="Arial" panose="020B0604020202020204" pitchFamily="34" charset="0"/>
              <a:buChar char="•"/>
            </a:pPr>
            <a:r>
              <a:rPr lang="bg" sz="8000" dirty="0" smtClean="0"/>
              <a:t>Много </a:t>
            </a:r>
            <a:r>
              <a:rPr lang="bg" sz="8000" dirty="0"/>
              <a:t>други…</a:t>
            </a:r>
          </a:p>
          <a:p>
            <a:pPr algn="just">
              <a:lnSpc>
                <a:spcPct val="110000"/>
              </a:lnSpc>
            </a:pPr>
            <a:r>
              <a:rPr lang="bg" sz="8000" dirty="0"/>
              <a:t>Заедно заемат 90% от общата интернет активност. Посетителите на социалните мрежи са само един от начините за измерване на </a:t>
            </a:r>
            <a:r>
              <a:rPr lang="bg" sz="8000" dirty="0" smtClean="0"/>
              <a:t>въздействието. </a:t>
            </a:r>
            <a:r>
              <a:rPr lang="bg" sz="8000" dirty="0"/>
              <a:t>Прегледите на страниците, времето, прекарано в тях, вниманието, както и честотата на посещенията. Днес </a:t>
            </a:r>
            <a:r>
              <a:rPr lang="bg" sz="8000" b="1" dirty="0"/>
              <a:t>социалните мрежи се превръщат в </a:t>
            </a:r>
            <a:r>
              <a:rPr lang="bg" sz="8000" b="1" dirty="0" smtClean="0"/>
              <a:t>огромен и </a:t>
            </a:r>
            <a:r>
              <a:rPr lang="bg" sz="8000" b="1" dirty="0"/>
              <a:t>богат бизнес.</a:t>
            </a:r>
          </a:p>
        </p:txBody>
      </p:sp>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pic>
        <p:nvPicPr>
          <p:cNvPr id="9" name="Immagine 8">
            <a:extLst>
              <a:ext uri="{FF2B5EF4-FFF2-40B4-BE49-F238E27FC236}">
                <a16:creationId xmlns:a16="http://schemas.microsoft.com/office/drawing/2014/main" id="{FBE623B5-D44A-4DB1-BD5F-68A18373C238}"/>
              </a:ext>
            </a:extLst>
          </p:cNvPr>
          <p:cNvPicPr>
            <a:picLocks noChangeAspect="1"/>
          </p:cNvPicPr>
          <p:nvPr/>
        </p:nvPicPr>
        <p:blipFill>
          <a:blip r:embed="rId4" cstate="hqprint">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388223" y="2145952"/>
            <a:ext cx="3785323" cy="2746414"/>
          </a:xfrm>
          <a:prstGeom prst="rect">
            <a:avLst/>
          </a:prstGeom>
        </p:spPr>
      </p:pic>
    </p:spTree>
    <p:extLst>
      <p:ext uri="{BB962C8B-B14F-4D97-AF65-F5344CB8AC3E}">
        <p14:creationId xmlns:p14="http://schemas.microsoft.com/office/powerpoint/2010/main" val="39300939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106128" y="2253830"/>
            <a:ext cx="10148753"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bg" sz="2800" b="1" dirty="0">
                <a:solidFill>
                  <a:srgbClr val="FF6600"/>
                </a:solidFill>
                <a:latin typeface="Arial" panose="020B0604020202020204" pitchFamily="34" charset="0"/>
                <a:cs typeface="Arial" panose="020B0604020202020204" pitchFamily="34" charset="0"/>
              </a:rPr>
              <a:t>СЪВЕТИ ЗА БРАНДИРАНЕ</a:t>
            </a:r>
          </a:p>
          <a:p>
            <a:pPr marL="457200" indent="-457200" algn="just" fontAlgn="base">
              <a:buAutoNum type="arabicPeriod"/>
            </a:pPr>
            <a:r>
              <a:rPr lang="bg" sz="2000" b="1" dirty="0"/>
              <a:t>Създавайте последователни </a:t>
            </a:r>
            <a:r>
              <a:rPr lang="bg" sz="2000" b="1" dirty="0" smtClean="0"/>
              <a:t>съобщения</a:t>
            </a:r>
            <a:r>
              <a:rPr lang="bg" sz="2000" dirty="0" smtClean="0"/>
              <a:t>: </a:t>
            </a:r>
            <a:r>
              <a:rPr lang="bg" sz="2000" dirty="0"/>
              <a:t>същността на изграждането на марка в социалните медии до голяма степен включва създаване на </a:t>
            </a:r>
            <a:r>
              <a:rPr lang="bg" sz="2000" dirty="0" smtClean="0"/>
              <a:t>теми, </a:t>
            </a:r>
            <a:r>
              <a:rPr lang="bg" sz="2000" dirty="0"/>
              <a:t>или </a:t>
            </a:r>
            <a:r>
              <a:rPr lang="bg" sz="2000" dirty="0" smtClean="0"/>
              <a:t>съобщения, </a:t>
            </a:r>
            <a:r>
              <a:rPr lang="bg" sz="2000" dirty="0"/>
              <a:t>и редовното им </a:t>
            </a:r>
            <a:r>
              <a:rPr lang="bg" sz="2000" dirty="0" smtClean="0"/>
              <a:t>разпространение </a:t>
            </a:r>
            <a:r>
              <a:rPr lang="bg" sz="2000" dirty="0"/>
              <a:t>чрез текст и визуални елементи. Това, което искаме </a:t>
            </a:r>
            <a:r>
              <a:rPr lang="bg" sz="2000" dirty="0" smtClean="0"/>
              <a:t>е да </a:t>
            </a:r>
            <a:r>
              <a:rPr lang="bg" sz="2000" dirty="0"/>
              <a:t>сме </a:t>
            </a:r>
            <a:r>
              <a:rPr lang="bg" sz="2000" dirty="0" smtClean="0"/>
              <a:t>сигурни, </a:t>
            </a:r>
            <a:r>
              <a:rPr lang="bg" sz="2000" dirty="0"/>
              <a:t>че имаме последователно </a:t>
            </a:r>
            <a:r>
              <a:rPr lang="bg" sz="2000" b="1" dirty="0"/>
              <a:t>лого, цветова палитра, </a:t>
            </a:r>
            <a:r>
              <a:rPr lang="bg" sz="2000" b="1" dirty="0" smtClean="0"/>
              <a:t>биография и шаблон</a:t>
            </a:r>
            <a:r>
              <a:rPr lang="bg" sz="2000" dirty="0" smtClean="0"/>
              <a:t>. </a:t>
            </a:r>
            <a:r>
              <a:rPr lang="bg" sz="2000" dirty="0"/>
              <a:t>Да видим един пример</a:t>
            </a:r>
            <a:r>
              <a:rPr lang="bg" sz="2000" dirty="0" smtClean="0"/>
              <a:t>!</a:t>
            </a:r>
            <a:endParaRPr lang="bg" sz="2000" dirty="0"/>
          </a:p>
        </p:txBody>
      </p:sp>
      <p:pic>
        <p:nvPicPr>
          <p:cNvPr id="3" name="Elemento grafico 2" descr="Freccia: leggera curva contorno">
            <a:extLst>
              <a:ext uri="{FF2B5EF4-FFF2-40B4-BE49-F238E27FC236}">
                <a16:creationId xmlns:a16="http://schemas.microsoft.com/office/drawing/2014/main" id="{4D21D00F-9599-49B2-B842-669413A07942}"/>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10628672" y="3659694"/>
            <a:ext cx="914400" cy="914400"/>
          </a:xfrm>
          <a:prstGeom prst="rect">
            <a:avLst/>
          </a:prstGeom>
        </p:spPr>
      </p:pic>
    </p:spTree>
    <p:extLst>
      <p:ext uri="{BB962C8B-B14F-4D97-AF65-F5344CB8AC3E}">
        <p14:creationId xmlns:p14="http://schemas.microsoft.com/office/powerpoint/2010/main" val="228087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29321" y="1619532"/>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it-IT" sz="6200"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pic>
        <p:nvPicPr>
          <p:cNvPr id="10" name="Picture 2" descr="burtsbees twitter">
            <a:extLst>
              <a:ext uri="{FF2B5EF4-FFF2-40B4-BE49-F238E27FC236}">
                <a16:creationId xmlns:a16="http://schemas.microsoft.com/office/drawing/2014/main" id="{A3F72036-BB93-428A-8848-74F3D5CD9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3730" y="1319050"/>
            <a:ext cx="28479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burtsbees facebook">
            <a:extLst>
              <a:ext uri="{FF2B5EF4-FFF2-40B4-BE49-F238E27FC236}">
                <a16:creationId xmlns:a16="http://schemas.microsoft.com/office/drawing/2014/main" id="{D69FF955-41BA-4040-A36A-AA3E9EEAFA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662" y="1619532"/>
            <a:ext cx="4454338" cy="1905922"/>
          </a:xfrm>
          <a:prstGeom prst="rect">
            <a:avLst/>
          </a:prstGeom>
          <a:noFill/>
          <a:extLst>
            <a:ext uri="{909E8E84-426E-40DD-AFC4-6F175D3DCCD1}">
              <a14:hiddenFill xmlns:a14="http://schemas.microsoft.com/office/drawing/2010/main">
                <a:solidFill>
                  <a:srgbClr val="FFFFFF"/>
                </a:solidFill>
              </a14:hiddenFill>
            </a:ext>
          </a:extLst>
        </p:spPr>
      </p:pic>
      <p:sp>
        <p:nvSpPr>
          <p:cNvPr id="11" name="Segnaposto contenuto 2">
            <a:extLst>
              <a:ext uri="{FF2B5EF4-FFF2-40B4-BE49-F238E27FC236}">
                <a16:creationId xmlns:a16="http://schemas.microsoft.com/office/drawing/2014/main" id="{225AD285-41D0-4047-A2A2-B9B9858C0F17}"/>
              </a:ext>
            </a:extLst>
          </p:cNvPr>
          <p:cNvSpPr txBox="1">
            <a:spLocks/>
          </p:cNvSpPr>
          <p:nvPr/>
        </p:nvSpPr>
        <p:spPr>
          <a:xfrm>
            <a:off x="859801" y="3888531"/>
            <a:ext cx="10533358" cy="1790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base"/>
            <a:r>
              <a:rPr lang="bg" sz="2000" dirty="0"/>
              <a:t>В горния пример Burt's Bees използва едно и също лого както за Facebook, така и за Twitter. Банерите им също са еднакви. Не винаги е необходимо двата банера да са еднакви във всяка мрежа, но този подход е успешен, защото дори цветовете </a:t>
            </a:r>
            <a:r>
              <a:rPr lang="bg" sz="2000" dirty="0" smtClean="0"/>
              <a:t>на банерите съответстват на </a:t>
            </a:r>
            <a:r>
              <a:rPr lang="bg" sz="2000" dirty="0"/>
              <a:t>тези в логото.</a:t>
            </a:r>
            <a:endParaRPr lang="en-US" sz="2000" b="0" i="0" dirty="0">
              <a:solidFill>
                <a:srgbClr val="262626"/>
              </a:solidFill>
              <a:effectLst/>
              <a:latin typeface="Open Sans" panose="020B0606030504020204" pitchFamily="34" charset="0"/>
            </a:endParaRPr>
          </a:p>
          <a:p>
            <a:pPr algn="just">
              <a:lnSpc>
                <a:spcPct val="110000"/>
              </a:lnSpc>
            </a:pP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08771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29321" y="1619532"/>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endParaRPr lang="it-IT" sz="6200"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
        <p:nvSpPr>
          <p:cNvPr id="11" name="Segnaposto contenuto 2">
            <a:extLst>
              <a:ext uri="{FF2B5EF4-FFF2-40B4-BE49-F238E27FC236}">
                <a16:creationId xmlns:a16="http://schemas.microsoft.com/office/drawing/2014/main" id="{225AD285-41D0-4047-A2A2-B9B9858C0F17}"/>
              </a:ext>
            </a:extLst>
          </p:cNvPr>
          <p:cNvSpPr txBox="1">
            <a:spLocks/>
          </p:cNvSpPr>
          <p:nvPr/>
        </p:nvSpPr>
        <p:spPr>
          <a:xfrm>
            <a:off x="1636843" y="1657112"/>
            <a:ext cx="8918309" cy="1790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fontAlgn="base"/>
            <a:r>
              <a:rPr lang="bg" sz="2000" b="1" i="1" dirty="0">
                <a:solidFill>
                  <a:srgbClr val="FF6600"/>
                </a:solidFill>
              </a:rPr>
              <a:t>СЪВЕТИ</a:t>
            </a:r>
          </a:p>
          <a:p>
            <a:pPr marL="342900" indent="-342900" algn="just" fontAlgn="base">
              <a:buFont typeface="Wingdings" panose="05000000000000000000" pitchFamily="2" charset="2"/>
              <a:buChar char="ü"/>
            </a:pPr>
            <a:r>
              <a:rPr lang="bg" sz="2000" dirty="0"/>
              <a:t>Извършете одит на социалните медии във всички ваши акаунти;</a:t>
            </a:r>
          </a:p>
          <a:p>
            <a:pPr marL="342900" indent="-342900" algn="just" fontAlgn="base">
              <a:buFont typeface="Wingdings" panose="05000000000000000000" pitchFamily="2" charset="2"/>
              <a:buChar char="ü"/>
            </a:pPr>
            <a:r>
              <a:rPr lang="bg" sz="2000" dirty="0"/>
              <a:t>Уверете се, че </a:t>
            </a:r>
            <a:r>
              <a:rPr lang="bg" sz="2000" dirty="0" smtClean="0"/>
              <a:t>логата, банерите, биографиите</a:t>
            </a:r>
            <a:r>
              <a:rPr lang="bg" sz="2000" dirty="0"/>
              <a:t> </a:t>
            </a:r>
            <a:r>
              <a:rPr lang="bg" sz="2000" dirty="0" smtClean="0"/>
              <a:t>и честотата </a:t>
            </a:r>
            <a:r>
              <a:rPr lang="bg" sz="2000" dirty="0"/>
              <a:t>на </a:t>
            </a:r>
            <a:r>
              <a:rPr lang="bg" sz="2000" dirty="0" smtClean="0"/>
              <a:t>публикуване са </a:t>
            </a:r>
            <a:r>
              <a:rPr lang="bg" sz="2000" dirty="0"/>
              <a:t>в съответствие с насоките на вашата </a:t>
            </a:r>
            <a:r>
              <a:rPr lang="bg" sz="2000" dirty="0" smtClean="0"/>
              <a:t>марка.</a:t>
            </a:r>
            <a:endParaRPr lang="it-IT" sz="2000" dirty="0">
              <a:latin typeface="Arial" panose="020B0604020202020204" pitchFamily="34" charset="0"/>
              <a:cs typeface="Arial" panose="020B0604020202020204" pitchFamily="34" charset="0"/>
            </a:endParaRPr>
          </a:p>
        </p:txBody>
      </p:sp>
      <p:pic>
        <p:nvPicPr>
          <p:cNvPr id="3" name="Elemento grafico 2" descr="Pubblico di riferimento con riempimento a tinta unita">
            <a:extLst>
              <a:ext uri="{FF2B5EF4-FFF2-40B4-BE49-F238E27FC236}">
                <a16:creationId xmlns:a16="http://schemas.microsoft.com/office/drawing/2014/main" id="{D456342E-DB46-43B9-BCD1-D189C4AF7AF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5238134" y="3921631"/>
            <a:ext cx="1715729" cy="1715729"/>
          </a:xfrm>
          <a:prstGeom prst="rect">
            <a:avLst/>
          </a:prstGeom>
        </p:spPr>
      </p:pic>
    </p:spTree>
    <p:extLst>
      <p:ext uri="{BB962C8B-B14F-4D97-AF65-F5344CB8AC3E}">
        <p14:creationId xmlns:p14="http://schemas.microsoft.com/office/powerpoint/2010/main" val="2184626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895445"/>
            <a:ext cx="10533358"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bg" sz="2000" b="1" dirty="0">
                <a:latin typeface="Calibri (corpo)"/>
                <a:cs typeface="Arial" panose="020B0604020202020204" pitchFamily="34" charset="0"/>
              </a:rPr>
              <a:t> </a:t>
            </a:r>
          </a:p>
          <a:p>
            <a:pPr algn="just">
              <a:lnSpc>
                <a:spcPct val="110000"/>
              </a:lnSpc>
            </a:pPr>
            <a:r>
              <a:rPr lang="bg" sz="2000" b="1" dirty="0"/>
              <a:t>2. Разширяване на визуалното </a:t>
            </a:r>
            <a:r>
              <a:rPr lang="bg" sz="2000" b="1" dirty="0" smtClean="0"/>
              <a:t>брандиране</a:t>
            </a:r>
            <a:r>
              <a:rPr lang="bg" sz="2000" dirty="0" smtClean="0"/>
              <a:t>: </a:t>
            </a:r>
            <a:r>
              <a:rPr lang="bg" sz="2000" dirty="0"/>
              <a:t>сега, когато имаме последователна визуална марка в </a:t>
            </a:r>
            <a:r>
              <a:rPr lang="bg" sz="2000" dirty="0" smtClean="0"/>
              <a:t>акаунтите си, </a:t>
            </a:r>
            <a:r>
              <a:rPr lang="bg" sz="2000" dirty="0"/>
              <a:t>е време да гарантираме, че имаме еднакви цветове и шрифтове, </a:t>
            </a:r>
            <a:r>
              <a:rPr lang="bg" sz="2000" dirty="0" smtClean="0"/>
              <a:t>в </a:t>
            </a:r>
            <a:r>
              <a:rPr lang="bg" sz="2000" dirty="0"/>
              <a:t>нашите изображения, графики и видеоклипове. Когато някой посети вашата страница в Instagram, веднага ли се вижда филтърът или цвета? Когато </a:t>
            </a:r>
            <a:r>
              <a:rPr lang="bg" sz="2000" dirty="0" smtClean="0"/>
              <a:t>публикувате видеоклип</a:t>
            </a:r>
            <a:r>
              <a:rPr lang="bg" sz="2000" dirty="0"/>
              <a:t>, </a:t>
            </a:r>
            <a:r>
              <a:rPr lang="bg" sz="2000" dirty="0" smtClean="0"/>
              <a:t>еднакви </a:t>
            </a:r>
            <a:r>
              <a:rPr lang="bg" sz="2000" dirty="0"/>
              <a:t>ли са шрифтовете </a:t>
            </a:r>
            <a:r>
              <a:rPr lang="bg" sz="2000" dirty="0" smtClean="0"/>
              <a:t>на текста с </a:t>
            </a:r>
            <a:r>
              <a:rPr lang="bg" sz="2000" dirty="0"/>
              <a:t>тези, които използвате </a:t>
            </a:r>
            <a:r>
              <a:rPr lang="bg" sz="2000" dirty="0" smtClean="0"/>
              <a:t>в </a:t>
            </a:r>
            <a:r>
              <a:rPr lang="bg" sz="2000" dirty="0"/>
              <a:t>блога? С течение на времето </a:t>
            </a:r>
            <a:r>
              <a:rPr lang="bg" sz="2000" b="1" dirty="0"/>
              <a:t>нашите последователи ще видят последователността в публикациите и ще започнат да разпознават кога публикацията е от нас, без да виждат логото на нашата </a:t>
            </a:r>
            <a:r>
              <a:rPr lang="bg" sz="2000" b="1" dirty="0" smtClean="0"/>
              <a:t>марка</a:t>
            </a:r>
            <a:r>
              <a:rPr lang="bg" sz="2000" dirty="0" smtClean="0"/>
              <a:t>.</a:t>
            </a:r>
            <a:endParaRPr lang="bg" sz="2000" dirty="0"/>
          </a:p>
          <a:p>
            <a:pPr algn="just">
              <a:lnSpc>
                <a:spcPct val="110000"/>
              </a:lnSpc>
            </a:pPr>
            <a:r>
              <a:rPr lang="bg" sz="2000" b="1" i="1" dirty="0">
                <a:solidFill>
                  <a:srgbClr val="FF6600"/>
                </a:solidFill>
              </a:rPr>
              <a:t>СЪВЕТИ</a:t>
            </a:r>
          </a:p>
          <a:p>
            <a:pPr marL="342900" indent="-342900" algn="just">
              <a:lnSpc>
                <a:spcPct val="110000"/>
              </a:lnSpc>
              <a:buFont typeface="Wingdings" panose="05000000000000000000" pitchFamily="2" charset="2"/>
              <a:buChar char="ü"/>
            </a:pPr>
            <a:r>
              <a:rPr lang="bg" sz="2000" dirty="0"/>
              <a:t>Създаване на графични шаблони за един и същи тип съобщение (напр. </a:t>
            </a:r>
            <a:r>
              <a:rPr lang="bg" sz="2000" dirty="0" smtClean="0"/>
              <a:t>съобщенията </a:t>
            </a:r>
            <a:r>
              <a:rPr lang="bg" sz="2000" dirty="0"/>
              <a:t>за нов продукт </a:t>
            </a:r>
            <a:r>
              <a:rPr lang="bg" sz="2000" dirty="0" smtClean="0"/>
              <a:t>имат еднакъв </a:t>
            </a:r>
            <a:r>
              <a:rPr lang="bg" sz="2000" dirty="0"/>
              <a:t>шрифт, цвят и дизайн);</a:t>
            </a:r>
          </a:p>
          <a:p>
            <a:pPr marL="342900" indent="-342900" algn="just">
              <a:lnSpc>
                <a:spcPct val="110000"/>
              </a:lnSpc>
              <a:buFont typeface="Wingdings" panose="05000000000000000000" pitchFamily="2" charset="2"/>
              <a:buChar char="ü"/>
            </a:pPr>
            <a:r>
              <a:rPr lang="bg" sz="2000" dirty="0"/>
              <a:t>Създавайте снимки и видеоклипове, които </a:t>
            </a:r>
            <a:r>
              <a:rPr lang="bg" sz="2000" dirty="0" smtClean="0"/>
              <a:t>спазват естетиката </a:t>
            </a:r>
            <a:r>
              <a:rPr lang="bg" sz="2000" dirty="0"/>
              <a:t>и </a:t>
            </a:r>
            <a:r>
              <a:rPr lang="bg" sz="2000" dirty="0" smtClean="0"/>
              <a:t>цветовата гама на </a:t>
            </a:r>
            <a:r>
              <a:rPr lang="bg" sz="2000" dirty="0"/>
              <a:t>вашата </a:t>
            </a:r>
            <a:r>
              <a:rPr lang="bg" sz="2000" dirty="0" smtClean="0"/>
              <a:t>марка.</a:t>
            </a:r>
            <a:endParaRPr lang="bg" sz="2000" dirty="0"/>
          </a:p>
          <a:p>
            <a:pPr algn="just">
              <a:lnSpc>
                <a:spcPct val="110000"/>
              </a:lnSpc>
            </a:pPr>
            <a:endParaRPr lang="en-US" sz="2000" dirty="0"/>
          </a:p>
        </p:txBody>
      </p:sp>
    </p:spTree>
    <p:extLst>
      <p:ext uri="{BB962C8B-B14F-4D97-AF65-F5344CB8AC3E}">
        <p14:creationId xmlns:p14="http://schemas.microsoft.com/office/powerpoint/2010/main" val="1599484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1797227"/>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bg" sz="2000" b="1" dirty="0"/>
              <a:t>3. Идентифициране на маркетинговите </a:t>
            </a:r>
            <a:r>
              <a:rPr lang="bg" sz="2000" b="1" dirty="0" smtClean="0"/>
              <a:t>персони</a:t>
            </a:r>
            <a:r>
              <a:rPr lang="bg" sz="2000" dirty="0" smtClean="0"/>
              <a:t>: </a:t>
            </a:r>
            <a:r>
              <a:rPr lang="bg" sz="2000" dirty="0"/>
              <a:t>нашите </a:t>
            </a:r>
            <a:r>
              <a:rPr lang="bg" sz="2000" b="1" dirty="0"/>
              <a:t>маркетингови персони ще варират в различните </a:t>
            </a:r>
            <a:r>
              <a:rPr lang="bg" sz="2000" b="1" dirty="0" smtClean="0"/>
              <a:t>мрежи</a:t>
            </a:r>
            <a:r>
              <a:rPr lang="bg" sz="2000" dirty="0" smtClean="0"/>
              <a:t>. </a:t>
            </a:r>
            <a:r>
              <a:rPr lang="bg" sz="2000" dirty="0"/>
              <a:t>Например публиката в TikTok е по-млада от </a:t>
            </a:r>
            <a:r>
              <a:rPr lang="bg" sz="2000" dirty="0" smtClean="0"/>
              <a:t>тази </a:t>
            </a:r>
            <a:r>
              <a:rPr lang="bg" sz="2000" dirty="0"/>
              <a:t>във Facebook. Това означава, че нашето социално съдържание няма да резонира по същия начин. За тази цел е най-добре да </a:t>
            </a:r>
            <a:r>
              <a:rPr lang="bg" sz="2000" b="1" dirty="0"/>
              <a:t>създадете множество </a:t>
            </a:r>
            <a:r>
              <a:rPr lang="bg" sz="2000" b="1" dirty="0" smtClean="0"/>
              <a:t>персони</a:t>
            </a:r>
            <a:r>
              <a:rPr lang="bg" sz="2000" dirty="0" smtClean="0"/>
              <a:t>.</a:t>
            </a:r>
            <a:endParaRPr lang="bg" sz="2000" dirty="0"/>
          </a:p>
          <a:p>
            <a:pPr algn="just">
              <a:lnSpc>
                <a:spcPct val="110000"/>
              </a:lnSpc>
            </a:pPr>
            <a:r>
              <a:rPr lang="bg" sz="2000" b="1" i="1" dirty="0">
                <a:solidFill>
                  <a:srgbClr val="FF6600"/>
                </a:solidFill>
              </a:rPr>
              <a:t>СЪВЕТИ</a:t>
            </a:r>
          </a:p>
          <a:p>
            <a:pPr marL="342900" indent="-342900" algn="just">
              <a:lnSpc>
                <a:spcPct val="110000"/>
              </a:lnSpc>
              <a:buFont typeface="Wingdings" panose="05000000000000000000" pitchFamily="2" charset="2"/>
              <a:buChar char="ü"/>
            </a:pPr>
            <a:r>
              <a:rPr lang="bg" sz="2000" dirty="0"/>
              <a:t>Създайте </a:t>
            </a:r>
            <a:r>
              <a:rPr lang="bg" sz="2000" dirty="0" smtClean="0"/>
              <a:t>различни </a:t>
            </a:r>
            <a:r>
              <a:rPr lang="bg" sz="2000" dirty="0"/>
              <a:t>маркетингови лица </a:t>
            </a:r>
            <a:r>
              <a:rPr lang="bg" sz="2000" dirty="0" smtClean="0"/>
              <a:t>за различните социални медии;</a:t>
            </a:r>
            <a:endParaRPr lang="bg" sz="2000" dirty="0"/>
          </a:p>
          <a:p>
            <a:pPr marL="342900" indent="-342900" algn="just">
              <a:lnSpc>
                <a:spcPct val="110000"/>
              </a:lnSpc>
              <a:buFont typeface="Wingdings" panose="05000000000000000000" pitchFamily="2" charset="2"/>
              <a:buChar char="ü"/>
            </a:pPr>
            <a:r>
              <a:rPr lang="bg" sz="2000" dirty="0"/>
              <a:t>Проучете различните демографски данни на </a:t>
            </a:r>
            <a:r>
              <a:rPr lang="bg" sz="2000" dirty="0" smtClean="0"/>
              <a:t>медиите, които използвате;</a:t>
            </a:r>
            <a:endParaRPr lang="bg" sz="2000" dirty="0"/>
          </a:p>
          <a:p>
            <a:pPr marL="342900" indent="-342900" algn="just">
              <a:lnSpc>
                <a:spcPct val="110000"/>
              </a:lnSpc>
              <a:buFont typeface="Wingdings" panose="05000000000000000000" pitchFamily="2" charset="2"/>
              <a:buChar char="ü"/>
            </a:pPr>
            <a:r>
              <a:rPr lang="bg" sz="2000" dirty="0"/>
              <a:t>Създавайте съдържание, което да съответства на личностите.</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32188351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1449482"/>
            <a:ext cx="10533358"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bg" sz="2000" b="1" dirty="0"/>
              <a:t>4. </a:t>
            </a:r>
            <a:r>
              <a:rPr lang="bg" sz="2000" b="1" dirty="0" smtClean="0"/>
              <a:t>Определяне </a:t>
            </a:r>
            <a:r>
              <a:rPr lang="bg" sz="2000" b="1" dirty="0"/>
              <a:t>на гласа и тона на нашата </a:t>
            </a:r>
            <a:r>
              <a:rPr lang="bg" sz="2000" b="1" dirty="0" smtClean="0"/>
              <a:t>марка</a:t>
            </a:r>
            <a:r>
              <a:rPr lang="bg" sz="2000" dirty="0" smtClean="0"/>
              <a:t>: </a:t>
            </a:r>
            <a:r>
              <a:rPr lang="bg" sz="2000" dirty="0"/>
              <a:t>след визуалните </a:t>
            </a:r>
            <a:r>
              <a:rPr lang="bg" sz="2000" dirty="0" smtClean="0"/>
              <a:t>елементи, надписите </a:t>
            </a:r>
            <a:r>
              <a:rPr lang="bg" sz="2000" dirty="0"/>
              <a:t>са следващата важна част от брандирането на нашите публикации в социалните медии. Всяка компания или спортен отбор има </a:t>
            </a:r>
            <a:r>
              <a:rPr lang="bg" sz="2000" b="1" dirty="0" smtClean="0"/>
              <a:t>личност</a:t>
            </a:r>
            <a:r>
              <a:rPr lang="bg" sz="2000" dirty="0"/>
              <a:t> </a:t>
            </a:r>
            <a:r>
              <a:rPr lang="bg" sz="2000" dirty="0" smtClean="0"/>
              <a:t>и </a:t>
            </a:r>
            <a:r>
              <a:rPr lang="bg" sz="2000" b="1" dirty="0" smtClean="0"/>
              <a:t>глас</a:t>
            </a:r>
            <a:r>
              <a:rPr lang="bg" sz="2000" dirty="0" smtClean="0"/>
              <a:t>. Разпространението </a:t>
            </a:r>
            <a:r>
              <a:rPr lang="bg" sz="2000" dirty="0"/>
              <a:t>им в социалните медии е силно препоръчително, защото те създават връзки </a:t>
            </a:r>
            <a:r>
              <a:rPr lang="bg" sz="2000" dirty="0" smtClean="0"/>
              <a:t>и правят нашата компания разпознаваема.</a:t>
            </a:r>
            <a:endParaRPr lang="bg" sz="2000" dirty="0"/>
          </a:p>
          <a:p>
            <a:pPr algn="just">
              <a:lnSpc>
                <a:spcPct val="120000"/>
              </a:lnSpc>
            </a:pPr>
            <a:r>
              <a:rPr lang="bg" sz="2000" b="1" i="1" dirty="0" smtClean="0">
                <a:solidFill>
                  <a:srgbClr val="FF6600"/>
                </a:solidFill>
              </a:rPr>
              <a:t>СЪВЕТ</a:t>
            </a:r>
            <a:endParaRPr lang="bg" sz="2000" b="1" i="1" dirty="0">
              <a:solidFill>
                <a:srgbClr val="FF6600"/>
              </a:solidFill>
            </a:endParaRPr>
          </a:p>
          <a:p>
            <a:pPr marL="457200" indent="-457200" algn="just">
              <a:lnSpc>
                <a:spcPct val="120000"/>
              </a:lnSpc>
              <a:buFont typeface="Wingdings" panose="05000000000000000000" pitchFamily="2" charset="2"/>
              <a:buChar char="ü"/>
            </a:pPr>
            <a:r>
              <a:rPr lang="bg" sz="2000" dirty="0"/>
              <a:t>Ръководството за глас и тон трябва да включва подробности като личност на марката, фирмени крилати фрази, личностни черти и </a:t>
            </a:r>
            <a:r>
              <a:rPr lang="bg" sz="2000" dirty="0" smtClean="0"/>
              <a:t>жаргон. </a:t>
            </a:r>
            <a:r>
              <a:rPr lang="bg" sz="2000" dirty="0"/>
              <a:t>Най-малките детайли, като например дали използвате термина „фенове“ или „клиенти“, ще ви помогнат да запазите последователността </a:t>
            </a:r>
            <a:r>
              <a:rPr lang="bg" sz="2000" dirty="0" smtClean="0"/>
              <a:t>си</a:t>
            </a:r>
            <a:r>
              <a:rPr lang="bg" sz="2000" dirty="0"/>
              <a:t>. Ако имате няколко души, които управляват вашите акаунти, наличието на ръководство </a:t>
            </a:r>
            <a:r>
              <a:rPr lang="bg" sz="2000" dirty="0" smtClean="0"/>
              <a:t>поддържа </a:t>
            </a:r>
            <a:r>
              <a:rPr lang="bg" sz="2000" dirty="0"/>
              <a:t>екипа ви в съответствие, така че да не изглежда, че вашата компания пише от различни гледни </a:t>
            </a:r>
            <a:r>
              <a:rPr lang="bg" sz="2000" dirty="0" smtClean="0"/>
              <a:t>точки</a:t>
            </a:r>
            <a:r>
              <a:rPr lang="bg" sz="2000" b="1" dirty="0" smtClean="0">
                <a:latin typeface="Arial" panose="020B0604020202020204" pitchFamily="34" charset="0"/>
                <a:cs typeface="Arial" panose="020B0604020202020204" pitchFamily="34" charset="0"/>
              </a:rPr>
              <a:t>.</a:t>
            </a:r>
            <a:endParaRPr lang="it-IT"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9374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28333" y="1549070"/>
            <a:ext cx="10533358"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bg" sz="1800" b="1" dirty="0"/>
              <a:t>5. Съдържание организиране и </a:t>
            </a:r>
            <a:r>
              <a:rPr lang="bg" sz="1800" b="1" dirty="0" smtClean="0"/>
              <a:t>споделяне</a:t>
            </a:r>
            <a:r>
              <a:rPr lang="bg" sz="1800" dirty="0" smtClean="0"/>
              <a:t>: </a:t>
            </a:r>
            <a:r>
              <a:rPr lang="bg" sz="1800" dirty="0"/>
              <a:t>тъй като брандирането в социалните медии е</a:t>
            </a:r>
            <a:r>
              <a:rPr lang="bg" sz="1800" dirty="0" smtClean="0"/>
              <a:t> съсредоточено върху </a:t>
            </a:r>
            <a:r>
              <a:rPr lang="bg" sz="1800" dirty="0"/>
              <a:t>това да повлияем на </a:t>
            </a:r>
            <a:r>
              <a:rPr lang="bg" sz="1800" dirty="0" smtClean="0"/>
              <a:t>аудиторията си и да бъдем разпознаваеми, </a:t>
            </a:r>
            <a:r>
              <a:rPr lang="bg" sz="1800" dirty="0"/>
              <a:t>нередовното публикуване вреди на усилията ни, като ни държи извън </a:t>
            </a:r>
            <a:r>
              <a:rPr lang="bg" sz="1800" dirty="0" smtClean="0"/>
              <a:t>новинарските емисии на </a:t>
            </a:r>
            <a:r>
              <a:rPr lang="bg" sz="1800" dirty="0"/>
              <a:t>потребителите. </a:t>
            </a:r>
            <a:r>
              <a:rPr lang="bg" sz="1800" b="1" dirty="0"/>
              <a:t>Честотата на публикуване зависи от активността на публиката и начина, по който членовете на аудиторията се ангажират </a:t>
            </a:r>
            <a:r>
              <a:rPr lang="bg" sz="1800" dirty="0"/>
              <a:t>.</a:t>
            </a:r>
          </a:p>
          <a:p>
            <a:pPr algn="just">
              <a:lnSpc>
                <a:spcPct val="100000"/>
              </a:lnSpc>
            </a:pPr>
            <a:r>
              <a:rPr lang="bg" sz="1800" b="1" i="1" dirty="0">
                <a:solidFill>
                  <a:srgbClr val="FF6600"/>
                </a:solidFill>
              </a:rPr>
              <a:t>СЪВЕТИ</a:t>
            </a:r>
          </a:p>
          <a:p>
            <a:pPr marL="342900" indent="-342900" algn="just">
              <a:lnSpc>
                <a:spcPct val="100000"/>
              </a:lnSpc>
              <a:buFont typeface="Wingdings" panose="05000000000000000000" pitchFamily="2" charset="2"/>
              <a:buChar char="ü"/>
            </a:pPr>
            <a:r>
              <a:rPr lang="bg" sz="1800" dirty="0"/>
              <a:t>Задайте целите си в социалните медии: колко </a:t>
            </a:r>
            <a:r>
              <a:rPr lang="bg" sz="1800" dirty="0" smtClean="0"/>
              <a:t>са публикуваните </a:t>
            </a:r>
            <a:r>
              <a:rPr lang="bg" sz="1800" dirty="0"/>
              <a:t>публикации, </a:t>
            </a:r>
            <a:r>
              <a:rPr lang="bg" sz="1800" dirty="0" smtClean="0"/>
              <a:t>до колко </a:t>
            </a:r>
            <a:r>
              <a:rPr lang="bg" sz="1800" dirty="0"/>
              <a:t>хора са достигнати, колко често </a:t>
            </a:r>
            <a:r>
              <a:rPr lang="bg" sz="1800" dirty="0" smtClean="0"/>
              <a:t>ще </a:t>
            </a:r>
            <a:r>
              <a:rPr lang="bg" sz="1800" dirty="0"/>
              <a:t>споделяте, какъв вид съдържание (видеоклипове, снимки, статии, новини и т.н. ) да </a:t>
            </a:r>
            <a:r>
              <a:rPr lang="bg" sz="1800" dirty="0" smtClean="0"/>
              <a:t>публикувате и т.н.;</a:t>
            </a:r>
            <a:endParaRPr lang="bg" sz="1800" dirty="0"/>
          </a:p>
          <a:p>
            <a:pPr marL="342900" indent="-342900" algn="just">
              <a:lnSpc>
                <a:spcPct val="100000"/>
              </a:lnSpc>
              <a:buFont typeface="Wingdings" panose="05000000000000000000" pitchFamily="2" charset="2"/>
              <a:buChar char="ü"/>
            </a:pPr>
            <a:r>
              <a:rPr lang="bg" sz="1800" dirty="0"/>
              <a:t>Създайте редакционен план и календар , за да организирате публикуването на </a:t>
            </a:r>
            <a:r>
              <a:rPr lang="bg" sz="1800" dirty="0" smtClean="0"/>
              <a:t>вашето </a:t>
            </a:r>
            <a:r>
              <a:rPr lang="bg" sz="1800" dirty="0"/>
              <a:t>съдържание и го </a:t>
            </a:r>
            <a:r>
              <a:rPr lang="bg" sz="1800" dirty="0" smtClean="0"/>
              <a:t>следвайте. </a:t>
            </a:r>
            <a:r>
              <a:rPr lang="bg" sz="1800" dirty="0"/>
              <a:t>Можете да използвате приложения за управление на социални медии, които ви помагат да организирате предстоящите публикации </a:t>
            </a:r>
            <a:r>
              <a:rPr lang="bg" sz="1800" dirty="0" smtClean="0"/>
              <a:t>– Google </a:t>
            </a:r>
            <a:r>
              <a:rPr lang="bg" sz="1800" dirty="0"/>
              <a:t>календар, електронни таблици и интерактивни табла за </a:t>
            </a:r>
            <a:r>
              <a:rPr lang="bg" sz="1800" dirty="0" smtClean="0"/>
              <a:t>управление;</a:t>
            </a:r>
            <a:endParaRPr lang="it-IT" sz="1800" dirty="0"/>
          </a:p>
          <a:p>
            <a:pPr marL="342900" indent="-342900" algn="just">
              <a:lnSpc>
                <a:spcPct val="100000"/>
              </a:lnSpc>
              <a:buFont typeface="Wingdings" panose="05000000000000000000" pitchFamily="2" charset="2"/>
              <a:buChar char="ü"/>
            </a:pPr>
            <a:r>
              <a:rPr lang="bg" sz="1800" dirty="0"/>
              <a:t>Проверете взаимодействията (харесвания, </a:t>
            </a:r>
            <a:r>
              <a:rPr lang="bg" sz="1800" dirty="0" smtClean="0"/>
              <a:t>коментари) </a:t>
            </a:r>
            <a:r>
              <a:rPr lang="bg" sz="1800" dirty="0"/>
              <a:t>и анализите под вашите </a:t>
            </a:r>
            <a:r>
              <a:rPr lang="bg" sz="1800" dirty="0" smtClean="0"/>
              <a:t>публикации.</a:t>
            </a:r>
            <a:endParaRPr lang="bg" sz="1800" dirty="0"/>
          </a:p>
        </p:txBody>
      </p:sp>
    </p:spTree>
    <p:extLst>
      <p:ext uri="{BB962C8B-B14F-4D97-AF65-F5344CB8AC3E}">
        <p14:creationId xmlns:p14="http://schemas.microsoft.com/office/powerpoint/2010/main" val="2022529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348004" y="1057788"/>
            <a:ext cx="9757532"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bg" sz="1800" b="1" i="1" dirty="0">
                <a:solidFill>
                  <a:srgbClr val="FF6600"/>
                </a:solidFill>
              </a:rPr>
              <a:t>ДРУГИ СЪВЕТИ</a:t>
            </a:r>
          </a:p>
          <a:p>
            <a:pPr marL="342900" indent="-342900" algn="just">
              <a:lnSpc>
                <a:spcPct val="100000"/>
              </a:lnSpc>
              <a:buFont typeface="Wingdings" panose="05000000000000000000" pitchFamily="2" charset="2"/>
              <a:buChar char="ü"/>
            </a:pPr>
            <a:r>
              <a:rPr lang="bg" sz="1800" dirty="0"/>
              <a:t> </a:t>
            </a:r>
            <a:r>
              <a:rPr lang="bg" sz="1800" b="1" dirty="0"/>
              <a:t>Свържете се с местни или национални </a:t>
            </a:r>
            <a:r>
              <a:rPr lang="bg" sz="1800" b="1" dirty="0" smtClean="0"/>
              <a:t>инфлуенсъри</a:t>
            </a:r>
            <a:r>
              <a:rPr lang="bg" sz="1800" dirty="0" smtClean="0"/>
              <a:t>: </a:t>
            </a:r>
            <a:r>
              <a:rPr lang="bg" sz="1800" dirty="0"/>
              <a:t>първата стъпка в изпълнението на </a:t>
            </a:r>
            <a:r>
              <a:rPr lang="bg" sz="1800" dirty="0" smtClean="0"/>
              <a:t>тази маркетингова </a:t>
            </a:r>
            <a:r>
              <a:rPr lang="bg" sz="1800" dirty="0"/>
              <a:t>кампания </a:t>
            </a:r>
            <a:r>
              <a:rPr lang="bg" sz="1800" dirty="0" smtClean="0"/>
              <a:t>е </a:t>
            </a:r>
            <a:r>
              <a:rPr lang="bg" sz="1800" dirty="0"/>
              <a:t>идентифицирането на </a:t>
            </a:r>
            <a:r>
              <a:rPr lang="bg" sz="1800" dirty="0" smtClean="0"/>
              <a:t>подходящите инфлуенсъри, </a:t>
            </a:r>
            <a:r>
              <a:rPr lang="bg" sz="1800" dirty="0"/>
              <a:t>а </a:t>
            </a:r>
            <a:r>
              <a:rPr lang="bg" sz="1800" dirty="0" smtClean="0"/>
              <a:t>именно тези </a:t>
            </a:r>
            <a:r>
              <a:rPr lang="bg" sz="1800" dirty="0"/>
              <a:t>с реална ангажираност на последователите. Следващата стъпка е изграждането на връзка с </a:t>
            </a:r>
            <a:r>
              <a:rPr lang="bg" sz="1800" dirty="0" smtClean="0"/>
              <a:t>инфлуенсър, </a:t>
            </a:r>
            <a:r>
              <a:rPr lang="bg" sz="1800" dirty="0"/>
              <a:t>който отговаря на вашите критерии. Можете да започнете, като </a:t>
            </a:r>
            <a:r>
              <a:rPr lang="bg" sz="1800" dirty="0" smtClean="0"/>
              <a:t>ги следвате в </a:t>
            </a:r>
            <a:r>
              <a:rPr lang="bg" sz="1800" dirty="0"/>
              <a:t>техните основни социални канали, взаимодействайки с техните актуализации и споделяйки тяхното съдържание. След като изградите </a:t>
            </a:r>
            <a:r>
              <a:rPr lang="bg" sz="1800" dirty="0" smtClean="0"/>
              <a:t>някакви взаимоотношение, </a:t>
            </a:r>
            <a:r>
              <a:rPr lang="bg" sz="1800" dirty="0"/>
              <a:t>можете например да </a:t>
            </a:r>
            <a:r>
              <a:rPr lang="bg" sz="1800" dirty="0" smtClean="0"/>
              <a:t>поканите </a:t>
            </a:r>
            <a:r>
              <a:rPr lang="bg" sz="1800" dirty="0"/>
              <a:t>инфлуенсърите на вашите спортни </a:t>
            </a:r>
            <a:r>
              <a:rPr lang="bg" sz="1800" dirty="0" smtClean="0"/>
              <a:t>срещи;</a:t>
            </a:r>
            <a:endParaRPr lang="bg" sz="1800" dirty="0"/>
          </a:p>
          <a:p>
            <a:pPr marL="342900" indent="-342900" algn="just">
              <a:lnSpc>
                <a:spcPct val="100000"/>
              </a:lnSpc>
              <a:buFont typeface="Wingdings" panose="05000000000000000000" pitchFamily="2" charset="2"/>
              <a:buChar char="ü"/>
            </a:pPr>
            <a:r>
              <a:rPr lang="bg" sz="1800" b="1" dirty="0" smtClean="0"/>
              <a:t>Правете подаръци</a:t>
            </a:r>
            <a:r>
              <a:rPr lang="bg" sz="1800" dirty="0" smtClean="0"/>
              <a:t>: </a:t>
            </a:r>
            <a:r>
              <a:rPr lang="bg" sz="1800" dirty="0"/>
              <a:t>например можете да </a:t>
            </a:r>
            <a:r>
              <a:rPr lang="bg" sz="1800" dirty="0" smtClean="0"/>
              <a:t>подарите </a:t>
            </a:r>
            <a:r>
              <a:rPr lang="bg" sz="1800" dirty="0"/>
              <a:t>тениска на вашия футболен отбор, като поканите </a:t>
            </a:r>
            <a:r>
              <a:rPr lang="bg" sz="1800" dirty="0" smtClean="0"/>
              <a:t>хората </a:t>
            </a:r>
            <a:r>
              <a:rPr lang="bg" sz="1800" dirty="0"/>
              <a:t>онлайн да споделят и харесват публикациите на вашите акаунти в Instagram. Това ще ви осигури видимост, взаимодействие и </a:t>
            </a:r>
            <a:r>
              <a:rPr lang="bg" sz="1800" dirty="0" smtClean="0"/>
              <a:t>разпознаваемост;</a:t>
            </a:r>
            <a:endParaRPr lang="bg" sz="1800" dirty="0"/>
          </a:p>
          <a:p>
            <a:pPr marL="342900" indent="-342900" algn="just">
              <a:lnSpc>
                <a:spcPct val="100000"/>
              </a:lnSpc>
              <a:buFont typeface="Wingdings" panose="05000000000000000000" pitchFamily="2" charset="2"/>
              <a:buChar char="ü"/>
            </a:pPr>
            <a:r>
              <a:rPr lang="bg" sz="1800" b="1" dirty="0"/>
              <a:t>Присъединете се към онлайн общности или </a:t>
            </a:r>
            <a:r>
              <a:rPr lang="bg" sz="1800" b="1" dirty="0" smtClean="0"/>
              <a:t>групи</a:t>
            </a:r>
            <a:r>
              <a:rPr lang="bg" sz="1800" dirty="0" smtClean="0"/>
              <a:t>: </a:t>
            </a:r>
            <a:r>
              <a:rPr lang="bg" sz="1800" dirty="0"/>
              <a:t>групите и виртуалните общности ви позволяват директно да ангажирате </a:t>
            </a:r>
            <a:r>
              <a:rPr lang="bg" sz="1800" dirty="0" smtClean="0"/>
              <a:t>членовете </a:t>
            </a:r>
            <a:r>
              <a:rPr lang="bg" sz="1800" dirty="0"/>
              <a:t>на вашия целеви пазар, за да създадете шум около идеите, мненията и съдържанието на вашата марка. Можете да споделяте публикации и да стимулирате дебати под тях, давайки повече видимост на вашия екип.</a:t>
            </a:r>
          </a:p>
          <a:p>
            <a:pPr marL="342900" indent="-342900" algn="just">
              <a:lnSpc>
                <a:spcPct val="100000"/>
              </a:lnSpc>
              <a:buFont typeface="Wingdings" panose="05000000000000000000" pitchFamily="2" charset="2"/>
              <a:buChar char="ü"/>
            </a:pPr>
            <a:endParaRPr lang="it-IT" sz="2000" dirty="0"/>
          </a:p>
        </p:txBody>
      </p:sp>
    </p:spTree>
    <p:extLst>
      <p:ext uri="{BB962C8B-B14F-4D97-AF65-F5344CB8AC3E}">
        <p14:creationId xmlns:p14="http://schemas.microsoft.com/office/powerpoint/2010/main" val="2295788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contenuto 2">
            <a:extLst>
              <a:ext uri="{FF2B5EF4-FFF2-40B4-BE49-F238E27FC236}">
                <a16:creationId xmlns:a16="http://schemas.microsoft.com/office/drawing/2014/main" id="{A3659D40-8DBD-41ED-B522-C847B773E982}"/>
              </a:ext>
            </a:extLst>
          </p:cNvPr>
          <p:cNvSpPr txBox="1">
            <a:spLocks/>
          </p:cNvSpPr>
          <p:nvPr/>
        </p:nvSpPr>
        <p:spPr>
          <a:xfrm>
            <a:off x="6244415" y="2889848"/>
            <a:ext cx="5010466"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just">
              <a:lnSpc>
                <a:spcPct val="100000"/>
              </a:lnSpc>
              <a:buFont typeface="Wingdings" panose="05000000000000000000" pitchFamily="2" charset="2"/>
              <a:buChar char="ü"/>
            </a:pPr>
            <a:r>
              <a:rPr lang="bg" sz="2000" b="1" dirty="0"/>
              <a:t>Споделяйте публикациите си в определени </a:t>
            </a:r>
            <a:r>
              <a:rPr lang="bg" sz="2000" b="1" dirty="0" smtClean="0"/>
              <a:t>моменти</a:t>
            </a:r>
            <a:r>
              <a:rPr lang="bg" sz="2000" dirty="0" smtClean="0"/>
              <a:t>: </a:t>
            </a:r>
            <a:r>
              <a:rPr lang="bg" sz="2000" dirty="0"/>
              <a:t>някои проучвания илюстрират кои са </a:t>
            </a:r>
            <a:r>
              <a:rPr lang="bg" sz="2000" dirty="0" smtClean="0"/>
              <a:t>подходящите </a:t>
            </a:r>
            <a:r>
              <a:rPr lang="bg" sz="2000" dirty="0"/>
              <a:t>моменти за споделяне на съдържание в социалните медии. Препоръчваме ви да следвате тези указания.</a:t>
            </a:r>
          </a:p>
          <a:p>
            <a:pPr marL="342900" indent="-342900" algn="just">
              <a:lnSpc>
                <a:spcPct val="100000"/>
              </a:lnSpc>
              <a:buFont typeface="Wingdings" panose="05000000000000000000" pitchFamily="2" charset="2"/>
              <a:buChar char="ü"/>
            </a:pPr>
            <a:endParaRPr lang="it-IT" sz="2000" dirty="0"/>
          </a:p>
        </p:txBody>
      </p:sp>
      <p:pic>
        <p:nvPicPr>
          <p:cNvPr id="5" name="Immagine 4" descr="Source: BlogToSocial">
            <a:extLst>
              <a:ext uri="{FF2B5EF4-FFF2-40B4-BE49-F238E27FC236}">
                <a16:creationId xmlns:a16="http://schemas.microsoft.com/office/drawing/2014/main" id="{816608B6-8C0C-44C3-89EA-E9346618AD5F}"/>
              </a:ext>
            </a:extLst>
          </p:cNvPr>
          <p:cNvPicPr>
            <a:picLocks noChangeAspect="1"/>
          </p:cNvPicPr>
          <p:nvPr/>
        </p:nvPicPr>
        <p:blipFill>
          <a:blip r:embed="rId4"/>
          <a:stretch>
            <a:fillRect/>
          </a:stretch>
        </p:blipFill>
        <p:spPr>
          <a:xfrm>
            <a:off x="798841" y="253497"/>
            <a:ext cx="5196578" cy="6083929"/>
          </a:xfrm>
          <a:prstGeom prst="rect">
            <a:avLst/>
          </a:prstGeom>
        </p:spPr>
      </p:pic>
      <p:sp>
        <p:nvSpPr>
          <p:cNvPr id="10" name="Segnaposto contenuto 2">
            <a:extLst>
              <a:ext uri="{FF2B5EF4-FFF2-40B4-BE49-F238E27FC236}">
                <a16:creationId xmlns:a16="http://schemas.microsoft.com/office/drawing/2014/main" id="{53F762AD-FED7-4889-BEAA-EEB372A1B8B1}"/>
              </a:ext>
            </a:extLst>
          </p:cNvPr>
          <p:cNvSpPr txBox="1">
            <a:spLocks/>
          </p:cNvSpPr>
          <p:nvPr/>
        </p:nvSpPr>
        <p:spPr>
          <a:xfrm>
            <a:off x="2997875" y="6164348"/>
            <a:ext cx="2406345" cy="91517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bg" sz="1000" dirty="0"/>
              <a:t>Източник: Blog2Social</a:t>
            </a:r>
            <a:endParaRPr lang="it-IT" sz="1000" dirty="0"/>
          </a:p>
        </p:txBody>
      </p:sp>
    </p:spTree>
    <p:extLst>
      <p:ext uri="{BB962C8B-B14F-4D97-AF65-F5344CB8AC3E}">
        <p14:creationId xmlns:p14="http://schemas.microsoft.com/office/powerpoint/2010/main" val="4095936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lemento grafico 2" descr="Connessioni con riempimento a tinta unita">
            <a:extLst>
              <a:ext uri="{FF2B5EF4-FFF2-40B4-BE49-F238E27FC236}">
                <a16:creationId xmlns:a16="http://schemas.microsoft.com/office/drawing/2014/main" id="{41868EE6-ED22-4A0D-AE50-817D993F4F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081654" y="1944630"/>
            <a:ext cx="4156617" cy="4156617"/>
          </a:xfrm>
          <a:prstGeom prst="rect">
            <a:avLst/>
          </a:prstGeom>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76990" y="1545657"/>
            <a:ext cx="10533357" cy="1369074"/>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bg" b="1" dirty="0">
                <a:solidFill>
                  <a:srgbClr val="FF6600"/>
                </a:solidFill>
                <a:latin typeface="Arial" panose="020B0604020202020204" pitchFamily="34" charset="0"/>
                <a:cs typeface="Arial" panose="020B0604020202020204" pitchFamily="34" charset="0"/>
              </a:rPr>
              <a:t>ДИГИТАЛНИ ИНСТРУМЕНТИ И НАЙ-ВАЖНИТЕ </a:t>
            </a:r>
            <a:r>
              <a:rPr lang="bg" b="1" dirty="0" smtClean="0">
                <a:solidFill>
                  <a:srgbClr val="FF6600"/>
                </a:solidFill>
                <a:latin typeface="Arial" panose="020B0604020202020204" pitchFamily="34" charset="0"/>
                <a:cs typeface="Arial" panose="020B0604020202020204" pitchFamily="34" charset="0"/>
              </a:rPr>
              <a:t>ПЛАТФОРМИ в СОЦИАЛНИте </a:t>
            </a:r>
            <a:r>
              <a:rPr lang="bg" b="1" dirty="0">
                <a:solidFill>
                  <a:srgbClr val="FF6600"/>
                </a:solidFill>
                <a:latin typeface="Arial" panose="020B0604020202020204" pitchFamily="34" charset="0"/>
                <a:cs typeface="Arial" panose="020B0604020202020204" pitchFamily="34" charset="0"/>
              </a:rPr>
              <a:t>МЕДИЙНИ</a:t>
            </a:r>
            <a:endParaRPr lang="bg"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76989" y="3068470"/>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bg" sz="2800" b="1" dirty="0">
                <a:solidFill>
                  <a:srgbClr val="FF4343"/>
                </a:solidFill>
                <a:latin typeface="Arial" panose="020B0604020202020204" pitchFamily="34" charset="0"/>
                <a:cs typeface="Arial" panose="020B0604020202020204" pitchFamily="34" charset="0"/>
              </a:rPr>
              <a:t>СЪВЕТИ ЗА РЕЛЕВАНТНОСТ И БРАНДИРАНЕ</a:t>
            </a: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5398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73 Virtual Interview Icon Illustrations &amp; Clip Art - iStock">
            <a:extLst>
              <a:ext uri="{FF2B5EF4-FFF2-40B4-BE49-F238E27FC236}">
                <a16:creationId xmlns:a16="http://schemas.microsoft.com/office/drawing/2014/main" id="{F7C7074D-D00D-449D-A161-53474E9DB0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73" y="1086398"/>
            <a:ext cx="4685203" cy="4685203"/>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3161131" y="1106354"/>
            <a:ext cx="5184028"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pPr algn="ctr"/>
            <a:r>
              <a:rPr lang="bg" sz="4400" b="1" dirty="0" smtClean="0">
                <a:solidFill>
                  <a:srgbClr val="FF4343"/>
                </a:solidFill>
                <a:latin typeface="Arial" panose="020B0604020202020204" pitchFamily="34" charset="0"/>
                <a:cs typeface="Arial" panose="020B0604020202020204" pitchFamily="34" charset="0"/>
              </a:rPr>
              <a:t>обсъдете:</a:t>
            </a:r>
            <a:endParaRPr lang="bg" sz="4400" b="1" dirty="0">
              <a:solidFill>
                <a:srgbClr val="FF4343"/>
              </a:solidFill>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
        <p:nvSpPr>
          <p:cNvPr id="10" name="CasellaDiTesto 9">
            <a:extLst>
              <a:ext uri="{FF2B5EF4-FFF2-40B4-BE49-F238E27FC236}">
                <a16:creationId xmlns:a16="http://schemas.microsoft.com/office/drawing/2014/main" id="{4E60395A-7C39-43FF-9607-29FA55559421}"/>
              </a:ext>
            </a:extLst>
          </p:cNvPr>
          <p:cNvSpPr txBox="1"/>
          <p:nvPr/>
        </p:nvSpPr>
        <p:spPr>
          <a:xfrm>
            <a:off x="3610069" y="1949387"/>
            <a:ext cx="7220138" cy="646331"/>
          </a:xfrm>
          <a:prstGeom prst="rect">
            <a:avLst/>
          </a:prstGeom>
          <a:noFill/>
        </p:spPr>
        <p:txBody>
          <a:bodyPr wrap="square">
            <a:spAutoFit/>
          </a:bodyPr>
          <a:lstStyle/>
          <a:p>
            <a:endParaRPr lang="it-IT" dirty="0"/>
          </a:p>
          <a:p>
            <a:endParaRPr lang="it-IT" dirty="0"/>
          </a:p>
        </p:txBody>
      </p:sp>
      <p:sp>
        <p:nvSpPr>
          <p:cNvPr id="11" name="Segnaposto contenuto 2">
            <a:extLst>
              <a:ext uri="{FF2B5EF4-FFF2-40B4-BE49-F238E27FC236}">
                <a16:creationId xmlns:a16="http://schemas.microsoft.com/office/drawing/2014/main" id="{E4745A09-03CF-4939-9264-666F2530F55C}"/>
              </a:ext>
            </a:extLst>
          </p:cNvPr>
          <p:cNvSpPr txBox="1">
            <a:spLocks/>
          </p:cNvSpPr>
          <p:nvPr/>
        </p:nvSpPr>
        <p:spPr>
          <a:xfrm>
            <a:off x="4315046" y="2138118"/>
            <a:ext cx="6740013"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lvl="0" indent="-342900" algn="just">
              <a:lnSpc>
                <a:spcPct val="100000"/>
              </a:lnSpc>
              <a:buFont typeface="Arial" panose="020B0604020202020204" pitchFamily="34" charset="0"/>
              <a:buChar char="•"/>
            </a:pPr>
            <a:r>
              <a:rPr lang="bg" sz="2000" dirty="0">
                <a:solidFill>
                  <a:srgbClr val="000000"/>
                </a:solidFill>
                <a:effectLst/>
                <a:latin typeface="Calibri corpo"/>
                <a:ea typeface="Calibri" panose="020F0502020204030204" pitchFamily="34" charset="0"/>
                <a:cs typeface="Calibri" panose="020F0502020204030204" pitchFamily="34" charset="0"/>
              </a:rPr>
              <a:t>Какъв вид дигитални инструменти мислите, че ще използвате? Защо?</a:t>
            </a:r>
            <a:endParaRPr lang="it-IT" sz="2000" dirty="0">
              <a:effectLst/>
              <a:latin typeface="Calibri corpo"/>
              <a:ea typeface="Calibri" panose="020F0502020204030204" pitchFamily="34" charset="0"/>
              <a:cs typeface="Arial" panose="020B0604020202020204" pitchFamily="34" charset="0"/>
            </a:endParaRPr>
          </a:p>
          <a:p>
            <a:pPr marL="342900" lvl="0" indent="-342900" algn="just">
              <a:lnSpc>
                <a:spcPct val="100000"/>
              </a:lnSpc>
              <a:buFont typeface="Arial" panose="020B0604020202020204" pitchFamily="34" charset="0"/>
              <a:buChar char="•"/>
            </a:pPr>
            <a:r>
              <a:rPr lang="bg" sz="2000" dirty="0" smtClean="0">
                <a:solidFill>
                  <a:srgbClr val="000000"/>
                </a:solidFill>
                <a:effectLst/>
                <a:latin typeface="Calibri corpo"/>
                <a:ea typeface="Calibri" panose="020F0502020204030204" pitchFamily="34" charset="0"/>
                <a:cs typeface="Calibri" panose="020F0502020204030204" pitchFamily="34" charset="0"/>
              </a:rPr>
              <a:t>Познавате и използвате ли </a:t>
            </a:r>
            <a:r>
              <a:rPr lang="bg" sz="2000" dirty="0">
                <a:solidFill>
                  <a:srgbClr val="000000"/>
                </a:solidFill>
                <a:effectLst/>
                <a:latin typeface="Calibri corpo"/>
                <a:ea typeface="Calibri" panose="020F0502020204030204" pitchFamily="34" charset="0"/>
                <a:cs typeface="Calibri" panose="020F0502020204030204" pitchFamily="34" charset="0"/>
              </a:rPr>
              <a:t>някои от тях? Кои?</a:t>
            </a:r>
            <a:endParaRPr lang="it-IT" sz="2000" dirty="0">
              <a:effectLst/>
              <a:latin typeface="Calibri corpo"/>
              <a:ea typeface="Calibri" panose="020F0502020204030204" pitchFamily="34" charset="0"/>
              <a:cs typeface="Arial" panose="020B0604020202020204" pitchFamily="34" charset="0"/>
            </a:endParaRPr>
          </a:p>
          <a:p>
            <a:pPr marL="342900" lvl="0" indent="-342900" algn="just">
              <a:lnSpc>
                <a:spcPct val="100000"/>
              </a:lnSpc>
              <a:buFont typeface="Arial" panose="020B0604020202020204" pitchFamily="34" charset="0"/>
              <a:buChar char="•"/>
            </a:pPr>
            <a:r>
              <a:rPr lang="bg" sz="2000" dirty="0">
                <a:solidFill>
                  <a:srgbClr val="000000"/>
                </a:solidFill>
                <a:effectLst/>
                <a:latin typeface="Calibri corpo"/>
                <a:ea typeface="Calibri" panose="020F0502020204030204" pitchFamily="34" charset="0"/>
                <a:cs typeface="Calibri" panose="020F0502020204030204" pitchFamily="34" charset="0"/>
              </a:rPr>
              <a:t>Кои </a:t>
            </a:r>
            <a:r>
              <a:rPr lang="bg" sz="2000" dirty="0" smtClean="0">
                <a:solidFill>
                  <a:srgbClr val="000000"/>
                </a:solidFill>
                <a:effectLst/>
                <a:latin typeface="Calibri corpo"/>
                <a:ea typeface="Calibri" panose="020F0502020204030204" pitchFamily="34" charset="0"/>
                <a:cs typeface="Calibri" panose="020F0502020204030204" pitchFamily="34" charset="0"/>
              </a:rPr>
              <a:t>дигитални </a:t>
            </a:r>
            <a:r>
              <a:rPr lang="bg" sz="2000" dirty="0">
                <a:solidFill>
                  <a:srgbClr val="000000"/>
                </a:solidFill>
                <a:effectLst/>
                <a:latin typeface="Calibri corpo"/>
                <a:ea typeface="Calibri" panose="020F0502020204030204" pitchFamily="34" charset="0"/>
                <a:cs typeface="Calibri" panose="020F0502020204030204" pitchFamily="34" charset="0"/>
              </a:rPr>
              <a:t>инструменти или социални медии смятате, че са </a:t>
            </a:r>
            <a:r>
              <a:rPr lang="bg" sz="2000" dirty="0" smtClean="0">
                <a:solidFill>
                  <a:srgbClr val="000000"/>
                </a:solidFill>
                <a:effectLst/>
                <a:latin typeface="Calibri corpo"/>
                <a:ea typeface="Calibri" panose="020F0502020204030204" pitchFamily="34" charset="0"/>
                <a:cs typeface="Calibri" panose="020F0502020204030204" pitchFamily="34" charset="0"/>
              </a:rPr>
              <a:t>подходящи </a:t>
            </a:r>
            <a:r>
              <a:rPr lang="bg" sz="2000" dirty="0">
                <a:solidFill>
                  <a:srgbClr val="000000"/>
                </a:solidFill>
                <a:effectLst/>
                <a:latin typeface="Calibri corpo"/>
                <a:ea typeface="Calibri" panose="020F0502020204030204" pitchFamily="34" charset="0"/>
                <a:cs typeface="Calibri" panose="020F0502020204030204" pitchFamily="34" charset="0"/>
              </a:rPr>
              <a:t>за вашите нужди?</a:t>
            </a:r>
            <a:endParaRPr lang="it-IT" sz="2000" dirty="0">
              <a:effectLst/>
              <a:latin typeface="Calibri corpo"/>
              <a:ea typeface="Calibri" panose="020F0502020204030204" pitchFamily="34" charset="0"/>
              <a:cs typeface="Arial" panose="020B0604020202020204" pitchFamily="34" charset="0"/>
            </a:endParaRPr>
          </a:p>
          <a:p>
            <a:pPr marL="342900" marR="90170" lvl="0" indent="-342900" algn="just">
              <a:lnSpc>
                <a:spcPct val="100000"/>
              </a:lnSpc>
              <a:spcAft>
                <a:spcPts val="0"/>
              </a:spcAft>
              <a:buFont typeface="Arial" panose="020B0604020202020204" pitchFamily="34" charset="0"/>
              <a:buChar char="•"/>
            </a:pPr>
            <a:r>
              <a:rPr lang="bg" sz="2000" dirty="0">
                <a:solidFill>
                  <a:srgbClr val="000000"/>
                </a:solidFill>
                <a:effectLst/>
                <a:latin typeface="Calibri corpo"/>
                <a:ea typeface="Calibri" panose="020F0502020204030204" pitchFamily="34" charset="0"/>
                <a:cs typeface="Calibri" panose="020F0502020204030204" pitchFamily="34" charset="0"/>
              </a:rPr>
              <a:t>Представете </a:t>
            </a:r>
            <a:r>
              <a:rPr lang="bg" sz="2000" dirty="0" smtClean="0">
                <a:solidFill>
                  <a:srgbClr val="000000"/>
                </a:solidFill>
                <a:effectLst/>
                <a:latin typeface="Calibri corpo"/>
                <a:ea typeface="Calibri" panose="020F0502020204030204" pitchFamily="34" charset="0"/>
                <a:cs typeface="Calibri" panose="020F0502020204030204" pitchFamily="34" charset="0"/>
              </a:rPr>
              <a:t>си, че трябва да изготвите маркетингова стратегия: </a:t>
            </a:r>
            <a:r>
              <a:rPr lang="bg" sz="2000" dirty="0">
                <a:solidFill>
                  <a:srgbClr val="000000"/>
                </a:solidFill>
                <a:effectLst/>
                <a:latin typeface="Calibri corpo"/>
                <a:ea typeface="Calibri" panose="020F0502020204030204" pitchFamily="34" charset="0"/>
                <a:cs typeface="Calibri" panose="020F0502020204030204" pitchFamily="34" charset="0"/>
              </a:rPr>
              <a:t>какво </a:t>
            </a:r>
            <a:r>
              <a:rPr lang="bg" sz="2000" dirty="0" smtClean="0">
                <a:solidFill>
                  <a:srgbClr val="000000"/>
                </a:solidFill>
                <a:effectLst/>
                <a:latin typeface="Calibri corpo"/>
                <a:ea typeface="Calibri" panose="020F0502020204030204" pitchFamily="34" charset="0"/>
                <a:cs typeface="Calibri" panose="020F0502020204030204" pitchFamily="34" charset="0"/>
              </a:rPr>
              <a:t>бихте </a:t>
            </a:r>
            <a:r>
              <a:rPr lang="bg" sz="2000" dirty="0">
                <a:solidFill>
                  <a:srgbClr val="000000"/>
                </a:solidFill>
                <a:effectLst/>
                <a:latin typeface="Calibri corpo"/>
                <a:ea typeface="Calibri" panose="020F0502020204030204" pitchFamily="34" charset="0"/>
                <a:cs typeface="Calibri" panose="020F0502020204030204" pitchFamily="34" charset="0"/>
              </a:rPr>
              <a:t>направили? Кои съвети за брандиране </a:t>
            </a:r>
            <a:r>
              <a:rPr lang="bg" sz="2000" dirty="0" smtClean="0">
                <a:solidFill>
                  <a:srgbClr val="000000"/>
                </a:solidFill>
                <a:effectLst/>
                <a:latin typeface="Calibri corpo"/>
                <a:ea typeface="Calibri" panose="020F0502020204030204" pitchFamily="34" charset="0"/>
                <a:cs typeface="Calibri" panose="020F0502020204030204" pitchFamily="34" charset="0"/>
              </a:rPr>
              <a:t>искате </a:t>
            </a:r>
            <a:r>
              <a:rPr lang="bg" sz="2000" dirty="0">
                <a:solidFill>
                  <a:srgbClr val="000000"/>
                </a:solidFill>
                <a:effectLst/>
                <a:latin typeface="Calibri corpo"/>
                <a:ea typeface="Calibri" panose="020F0502020204030204" pitchFamily="34" charset="0"/>
                <a:cs typeface="Calibri" panose="020F0502020204030204" pitchFamily="34" charset="0"/>
              </a:rPr>
              <a:t>да </a:t>
            </a:r>
            <a:r>
              <a:rPr lang="bg" sz="2000" dirty="0" smtClean="0">
                <a:solidFill>
                  <a:srgbClr val="000000"/>
                </a:solidFill>
                <a:effectLst/>
                <a:latin typeface="Calibri corpo"/>
                <a:ea typeface="Calibri" panose="020F0502020204030204" pitchFamily="34" charset="0"/>
                <a:cs typeface="Calibri" panose="020F0502020204030204" pitchFamily="34" charset="0"/>
              </a:rPr>
              <a:t>приложите </a:t>
            </a:r>
            <a:r>
              <a:rPr lang="bg" sz="2000" dirty="0">
                <a:solidFill>
                  <a:srgbClr val="000000"/>
                </a:solidFill>
                <a:effectLst/>
                <a:latin typeface="Calibri corpo"/>
                <a:ea typeface="Calibri" panose="020F0502020204030204" pitchFamily="34" charset="0"/>
                <a:cs typeface="Calibri" panose="020F0502020204030204" pitchFamily="34" charset="0"/>
              </a:rPr>
              <a:t>и как?</a:t>
            </a:r>
            <a:endParaRPr lang="it-IT" sz="2000" dirty="0">
              <a:effectLst/>
              <a:latin typeface="Calibri corpo"/>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40006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1066800" y="527945"/>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bg" sz="4400" b="1" dirty="0" err="1">
                <a:solidFill>
                  <a:srgbClr val="FF4343"/>
                </a:solidFill>
                <a:latin typeface="Arial" panose="020B0604020202020204" pitchFamily="34" charset="0"/>
                <a:cs typeface="Arial" panose="020B0604020202020204" pitchFamily="34" charset="0"/>
              </a:rPr>
              <a:t>Препратки</a:t>
            </a:r>
            <a:r>
              <a:rPr lang="bg" sz="4400" b="1" dirty="0">
                <a:solidFill>
                  <a:srgbClr val="FF4343"/>
                </a:solidFill>
                <a:latin typeface="Arial" panose="020B0604020202020204" pitchFamily="34" charset="0"/>
                <a:cs typeface="Arial" panose="020B0604020202020204" pitchFamily="34" charset="0"/>
              </a:rPr>
              <a:t> </a:t>
            </a: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70532" y="1472603"/>
            <a:ext cx="10533358" cy="2989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bg" sz="2000" i="1" dirty="0" err="1">
                <a:latin typeface="Calibri corpo"/>
              </a:rPr>
              <a:t>Статии</a:t>
            </a:r>
            <a:endParaRPr lang="it-IT" sz="2000" i="1" dirty="0">
              <a:latin typeface="Calibri corpo"/>
            </a:endParaRPr>
          </a:p>
          <a:p>
            <a:pPr algn="just">
              <a:lnSpc>
                <a:spcPct val="120000"/>
              </a:lnSpc>
            </a:pPr>
            <a:r>
              <a:rPr lang="bg" sz="2000" dirty="0">
                <a:latin typeface="Calibri corpo"/>
              </a:rPr>
              <a:t>Айдън, Г.; Урай , </a:t>
            </a:r>
            <a:r>
              <a:rPr lang="bg" sz="2000" dirty="0" smtClean="0">
                <a:latin typeface="Calibri corpo"/>
              </a:rPr>
              <a:t>Х.; </a:t>
            </a:r>
            <a:r>
              <a:rPr lang="bg-BG" sz="2000" dirty="0" err="1">
                <a:latin typeface="Calibri corpo"/>
              </a:rPr>
              <a:t>Силахтароглу</a:t>
            </a:r>
            <a:r>
              <a:rPr lang="bg" sz="2000" dirty="0" smtClean="0">
                <a:latin typeface="Calibri corpo"/>
              </a:rPr>
              <a:t> </a:t>
            </a:r>
            <a:r>
              <a:rPr lang="bg" sz="2000" dirty="0">
                <a:latin typeface="Calibri corpo"/>
              </a:rPr>
              <a:t>, </a:t>
            </a:r>
            <a:r>
              <a:rPr lang="bg" sz="2000" dirty="0" smtClean="0">
                <a:latin typeface="Calibri corpo"/>
              </a:rPr>
              <a:t>Г. </a:t>
            </a:r>
            <a:r>
              <a:rPr lang="bg" sz="2000" dirty="0">
                <a:latin typeface="Calibri corpo"/>
              </a:rPr>
              <a:t>Как да ангажираме потребителите чрез </a:t>
            </a:r>
            <a:r>
              <a:rPr lang="bg" sz="2000" dirty="0" smtClean="0">
                <a:latin typeface="Calibri corpo"/>
              </a:rPr>
              <a:t>ефективно </a:t>
            </a:r>
            <a:r>
              <a:rPr lang="bg" sz="2000" dirty="0">
                <a:latin typeface="Calibri corpo"/>
              </a:rPr>
              <a:t>използване на социалните медии — Насоки за </a:t>
            </a:r>
            <a:r>
              <a:rPr lang="bg" sz="2000" dirty="0" smtClean="0">
                <a:latin typeface="Calibri corpo"/>
              </a:rPr>
              <a:t>потребителски компании от развиващия се </a:t>
            </a:r>
            <a:r>
              <a:rPr lang="bg" sz="2000" dirty="0">
                <a:latin typeface="Calibri corpo"/>
              </a:rPr>
              <a:t>пазар. </a:t>
            </a:r>
            <a:r>
              <a:rPr lang="bg" sz="2000" dirty="0" smtClean="0">
                <a:latin typeface="Calibri corpo"/>
              </a:rPr>
              <a:t>Дж. Теор </a:t>
            </a:r>
            <a:r>
              <a:rPr lang="bg" sz="2000" dirty="0">
                <a:latin typeface="Calibri corpo"/>
              </a:rPr>
              <a:t>. Приложение Електрон. </a:t>
            </a:r>
            <a:r>
              <a:rPr lang="bg" sz="2000" dirty="0" err="1">
                <a:latin typeface="Calibri corpo"/>
              </a:rPr>
              <a:t>Commer </a:t>
            </a:r>
            <a:r>
              <a:rPr lang="bg" sz="2000" dirty="0">
                <a:latin typeface="Calibri corpo"/>
              </a:rPr>
              <a:t>. Рез. </a:t>
            </a:r>
            <a:r>
              <a:rPr lang="bg" sz="2000" dirty="0" smtClean="0">
                <a:latin typeface="Calibri corpo"/>
              </a:rPr>
              <a:t>2021 г., </a:t>
            </a:r>
            <a:r>
              <a:rPr lang="bg" sz="2000" dirty="0">
                <a:latin typeface="Calibri corpo"/>
              </a:rPr>
              <a:t>16, 768–790. https://doi.org/10.3390/Jtaer16040044</a:t>
            </a:r>
          </a:p>
          <a:p>
            <a:pPr algn="just">
              <a:lnSpc>
                <a:spcPct val="120000"/>
              </a:lnSpc>
            </a:pPr>
            <a:r>
              <a:rPr lang="bg" sz="2000" dirty="0" err="1">
                <a:latin typeface="Calibri corpo"/>
              </a:rPr>
              <a:t>Блажеска </a:t>
            </a:r>
            <a:r>
              <a:rPr lang="bg" sz="2000" dirty="0">
                <a:latin typeface="Calibri corpo"/>
              </a:rPr>
              <a:t>Д., </a:t>
            </a:r>
            <a:r>
              <a:rPr lang="bg" sz="2000" dirty="0" err="1">
                <a:latin typeface="Calibri corpo"/>
              </a:rPr>
              <a:t>Ристовска </a:t>
            </a:r>
            <a:r>
              <a:rPr lang="bg" sz="2000" dirty="0">
                <a:latin typeface="Calibri corpo"/>
              </a:rPr>
              <a:t>Н., </a:t>
            </a:r>
            <a:r>
              <a:rPr lang="bg" sz="2000" dirty="0" err="1">
                <a:latin typeface="Calibri corpo"/>
              </a:rPr>
              <a:t>Граматниковски </a:t>
            </a:r>
            <a:r>
              <a:rPr lang="bg" sz="2000" dirty="0">
                <a:latin typeface="Calibri corpo"/>
              </a:rPr>
              <a:t>С. (</a:t>
            </a:r>
            <a:r>
              <a:rPr lang="bg" sz="2000" dirty="0" smtClean="0">
                <a:latin typeface="Calibri corpo"/>
              </a:rPr>
              <a:t>2020 г.). </a:t>
            </a:r>
            <a:r>
              <a:rPr lang="bg" sz="2000" dirty="0">
                <a:latin typeface="Calibri corpo"/>
              </a:rPr>
              <a:t>Влиянието на дигиталните тенденции върху маркетинга. UTMS </a:t>
            </a:r>
            <a:r>
              <a:rPr lang="bg" sz="2000" dirty="0" smtClean="0">
                <a:latin typeface="Calibri corpo"/>
              </a:rPr>
              <a:t>Икономическо списание11 </a:t>
            </a:r>
            <a:r>
              <a:rPr lang="bg" sz="2000" dirty="0">
                <a:latin typeface="Calibri corpo"/>
              </a:rPr>
              <a:t>(1) (стр. 48–58).</a:t>
            </a:r>
          </a:p>
          <a:p>
            <a:pPr algn="just">
              <a:lnSpc>
                <a:spcPct val="120000"/>
              </a:lnSpc>
            </a:pPr>
            <a:r>
              <a:rPr lang="bg-BG" sz="2000" dirty="0" err="1">
                <a:latin typeface="Calibri corpo"/>
              </a:rPr>
              <a:t>Винреан</a:t>
            </a:r>
            <a:r>
              <a:rPr lang="bg-BG" sz="2000" dirty="0">
                <a:latin typeface="Calibri corpo"/>
              </a:rPr>
              <a:t> С</a:t>
            </a:r>
            <a:r>
              <a:rPr lang="bg-BG" sz="2000" dirty="0" smtClean="0">
                <a:latin typeface="Calibri corpo"/>
              </a:rPr>
              <a:t>. </a:t>
            </a:r>
            <a:r>
              <a:rPr lang="bg" sz="2000" dirty="0" smtClean="0">
                <a:latin typeface="Calibri corpo"/>
              </a:rPr>
              <a:t>(2016 г.). </a:t>
            </a:r>
            <a:r>
              <a:rPr lang="bg" sz="2000" dirty="0">
                <a:latin typeface="Calibri corpo"/>
              </a:rPr>
              <a:t>Стратегии за брандинг </a:t>
            </a:r>
            <a:r>
              <a:rPr lang="bg" sz="2000" dirty="0" smtClean="0">
                <a:latin typeface="Calibri corpo"/>
              </a:rPr>
              <a:t>и </a:t>
            </a:r>
            <a:r>
              <a:rPr lang="bg" sz="2000" dirty="0">
                <a:latin typeface="Calibri corpo"/>
              </a:rPr>
              <a:t>маркетинг в социалните медии. Експертно списание по маркетинг, том 4, брой 2, (стр.77-83).</a:t>
            </a:r>
          </a:p>
          <a:p>
            <a:pPr algn="just">
              <a:lnSpc>
                <a:spcPct val="120000"/>
              </a:lnSpc>
            </a:pPr>
            <a:r>
              <a:rPr lang="bg" sz="2000" i="1" dirty="0">
                <a:latin typeface="Calibri corpo"/>
              </a:rPr>
              <a:t>Ръководства</a:t>
            </a:r>
          </a:p>
          <a:p>
            <a:pPr algn="just">
              <a:lnSpc>
                <a:spcPct val="120000"/>
              </a:lnSpc>
            </a:pPr>
            <a:r>
              <a:rPr lang="bg-BG" sz="2000" dirty="0" err="1" smtClean="0">
                <a:latin typeface="Calibri corpo"/>
              </a:rPr>
              <a:t>Хутсуит</a:t>
            </a:r>
            <a:r>
              <a:rPr lang="bg" sz="2000" dirty="0" smtClean="0">
                <a:latin typeface="Calibri corpo"/>
              </a:rPr>
              <a:t>. </a:t>
            </a:r>
            <a:r>
              <a:rPr lang="bg" sz="2000" dirty="0">
                <a:latin typeface="Calibri corpo"/>
              </a:rPr>
              <a:t>Ръководство за </a:t>
            </a:r>
            <a:r>
              <a:rPr lang="bg" sz="2000" dirty="0" smtClean="0">
                <a:latin typeface="Calibri corpo"/>
              </a:rPr>
              <a:t>изготвяне на стратегия в социалните </a:t>
            </a:r>
            <a:r>
              <a:rPr lang="bg" sz="2000" dirty="0">
                <a:latin typeface="Calibri corpo"/>
              </a:rPr>
              <a:t>медии </a:t>
            </a:r>
            <a:r>
              <a:rPr lang="bg" sz="2000" dirty="0" smtClean="0">
                <a:latin typeface="Calibri corpo"/>
              </a:rPr>
              <a:t>– </a:t>
            </a:r>
            <a:r>
              <a:rPr lang="bg" sz="2000" dirty="0">
                <a:latin typeface="Calibri corpo"/>
              </a:rPr>
              <a:t>Осем лесни стъпки за развитие на вашето присъствие в социалните </a:t>
            </a:r>
            <a:r>
              <a:rPr lang="bg" sz="2000" dirty="0" smtClean="0">
                <a:latin typeface="Calibri corpo"/>
              </a:rPr>
              <a:t>медии.</a:t>
            </a:r>
            <a:endParaRPr lang="it-IT" sz="2000" dirty="0">
              <a:latin typeface="Calibri corpo"/>
            </a:endParaRPr>
          </a:p>
          <a:p>
            <a:pPr algn="just">
              <a:lnSpc>
                <a:spcPct val="120000"/>
              </a:lnSpc>
            </a:pPr>
            <a:endParaRPr lang="en-US" sz="2000" dirty="0">
              <a:latin typeface="Calibri corpo"/>
            </a:endParaRPr>
          </a:p>
          <a:p>
            <a:pPr algn="just">
              <a:lnSpc>
                <a:spcPct val="120000"/>
              </a:lnSpc>
            </a:pPr>
            <a:endParaRPr lang="it-IT" sz="2000" b="1" i="0" dirty="0">
              <a:solidFill>
                <a:srgbClr val="162020"/>
              </a:solidFill>
              <a:effectLst/>
              <a:latin typeface="Calibri corpo"/>
            </a:endParaRPr>
          </a:p>
          <a:p>
            <a:pPr algn="just">
              <a:lnSpc>
                <a:spcPct val="120000"/>
              </a:lnSpc>
            </a:pPr>
            <a:endParaRPr lang="en-US" sz="2000" dirty="0">
              <a:latin typeface="Calibri corpo"/>
            </a:endParaRPr>
          </a:p>
          <a:p>
            <a:pPr algn="just">
              <a:lnSpc>
                <a:spcPct val="120000"/>
              </a:lnSpc>
            </a:pPr>
            <a:endParaRPr lang="en-US" sz="2000" dirty="0">
              <a:latin typeface="Calibri corpo"/>
            </a:endParaRPr>
          </a:p>
          <a:p>
            <a:pPr algn="just">
              <a:lnSpc>
                <a:spcPct val="120000"/>
              </a:lnSpc>
            </a:pPr>
            <a:endParaRPr lang="it-IT" sz="2000" dirty="0">
              <a:latin typeface="Calibri corpo"/>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440175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43370" y="1790891"/>
            <a:ext cx="10533358" cy="298934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pPr>
            <a:r>
              <a:rPr lang="bg" sz="2000" i="1" dirty="0">
                <a:latin typeface="Calibri corpo"/>
              </a:rPr>
              <a:t>уебсайтове</a:t>
            </a:r>
          </a:p>
          <a:p>
            <a:pPr algn="just">
              <a:lnSpc>
                <a:spcPct val="120000"/>
              </a:lnSpc>
            </a:pPr>
            <a:r>
              <a:rPr lang="bg" sz="2000" dirty="0">
                <a:latin typeface="Calibri corpo"/>
              </a:rPr>
              <a:t>WP Wings, 23 съвета за изграждане на марка чрез платформи </a:t>
            </a:r>
            <a:r>
              <a:rPr lang="bg" sz="2000" dirty="0" smtClean="0">
                <a:latin typeface="Calibri corpo"/>
              </a:rPr>
              <a:t>в социалните </a:t>
            </a:r>
            <a:r>
              <a:rPr lang="bg" sz="2000" dirty="0">
                <a:latin typeface="Calibri corpo"/>
              </a:rPr>
              <a:t>медии: </a:t>
            </a:r>
            <a:r>
              <a:rPr lang="bg" sz="2000" dirty="0">
                <a:latin typeface="Calibri corpo"/>
                <a:hlinkClick r:id="rId3">
                  <a:extLst>
                    <a:ext uri="{A12FA001-AC4F-418D-AE19-62706E023703}">
                      <ahyp:hlinkClr xmlns:ahyp="http://schemas.microsoft.com/office/drawing/2018/hyperlinkcolor" xmlns="" val="tx"/>
                    </a:ext>
                  </a:extLst>
                </a:hlinkClick>
              </a:rPr>
              <a:t>https://wpswings.com/blog/effective-tips-building-brand-social-media-strategy/</a:t>
            </a:r>
            <a:endParaRPr lang="en-US" sz="2000" dirty="0">
              <a:latin typeface="Calibri corpo"/>
            </a:endParaRPr>
          </a:p>
          <a:p>
            <a:pPr algn="just">
              <a:lnSpc>
                <a:spcPct val="120000"/>
              </a:lnSpc>
            </a:pPr>
            <a:r>
              <a:rPr lang="bg" sz="2000" dirty="0">
                <a:latin typeface="Calibri corpo"/>
              </a:rPr>
              <a:t>KeyHole , Стратегии за брандиране на социални </a:t>
            </a:r>
            <a:r>
              <a:rPr lang="bg" sz="2000" dirty="0" smtClean="0">
                <a:latin typeface="Calibri corpo"/>
              </a:rPr>
              <a:t>медии, с цел улавяне </a:t>
            </a:r>
            <a:r>
              <a:rPr lang="bg" sz="2000" dirty="0">
                <a:latin typeface="Calibri corpo"/>
              </a:rPr>
              <a:t>и задържане на вашата целева аудитория: </a:t>
            </a:r>
            <a:r>
              <a:rPr lang="bg" sz="2000" dirty="0">
                <a:latin typeface="Calibri corpo"/>
                <a:hlinkClick r:id="rId4">
                  <a:extLst>
                    <a:ext uri="{A12FA001-AC4F-418D-AE19-62706E023703}">
                      <ahyp:hlinkClr xmlns:ahyp="http://schemas.microsoft.com/office/drawing/2018/hyperlinkcolor" xmlns="" val="tx"/>
                    </a:ext>
                  </a:extLst>
                </a:hlinkClick>
              </a:rPr>
              <a:t>https://keyhole.co/blog/15-social-media-branding-strategies/</a:t>
            </a:r>
            <a:endParaRPr lang="en-US" sz="2000" dirty="0">
              <a:latin typeface="Calibri corpo"/>
            </a:endParaRPr>
          </a:p>
          <a:p>
            <a:pPr algn="just">
              <a:lnSpc>
                <a:spcPct val="120000"/>
              </a:lnSpc>
            </a:pPr>
            <a:r>
              <a:rPr lang="bg" sz="2000" dirty="0">
                <a:latin typeface="Calibri corpo"/>
              </a:rPr>
              <a:t>Sprout social, 5 </a:t>
            </a:r>
            <a:r>
              <a:rPr lang="bg" sz="2000" dirty="0" smtClean="0">
                <a:latin typeface="Calibri corpo"/>
              </a:rPr>
              <a:t>стратегии </a:t>
            </a:r>
            <a:r>
              <a:rPr lang="bg" sz="2000" dirty="0">
                <a:latin typeface="Calibri corpo"/>
              </a:rPr>
              <a:t>за брандиране </a:t>
            </a:r>
            <a:r>
              <a:rPr lang="bg" sz="2000" dirty="0" smtClean="0">
                <a:latin typeface="Calibri corpo"/>
              </a:rPr>
              <a:t>в социалните медии, които работят: </a:t>
            </a:r>
            <a:r>
              <a:rPr lang="bg" sz="2000" dirty="0">
                <a:latin typeface="Calibri corpo"/>
                <a:hlinkClick r:id="rId5">
                  <a:extLst>
                    <a:ext uri="{A12FA001-AC4F-418D-AE19-62706E023703}">
                      <ahyp:hlinkClr xmlns:ahyp="http://schemas.microsoft.com/office/drawing/2018/hyperlinkcolor" xmlns="" val="tx"/>
                    </a:ext>
                  </a:extLst>
                </a:hlinkClick>
              </a:rPr>
              <a:t>https://sproutsocial.com/insights/social-media-branding/</a:t>
            </a:r>
            <a:endParaRPr lang="it-IT" sz="2000" dirty="0">
              <a:latin typeface="Calibri corpo"/>
            </a:endParaRPr>
          </a:p>
          <a:p>
            <a:pPr algn="just">
              <a:lnSpc>
                <a:spcPct val="120000"/>
              </a:lnSpc>
            </a:pPr>
            <a:endParaRPr lang="it-IT" sz="2000" dirty="0">
              <a:latin typeface="Calibri corpo"/>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6"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66877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descr="Social network"/>
          <p:cNvPicPr preferRelativeResize="0"/>
          <p:nvPr/>
        </p:nvPicPr>
        <p:blipFill rotWithShape="1">
          <a:blip r:embed="rId3">
            <a:alphaModFix/>
          </a:blip>
          <a:srcRect/>
          <a:stretch/>
        </p:blipFill>
        <p:spPr>
          <a:xfrm rot="433463">
            <a:off x="7679398" y="2551915"/>
            <a:ext cx="2975101" cy="2975101"/>
          </a:xfrm>
          <a:prstGeom prst="rect">
            <a:avLst/>
          </a:prstGeom>
          <a:noFill/>
          <a:ln>
            <a:noFill/>
          </a:ln>
        </p:spPr>
      </p:pic>
      <p:pic>
        <p:nvPicPr>
          <p:cNvPr id="85" name="Google Shape;85;p1"/>
          <p:cNvPicPr preferRelativeResize="0"/>
          <p:nvPr/>
        </p:nvPicPr>
        <p:blipFill rotWithShape="1">
          <a:blip r:embed="rId4">
            <a:alphaModFix/>
          </a:blip>
          <a:srcRect l="2231" t="-1091" r="22052" b="1091"/>
          <a:stretch/>
        </p:blipFill>
        <p:spPr>
          <a:xfrm>
            <a:off x="9778110" y="5782139"/>
            <a:ext cx="2413890" cy="654044"/>
          </a:xfrm>
          <a:prstGeom prst="rect">
            <a:avLst/>
          </a:prstGeom>
          <a:noFill/>
          <a:ln>
            <a:noFill/>
          </a:ln>
        </p:spPr>
      </p:pic>
      <p:sp>
        <p:nvSpPr>
          <p:cNvPr id="86" name="Google Shape;86;p1"/>
          <p:cNvSpPr txBox="1"/>
          <p:nvPr/>
        </p:nvSpPr>
        <p:spPr>
          <a:xfrm>
            <a:off x="1076990" y="1731079"/>
            <a:ext cx="10533357" cy="1369074"/>
          </a:xfrm>
          <a:prstGeom prst="rect">
            <a:avLst/>
          </a:prstGeom>
          <a:noFill/>
          <a:ln>
            <a:noFill/>
          </a:ln>
        </p:spPr>
        <p:txBody>
          <a:bodyPr spcFirstLastPara="1" wrap="square" lIns="0" tIns="45700" rIns="0" bIns="45700" anchor="ctr" anchorCtr="0">
            <a:noAutofit/>
          </a:bodyPr>
          <a:lstStyle/>
          <a:p>
            <a:pPr lvl="0">
              <a:lnSpc>
                <a:spcPct val="90000"/>
              </a:lnSpc>
              <a:buClr>
                <a:srgbClr val="FF6600"/>
              </a:buClr>
              <a:buSzPts val="4400"/>
            </a:pPr>
            <a:r>
              <a:rPr lang="ru-RU" sz="4400" b="1" dirty="0">
                <a:solidFill>
                  <a:srgbClr val="FF6600"/>
                </a:solidFill>
                <a:latin typeface="Arial"/>
                <a:ea typeface="Arial"/>
                <a:cs typeface="Arial"/>
                <a:sym typeface="Arial"/>
              </a:rPr>
              <a:t>Общ регламент относно защитата на </a:t>
            </a:r>
            <a:r>
              <a:rPr lang="ru-RU" sz="4400" b="1" dirty="0" smtClean="0">
                <a:solidFill>
                  <a:srgbClr val="FF6600"/>
                </a:solidFill>
                <a:latin typeface="Arial"/>
                <a:ea typeface="Arial"/>
                <a:cs typeface="Arial"/>
                <a:sym typeface="Arial"/>
              </a:rPr>
              <a:t>данните </a:t>
            </a:r>
            <a:r>
              <a:rPr lang="bg" sz="4400" b="1" i="0" u="none" strike="noStrike" cap="none" dirty="0" smtClean="0">
                <a:solidFill>
                  <a:srgbClr val="FF6600"/>
                </a:solidFill>
                <a:latin typeface="Arial"/>
                <a:ea typeface="Arial"/>
                <a:cs typeface="Arial"/>
                <a:sym typeface="Arial"/>
              </a:rPr>
              <a:t>(ОРЗД)</a:t>
            </a:r>
            <a:endParaRPr sz="4400" b="1" i="0" u="none" strike="noStrike" cap="none" dirty="0">
              <a:solidFill>
                <a:srgbClr val="FF4343"/>
              </a:solidFill>
              <a:latin typeface="Arial"/>
              <a:ea typeface="Arial"/>
              <a:cs typeface="Arial"/>
              <a:sym typeface="Arial"/>
            </a:endParaRPr>
          </a:p>
        </p:txBody>
      </p:sp>
      <p:sp>
        <p:nvSpPr>
          <p:cNvPr id="87" name="Google Shape;87;p1"/>
          <p:cNvSpPr txBox="1"/>
          <p:nvPr/>
        </p:nvSpPr>
        <p:spPr>
          <a:xfrm>
            <a:off x="1076989" y="3068470"/>
            <a:ext cx="10533358" cy="3447578"/>
          </a:xfrm>
          <a:prstGeom prst="rect">
            <a:avLst/>
          </a:prstGeom>
          <a:noFill/>
          <a:ln>
            <a:noFill/>
          </a:ln>
        </p:spPr>
        <p:txBody>
          <a:bodyPr spcFirstLastPara="1" wrap="square" lIns="91425" tIns="45700" rIns="91425" bIns="45700" anchor="t" anchorCtr="0">
            <a:normAutofit/>
          </a:bodyPr>
          <a:lstStyle/>
          <a:p>
            <a:pPr marL="0" marR="0" lvl="0" indent="0" algn="l" rtl="0">
              <a:lnSpc>
                <a:spcPct val="110000"/>
              </a:lnSpc>
              <a:spcBef>
                <a:spcPts val="0"/>
              </a:spcBef>
              <a:spcAft>
                <a:spcPts val="0"/>
              </a:spcAft>
              <a:buClr>
                <a:srgbClr val="FF4343"/>
              </a:buClr>
              <a:buSzPts val="2800"/>
              <a:buFont typeface="Arial"/>
              <a:buNone/>
            </a:pPr>
            <a:r>
              <a:rPr lang="bg" sz="2800" b="1" i="0" u="none" strike="noStrike" cap="none" dirty="0" smtClean="0">
                <a:solidFill>
                  <a:srgbClr val="FF4343"/>
                </a:solidFill>
                <a:latin typeface="Arial"/>
                <a:ea typeface="Arial"/>
                <a:cs typeface="Arial"/>
                <a:sym typeface="Arial"/>
              </a:rPr>
              <a:t>ТЕОРИЧНИ </a:t>
            </a:r>
            <a:r>
              <a:rPr lang="bg" sz="2800" b="1" i="0" u="none" strike="noStrike" cap="none" dirty="0">
                <a:solidFill>
                  <a:srgbClr val="FF4343"/>
                </a:solidFill>
                <a:latin typeface="Arial"/>
                <a:ea typeface="Arial"/>
                <a:cs typeface="Arial"/>
                <a:sym typeface="Arial"/>
              </a:rPr>
              <a:t>ОСНОВАНИЯ И ФУНДАМЕНТАЛНИ АСПЕКТИ</a:t>
            </a:r>
            <a:endParaRPr dirty="0"/>
          </a:p>
          <a:p>
            <a:pPr marL="0" marR="0" lvl="0" indent="0" algn="l" rtl="0">
              <a:lnSpc>
                <a:spcPct val="110000"/>
              </a:lnSpc>
              <a:spcBef>
                <a:spcPts val="1000"/>
              </a:spcBef>
              <a:spcAft>
                <a:spcPts val="0"/>
              </a:spcAft>
              <a:buClr>
                <a:schemeClr val="dk1"/>
              </a:buClr>
              <a:buSzPts val="2400"/>
              <a:buFont typeface="Arial"/>
              <a:buNone/>
            </a:pPr>
            <a:endParaRPr dirty="0"/>
          </a:p>
        </p:txBody>
      </p:sp>
      <p:pic>
        <p:nvPicPr>
          <p:cNvPr id="88" name="Google Shape;88;p1"/>
          <p:cNvPicPr preferRelativeResize="0"/>
          <p:nvPr/>
        </p:nvPicPr>
        <p:blipFill rotWithShape="1">
          <a:blip r:embed="rId5">
            <a:alphaModFix/>
          </a:blip>
          <a:srcRect/>
          <a:stretch/>
        </p:blipFill>
        <p:spPr>
          <a:xfrm>
            <a:off x="10359436" y="0"/>
            <a:ext cx="1790891" cy="1790891"/>
          </a:xfrm>
          <a:prstGeom prst="rect">
            <a:avLst/>
          </a:prstGeom>
          <a:noFill/>
          <a:ln>
            <a:noFill/>
          </a:ln>
        </p:spPr>
      </p:pic>
      <p:sp>
        <p:nvSpPr>
          <p:cNvPr id="89" name="Google Shape;89;p1"/>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u="none" strike="noStrike" cap="none">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90" name="Google Shape;90;p1" descr="Chiave"/>
          <p:cNvPicPr preferRelativeResize="0"/>
          <p:nvPr/>
        </p:nvPicPr>
        <p:blipFill rotWithShape="1">
          <a:blip r:embed="rId6">
            <a:alphaModFix/>
          </a:blip>
          <a:srcRect/>
          <a:stretch/>
        </p:blipFill>
        <p:spPr>
          <a:xfrm>
            <a:off x="7259046" y="3757847"/>
            <a:ext cx="914400" cy="9144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96" name="Google Shape;96;p2"/>
          <p:cNvSpPr txBox="1"/>
          <p:nvPr/>
        </p:nvSpPr>
        <p:spPr>
          <a:xfrm>
            <a:off x="926655" y="532648"/>
            <a:ext cx="10058400" cy="1369074"/>
          </a:xfrm>
          <a:prstGeom prst="rect">
            <a:avLst/>
          </a:prstGeom>
          <a:noFill/>
          <a:ln>
            <a:noFill/>
          </a:ln>
        </p:spPr>
        <p:txBody>
          <a:bodyPr spcFirstLastPara="1" wrap="square" lIns="0" tIns="45700" rIns="0" bIns="45700" anchor="ctr" anchorCtr="0">
            <a:normAutofit/>
          </a:bodyPr>
          <a:lstStyle/>
          <a:p>
            <a:pPr marL="0" marR="0" lvl="0" indent="0" algn="l" rtl="0">
              <a:lnSpc>
                <a:spcPct val="90000"/>
              </a:lnSpc>
              <a:spcBef>
                <a:spcPts val="0"/>
              </a:spcBef>
              <a:spcAft>
                <a:spcPts val="0"/>
              </a:spcAft>
              <a:buClr>
                <a:srgbClr val="FF6600"/>
              </a:buClr>
              <a:buSzPts val="4400"/>
              <a:buFont typeface="Arial"/>
              <a:buNone/>
            </a:pPr>
            <a:r>
              <a:rPr lang="bg" sz="4400" b="1" dirty="0">
                <a:solidFill>
                  <a:srgbClr val="FF6600"/>
                </a:solidFill>
              </a:rPr>
              <a:t>Уводно </a:t>
            </a:r>
            <a:r>
              <a:rPr lang="bg" sz="4400" b="1" cap="none" dirty="0">
                <a:solidFill>
                  <a:srgbClr val="FF6600"/>
                </a:solidFill>
                <a:latin typeface="Arial"/>
                <a:ea typeface="Arial"/>
                <a:cs typeface="Arial"/>
                <a:sym typeface="Arial"/>
              </a:rPr>
              <a:t>видео</a:t>
            </a:r>
            <a:endParaRPr sz="4400" b="1" cap="none" dirty="0">
              <a:solidFill>
                <a:srgbClr val="FF4343"/>
              </a:solidFill>
              <a:latin typeface="Arial"/>
              <a:ea typeface="Arial"/>
              <a:cs typeface="Arial"/>
              <a:sym typeface="Arial"/>
            </a:endParaRPr>
          </a:p>
        </p:txBody>
      </p:sp>
      <p:sp>
        <p:nvSpPr>
          <p:cNvPr id="97" name="Google Shape;97;p2"/>
          <p:cNvSpPr txBox="1"/>
          <p:nvPr/>
        </p:nvSpPr>
        <p:spPr>
          <a:xfrm>
            <a:off x="3078480" y="5355372"/>
            <a:ext cx="10533358" cy="3447578"/>
          </a:xfrm>
          <a:prstGeom prst="rect">
            <a:avLst/>
          </a:prstGeom>
          <a:noFill/>
          <a:ln>
            <a:noFill/>
          </a:ln>
        </p:spPr>
        <p:txBody>
          <a:bodyPr spcFirstLastPara="1" wrap="square" lIns="91425" tIns="45700" rIns="91425" bIns="45700" anchor="t" anchorCtr="0">
            <a:normAutofit/>
          </a:bodyPr>
          <a:lstStyle/>
          <a:p>
            <a:pPr marL="0" marR="0" lvl="0" indent="0" algn="just" rtl="0">
              <a:lnSpc>
                <a:spcPct val="110000"/>
              </a:lnSpc>
              <a:spcBef>
                <a:spcPts val="0"/>
              </a:spcBef>
              <a:spcAft>
                <a:spcPts val="0"/>
              </a:spcAft>
              <a:buClr>
                <a:srgbClr val="FF4343"/>
              </a:buClr>
              <a:buSzPts val="2800"/>
              <a:buFont typeface="Arial"/>
              <a:buNone/>
            </a:pPr>
            <a:r>
              <a:rPr lang="bg" sz="2000" u="sng" dirty="0">
                <a:solidFill>
                  <a:srgbClr val="00B0F0"/>
                </a:solidFill>
                <a:latin typeface="Calibri corpo"/>
                <a:sym typeface="Arial"/>
              </a:rPr>
              <a:t>https://www.youtube.com/watch?v=gnyXWM7sm8Y</a:t>
            </a:r>
            <a:endParaRPr sz="2000" u="sng" dirty="0">
              <a:solidFill>
                <a:srgbClr val="00B0F0"/>
              </a:solidFill>
              <a:latin typeface="Calibri corpo"/>
              <a:ea typeface="Calibri"/>
              <a:cs typeface="Calibri"/>
              <a:sym typeface="Calibri"/>
            </a:endParaRPr>
          </a:p>
        </p:txBody>
      </p:sp>
      <p:pic>
        <p:nvPicPr>
          <p:cNvPr id="98" name="Google Shape;98;p2"/>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99" name="Google Shape;99;p2"/>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3" name="Immagine 2">
            <a:extLst>
              <a:ext uri="{FF2B5EF4-FFF2-40B4-BE49-F238E27FC236}">
                <a16:creationId xmlns:a16="http://schemas.microsoft.com/office/drawing/2014/main" id="{1AF098F7-9BC4-46EB-AFF4-94C965D8F375}"/>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3524864" y="2101269"/>
            <a:ext cx="4581832" cy="30545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96" name="Google Shape;96;p2"/>
          <p:cNvSpPr txBox="1"/>
          <p:nvPr/>
        </p:nvSpPr>
        <p:spPr>
          <a:xfrm>
            <a:off x="926655" y="1367984"/>
            <a:ext cx="10058400" cy="1369074"/>
          </a:xfrm>
          <a:prstGeom prst="rect">
            <a:avLst/>
          </a:prstGeom>
          <a:noFill/>
          <a:ln>
            <a:noFill/>
          </a:ln>
        </p:spPr>
        <p:txBody>
          <a:bodyPr spcFirstLastPara="1" wrap="square" lIns="0" tIns="45700" rIns="0" bIns="45700" anchor="ctr" anchorCtr="0">
            <a:normAutofit/>
          </a:bodyPr>
          <a:lstStyle/>
          <a:p>
            <a:pPr marL="0" marR="0" lvl="0" indent="0" algn="l" rtl="0">
              <a:lnSpc>
                <a:spcPct val="90000"/>
              </a:lnSpc>
              <a:spcBef>
                <a:spcPts val="0"/>
              </a:spcBef>
              <a:spcAft>
                <a:spcPts val="0"/>
              </a:spcAft>
              <a:buClr>
                <a:srgbClr val="FF6600"/>
              </a:buClr>
              <a:buSzPts val="4400"/>
              <a:buFont typeface="Arial"/>
              <a:buNone/>
            </a:pPr>
            <a:r>
              <a:rPr lang="bg" sz="4400" b="1" cap="none" dirty="0" smtClean="0">
                <a:solidFill>
                  <a:srgbClr val="FF6600"/>
                </a:solidFill>
                <a:latin typeface="Arial"/>
                <a:ea typeface="Arial"/>
                <a:cs typeface="Arial"/>
                <a:sym typeface="Arial"/>
              </a:rPr>
              <a:t>ТЕОРИЧНИ </a:t>
            </a:r>
            <a:r>
              <a:rPr lang="bg" sz="4400" b="1" cap="none" dirty="0">
                <a:solidFill>
                  <a:srgbClr val="FF6600"/>
                </a:solidFill>
                <a:latin typeface="Arial"/>
                <a:ea typeface="Arial"/>
                <a:cs typeface="Arial"/>
                <a:sym typeface="Arial"/>
              </a:rPr>
              <a:t>ОСНОВАНИЯ</a:t>
            </a:r>
            <a:endParaRPr sz="4400" b="1" cap="none" dirty="0">
              <a:solidFill>
                <a:srgbClr val="FF4343"/>
              </a:solidFill>
              <a:latin typeface="Arial"/>
              <a:ea typeface="Arial"/>
              <a:cs typeface="Arial"/>
              <a:sym typeface="Arial"/>
            </a:endParaRPr>
          </a:p>
        </p:txBody>
      </p:sp>
      <p:sp>
        <p:nvSpPr>
          <p:cNvPr id="97" name="Google Shape;97;p2"/>
          <p:cNvSpPr txBox="1"/>
          <p:nvPr/>
        </p:nvSpPr>
        <p:spPr>
          <a:xfrm>
            <a:off x="926655" y="2364549"/>
            <a:ext cx="10533358" cy="3447578"/>
          </a:xfrm>
          <a:prstGeom prst="rect">
            <a:avLst/>
          </a:prstGeom>
          <a:noFill/>
          <a:ln>
            <a:noFill/>
          </a:ln>
        </p:spPr>
        <p:txBody>
          <a:bodyPr spcFirstLastPara="1" wrap="square" lIns="91425" tIns="45700" rIns="91425" bIns="45700" anchor="t" anchorCtr="0">
            <a:normAutofit/>
          </a:bodyPr>
          <a:lstStyle/>
          <a:p>
            <a:pPr marL="0" marR="0" lvl="0" indent="0" algn="just" rtl="0">
              <a:lnSpc>
                <a:spcPct val="110000"/>
              </a:lnSpc>
              <a:spcBef>
                <a:spcPts val="0"/>
              </a:spcBef>
              <a:spcAft>
                <a:spcPts val="0"/>
              </a:spcAft>
              <a:buClr>
                <a:srgbClr val="FF4343"/>
              </a:buClr>
              <a:buSzPts val="2800"/>
              <a:buFont typeface="Arial"/>
              <a:buNone/>
            </a:pPr>
            <a:r>
              <a:rPr lang="bg" sz="2800" b="1" dirty="0">
                <a:solidFill>
                  <a:srgbClr val="FF4343"/>
                </a:solidFill>
                <a:latin typeface="Arial"/>
                <a:ea typeface="Arial"/>
                <a:cs typeface="Arial"/>
                <a:sym typeface="Arial"/>
              </a:rPr>
              <a:t>КАКВО Е </a:t>
            </a:r>
            <a:r>
              <a:rPr lang="bg" sz="2800" b="1" dirty="0" smtClean="0">
                <a:solidFill>
                  <a:srgbClr val="FF4343"/>
                </a:solidFill>
                <a:latin typeface="Arial"/>
                <a:ea typeface="Arial"/>
                <a:cs typeface="Arial"/>
                <a:sym typeface="Arial"/>
              </a:rPr>
              <a:t>ОРЗД</a:t>
            </a:r>
            <a:r>
              <a:rPr lang="bg" sz="2800" b="1" dirty="0" smtClean="0">
                <a:solidFill>
                  <a:srgbClr val="FF4343"/>
                </a:solidFill>
                <a:latin typeface="Arial"/>
                <a:ea typeface="Arial"/>
                <a:cs typeface="Arial"/>
                <a:sym typeface="Arial"/>
              </a:rPr>
              <a:t>?</a:t>
            </a:r>
            <a:endParaRPr dirty="0"/>
          </a:p>
          <a:p>
            <a:pPr lvl="0" algn="just">
              <a:lnSpc>
                <a:spcPct val="120000"/>
              </a:lnSpc>
              <a:spcBef>
                <a:spcPts val="1000"/>
              </a:spcBef>
              <a:buClr>
                <a:srgbClr val="404040"/>
              </a:buClr>
              <a:buSzPts val="2000"/>
            </a:pPr>
            <a:r>
              <a:rPr lang="ru-RU" sz="2000" dirty="0" smtClean="0">
                <a:solidFill>
                  <a:srgbClr val="404040"/>
                </a:solidFill>
                <a:ea typeface="Calibri"/>
                <a:cs typeface="Calibri"/>
                <a:sym typeface="Calibri"/>
              </a:rPr>
              <a:t>"Общ </a:t>
            </a:r>
            <a:r>
              <a:rPr lang="ru-RU" sz="2000" dirty="0">
                <a:solidFill>
                  <a:srgbClr val="404040"/>
                </a:solidFill>
                <a:ea typeface="Calibri"/>
                <a:cs typeface="Calibri"/>
                <a:sym typeface="Calibri"/>
              </a:rPr>
              <a:t>регламент относно защитата на данните (ЕС 2016/679) на Европейския парламент и на Съвета на Европейския съюз регулира обработването, съхранението и използването на лични данни на физически лица от трета </a:t>
            </a:r>
            <a:r>
              <a:rPr lang="ru-RU" sz="2000" dirty="0" smtClean="0">
                <a:solidFill>
                  <a:srgbClr val="404040"/>
                </a:solidFill>
                <a:ea typeface="Calibri"/>
                <a:cs typeface="Calibri"/>
                <a:sym typeface="Calibri"/>
              </a:rPr>
              <a:t>страна – </a:t>
            </a:r>
            <a:r>
              <a:rPr lang="ru-RU" sz="2000" dirty="0">
                <a:solidFill>
                  <a:srgbClr val="404040"/>
                </a:solidFill>
                <a:ea typeface="Calibri"/>
                <a:cs typeface="Calibri"/>
                <a:sym typeface="Calibri"/>
              </a:rPr>
              <a:t>лица, дружества или </a:t>
            </a:r>
            <a:r>
              <a:rPr lang="ru-RU" sz="2000" dirty="0" smtClean="0">
                <a:solidFill>
                  <a:srgbClr val="404040"/>
                </a:solidFill>
                <a:ea typeface="Calibri"/>
                <a:cs typeface="Calibri"/>
                <a:sym typeface="Calibri"/>
              </a:rPr>
              <a:t>организации</a:t>
            </a:r>
            <a:r>
              <a:rPr lang="bg-BG" sz="2000" dirty="0" smtClean="0">
                <a:solidFill>
                  <a:srgbClr val="404040"/>
                </a:solidFill>
                <a:latin typeface="Calibri"/>
                <a:ea typeface="Calibri"/>
                <a:cs typeface="Calibri"/>
                <a:sym typeface="Calibri"/>
              </a:rPr>
              <a:t>“</a:t>
            </a:r>
            <a:endParaRPr dirty="0"/>
          </a:p>
          <a:p>
            <a:pPr marL="0" marR="0" lvl="0" indent="0" algn="r" rtl="0">
              <a:lnSpc>
                <a:spcPct val="120000"/>
              </a:lnSpc>
              <a:spcBef>
                <a:spcPts val="1000"/>
              </a:spcBef>
              <a:spcAft>
                <a:spcPts val="0"/>
              </a:spcAft>
              <a:buClr>
                <a:srgbClr val="404040"/>
              </a:buClr>
              <a:buSzPts val="2000"/>
              <a:buFont typeface="Arial"/>
              <a:buNone/>
            </a:pPr>
            <a:r>
              <a:rPr lang="bg" sz="2000" dirty="0">
                <a:solidFill>
                  <a:srgbClr val="404040"/>
                </a:solidFill>
                <a:latin typeface="Calibri"/>
                <a:ea typeface="Calibri"/>
                <a:cs typeface="Calibri"/>
                <a:sym typeface="Calibri"/>
              </a:rPr>
              <a:t>Европейска комисия, 2016 </a:t>
            </a:r>
            <a:r>
              <a:rPr lang="bg" sz="2000" dirty="0" smtClean="0">
                <a:solidFill>
                  <a:srgbClr val="404040"/>
                </a:solidFill>
                <a:latin typeface="Calibri"/>
                <a:ea typeface="Calibri"/>
                <a:cs typeface="Calibri"/>
                <a:sym typeface="Calibri"/>
              </a:rPr>
              <a:t>г.</a:t>
            </a:r>
            <a:endParaRPr sz="2000" dirty="0">
              <a:solidFill>
                <a:schemeClr val="dk1"/>
              </a:solidFill>
              <a:latin typeface="Calibri"/>
              <a:ea typeface="Calibri"/>
              <a:cs typeface="Calibri"/>
              <a:sym typeface="Calibri"/>
            </a:endParaRPr>
          </a:p>
        </p:txBody>
      </p:sp>
      <p:pic>
        <p:nvPicPr>
          <p:cNvPr id="98" name="Google Shape;98;p2"/>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99" name="Google Shape;99;p2"/>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22405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05" name="Google Shape;105;p3"/>
          <p:cNvSpPr txBox="1"/>
          <p:nvPr/>
        </p:nvSpPr>
        <p:spPr>
          <a:xfrm>
            <a:off x="859801" y="1790891"/>
            <a:ext cx="10533358" cy="3447578"/>
          </a:xfrm>
          <a:prstGeom prst="rect">
            <a:avLst/>
          </a:prstGeom>
          <a:noFill/>
          <a:ln>
            <a:noFill/>
          </a:ln>
        </p:spPr>
        <p:txBody>
          <a:bodyPr spcFirstLastPara="1" wrap="square" lIns="91425" tIns="45700" rIns="91425" bIns="45700" anchor="t" anchorCtr="0">
            <a:normAutofit/>
          </a:bodyPr>
          <a:lstStyle/>
          <a:p>
            <a:pPr marL="0" marR="0" lvl="0" indent="0" algn="just" rtl="0">
              <a:lnSpc>
                <a:spcPct val="110000"/>
              </a:lnSpc>
              <a:spcBef>
                <a:spcPts val="0"/>
              </a:spcBef>
              <a:spcAft>
                <a:spcPts val="0"/>
              </a:spcAft>
              <a:buClr>
                <a:srgbClr val="FF4343"/>
              </a:buClr>
              <a:buSzPts val="2800"/>
              <a:buFont typeface="Arial"/>
              <a:buNone/>
            </a:pPr>
            <a:r>
              <a:rPr lang="bg" sz="2800" b="1" dirty="0">
                <a:solidFill>
                  <a:srgbClr val="FF4343"/>
                </a:solidFill>
                <a:latin typeface="Arial"/>
                <a:ea typeface="Arial"/>
                <a:cs typeface="Arial"/>
                <a:sym typeface="Arial"/>
              </a:rPr>
              <a:t>КАКВО СА ЛИЧНИ ДАННИ?</a:t>
            </a:r>
            <a:endParaRPr dirty="0"/>
          </a:p>
          <a:p>
            <a:pPr lvl="0" algn="just">
              <a:spcBef>
                <a:spcPts val="1000"/>
              </a:spcBef>
              <a:buClr>
                <a:schemeClr val="dk1"/>
              </a:buClr>
              <a:buSzPts val="2000"/>
            </a:pPr>
            <a:r>
              <a:rPr lang="ru-RU" sz="2000" dirty="0">
                <a:solidFill>
                  <a:schemeClr val="dk1"/>
                </a:solidFill>
                <a:ea typeface="Calibri"/>
                <a:cs typeface="Calibri"/>
                <a:sym typeface="Calibri"/>
              </a:rPr>
              <a:t>Личните данни в контекста на ОРЗД се отнасят до всички данни (имена, генетични, биометрични или здравни данни, уеб данни като IP адреси, лични имейл адреси, политически мнения и сексуална ориентация), свързани с идентифицирано или подлежащо на идентифициране лице. Те включват и информация, която, събрана заедно, може да доведе до идентифициране на това лице. Това се отнася и за данни, които са криптирани или представени с псевдоними, стига криптирането/анонимизирането да е обратимо. В съответствие със задълженията, произтичащи от Регламента за защита на данните, това означава, че ключовете за декриптиране трябва да се съхраняват отделно от псевдонимизираните данни.</a:t>
            </a:r>
            <a:r>
              <a:rPr lang="bg" sz="2000" b="0" i="0" dirty="0" smtClean="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pic>
        <p:nvPicPr>
          <p:cNvPr id="106" name="Google Shape;106;p3"/>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07" name="Google Shape;107;p3"/>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4"/>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113" name="Google Shape;113;p4"/>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14" name="Google Shape;114;p4"/>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115" name="Google Shape;115;p4"/>
          <p:cNvSpPr txBox="1"/>
          <p:nvPr/>
        </p:nvSpPr>
        <p:spPr>
          <a:xfrm>
            <a:off x="829321" y="1098628"/>
            <a:ext cx="10533358" cy="3447578"/>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just" rtl="0">
              <a:lnSpc>
                <a:spcPct val="110000"/>
              </a:lnSpc>
              <a:spcBef>
                <a:spcPts val="0"/>
              </a:spcBef>
              <a:spcAft>
                <a:spcPts val="0"/>
              </a:spcAft>
              <a:buClr>
                <a:srgbClr val="FF4343"/>
              </a:buClr>
              <a:buSzPct val="100000"/>
              <a:buFont typeface="Arial"/>
              <a:buNone/>
            </a:pPr>
            <a:r>
              <a:rPr lang="bg" sz="11200" b="1" dirty="0">
                <a:solidFill>
                  <a:srgbClr val="FF4343"/>
                </a:solidFill>
                <a:latin typeface="Arial"/>
                <a:ea typeface="Arial"/>
                <a:cs typeface="Arial"/>
                <a:sym typeface="Arial"/>
              </a:rPr>
              <a:t>ПОВЕРИТЕЛНОСТ: ОПРЕДЕЛЕНИЕ</a:t>
            </a:r>
            <a:endParaRPr dirty="0"/>
          </a:p>
          <a:p>
            <a:pPr lvl="0" algn="just">
              <a:lnSpc>
                <a:spcPct val="120000"/>
              </a:lnSpc>
              <a:spcBef>
                <a:spcPts val="1000"/>
              </a:spcBef>
              <a:buClr>
                <a:schemeClr val="dk1"/>
              </a:buClr>
              <a:buSzPct val="100000"/>
            </a:pPr>
            <a:r>
              <a:rPr lang="ru-RU" sz="8000" dirty="0">
                <a:solidFill>
                  <a:schemeClr val="dk1"/>
                </a:solidFill>
                <a:ea typeface="Calibri"/>
                <a:cs typeface="Calibri"/>
                <a:sym typeface="Calibri"/>
              </a:rPr>
              <a:t>Най-общо казано, поверителността на личния живот е правото да бъдеш оставен на мира. От правна гледна точка можем да говорим за поверителност на личния живот, а именно правото да имате известен контрол върху начина, по който се събира и използва вашата лична информация. </a:t>
            </a:r>
          </a:p>
          <a:p>
            <a:pPr lvl="0" algn="just">
              <a:lnSpc>
                <a:spcPct val="120000"/>
              </a:lnSpc>
              <a:spcBef>
                <a:spcPts val="1000"/>
              </a:spcBef>
              <a:buClr>
                <a:schemeClr val="dk1"/>
              </a:buClr>
              <a:buSzPct val="100000"/>
            </a:pPr>
            <a:r>
              <a:rPr lang="ru-RU" sz="8000" dirty="0">
                <a:solidFill>
                  <a:schemeClr val="dk1"/>
                </a:solidFill>
                <a:ea typeface="Calibri"/>
                <a:cs typeface="Calibri"/>
                <a:sym typeface="Calibri"/>
              </a:rPr>
              <a:t>Със скоростта на технологичните нововъведения, поверителността на личния живот става все по-сложна с всяка изминала минута, тъй като се събират и обменят все повече данни. С усъвършенстването на технологиите (а всъщност и на инвазията) се увеличават и начините за използване на данните. И това изправя организациите пред невероятно сложна матрица на риска, за да гарантират защитата на личната информация. В резултат на това поверителността на личния живот бързо се превърна в може би най-значимия въпрос за защита на потребителите (ако не и за защита на гражданите) в глобалната информационна икономика.</a:t>
            </a:r>
          </a:p>
          <a:p>
            <a:pPr lvl="0" algn="just">
              <a:lnSpc>
                <a:spcPct val="120000"/>
              </a:lnSpc>
              <a:spcBef>
                <a:spcPts val="1000"/>
              </a:spcBef>
              <a:buClr>
                <a:schemeClr val="dk1"/>
              </a:buClr>
              <a:buSzPct val="100000"/>
            </a:pPr>
            <a:r>
              <a:rPr lang="ru-RU" sz="8000" dirty="0">
                <a:solidFill>
                  <a:schemeClr val="dk1"/>
                </a:solidFill>
                <a:ea typeface="Calibri"/>
                <a:cs typeface="Calibri"/>
                <a:sym typeface="Calibri"/>
              </a:rPr>
              <a:t>Това доведе до разработването на концепцията за защита на личните данни: тя е насочена към използването и управлението на личните данни, като например въвеждането на политики, които да гарантират, че личната информация на потребителите се събира, споделя и използва по подходящ начин. Сигурността се фокусира повече върху защитата на данните от злонамерени атаки и използването на откраднати данни с цел </a:t>
            </a:r>
            <a:r>
              <a:rPr lang="ru-RU" sz="8000" dirty="0" smtClean="0">
                <a:solidFill>
                  <a:schemeClr val="dk1"/>
                </a:solidFill>
                <a:ea typeface="Calibri"/>
                <a:cs typeface="Calibri"/>
                <a:sym typeface="Calibri"/>
              </a:rPr>
              <a:t>печалба</a:t>
            </a:r>
            <a:r>
              <a:rPr lang="bg" sz="8000" dirty="0" smtClean="0">
                <a:solidFill>
                  <a:schemeClr val="dk1"/>
                </a:solidFill>
                <a:latin typeface="Calibri"/>
                <a:ea typeface="Calibri"/>
                <a:cs typeface="Calibri"/>
                <a:sym typeface="Calibri"/>
              </a:rPr>
              <a:t>.</a:t>
            </a:r>
            <a:endParaRP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21" name="Google Shape;121;p5"/>
          <p:cNvSpPr txBox="1"/>
          <p:nvPr/>
        </p:nvSpPr>
        <p:spPr>
          <a:xfrm>
            <a:off x="859801" y="1551302"/>
            <a:ext cx="10533358" cy="3447578"/>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just" rtl="0">
              <a:lnSpc>
                <a:spcPct val="110000"/>
              </a:lnSpc>
              <a:spcBef>
                <a:spcPts val="0"/>
              </a:spcBef>
              <a:spcAft>
                <a:spcPts val="0"/>
              </a:spcAft>
              <a:buClr>
                <a:srgbClr val="FF4343"/>
              </a:buClr>
              <a:buSzPct val="100000"/>
              <a:buFont typeface="Arial"/>
              <a:buNone/>
            </a:pPr>
            <a:r>
              <a:rPr lang="bg" sz="11200" b="1" dirty="0">
                <a:solidFill>
                  <a:srgbClr val="FF4343"/>
                </a:solidFill>
                <a:latin typeface="Arial"/>
                <a:ea typeface="Arial"/>
                <a:cs typeface="Arial"/>
                <a:sym typeface="Arial"/>
              </a:rPr>
              <a:t>КОИ СА </a:t>
            </a:r>
            <a:r>
              <a:rPr lang="bg" sz="11200" b="1" dirty="0" smtClean="0">
                <a:solidFill>
                  <a:srgbClr val="FF4343"/>
                </a:solidFill>
                <a:latin typeface="Arial"/>
                <a:ea typeface="Arial"/>
                <a:cs typeface="Arial"/>
                <a:sym typeface="Arial"/>
              </a:rPr>
              <a:t>УЧАСТНИЦИТЕ?</a:t>
            </a:r>
            <a:endParaRPr dirty="0"/>
          </a:p>
          <a:p>
            <a:pPr marL="342900" marR="0" lvl="0" indent="-342900" algn="just" rtl="0">
              <a:lnSpc>
                <a:spcPct val="120000"/>
              </a:lnSpc>
              <a:spcBef>
                <a:spcPts val="1000"/>
              </a:spcBef>
              <a:spcAft>
                <a:spcPts val="0"/>
              </a:spcAft>
              <a:buClr>
                <a:schemeClr val="dk1"/>
              </a:buClr>
              <a:buSzPct val="100000"/>
              <a:buFont typeface="Arial"/>
              <a:buChar char="•"/>
            </a:pPr>
            <a:r>
              <a:rPr lang="bg" sz="8000" b="1" i="0" dirty="0" smtClean="0">
                <a:solidFill>
                  <a:schemeClr val="dk1"/>
                </a:solidFill>
                <a:latin typeface="Calibri"/>
                <a:ea typeface="Calibri"/>
                <a:cs typeface="Calibri"/>
                <a:sym typeface="Calibri"/>
              </a:rPr>
              <a:t>Потребител</a:t>
            </a:r>
            <a:r>
              <a:rPr lang="bg" sz="8000" b="0" i="0" dirty="0" smtClean="0">
                <a:solidFill>
                  <a:schemeClr val="dk1"/>
                </a:solidFill>
                <a:latin typeface="Calibri"/>
                <a:ea typeface="Calibri"/>
                <a:cs typeface="Calibri"/>
                <a:sym typeface="Calibri"/>
              </a:rPr>
              <a:t>: </a:t>
            </a:r>
            <a:r>
              <a:rPr lang="bg" sz="8000" b="0" i="0" dirty="0">
                <a:solidFill>
                  <a:schemeClr val="dk1"/>
                </a:solidFill>
                <a:latin typeface="Calibri"/>
                <a:ea typeface="Calibri"/>
                <a:cs typeface="Calibri"/>
                <a:sym typeface="Calibri"/>
              </a:rPr>
              <a:t>физическо лице, чиито лични данни се обработват от </a:t>
            </a:r>
            <a:r>
              <a:rPr lang="bg" sz="8000" b="0" i="0" dirty="0" smtClean="0">
                <a:solidFill>
                  <a:schemeClr val="dk1"/>
                </a:solidFill>
                <a:latin typeface="Calibri"/>
                <a:ea typeface="Calibri"/>
                <a:cs typeface="Calibri"/>
                <a:sym typeface="Calibri"/>
              </a:rPr>
              <a:t>администратор (известен </a:t>
            </a:r>
            <a:r>
              <a:rPr lang="bg" sz="8000" b="0" i="0" dirty="0">
                <a:solidFill>
                  <a:schemeClr val="dk1"/>
                </a:solidFill>
                <a:latin typeface="Calibri"/>
                <a:ea typeface="Calibri"/>
                <a:cs typeface="Calibri"/>
                <a:sym typeface="Calibri"/>
              </a:rPr>
              <a:t>също като субект на данни</a:t>
            </a:r>
            <a:r>
              <a:rPr lang="bg" sz="8000" b="0" i="0" dirty="0" smtClean="0">
                <a:solidFill>
                  <a:schemeClr val="dk1"/>
                </a:solidFill>
                <a:latin typeface="Calibri"/>
                <a:ea typeface="Calibri"/>
                <a:cs typeface="Calibri"/>
                <a:sym typeface="Calibri"/>
              </a:rPr>
              <a:t>);</a:t>
            </a:r>
            <a:endParaRPr dirty="0"/>
          </a:p>
          <a:p>
            <a:pPr marL="342900" marR="0" lvl="0" indent="-342900" algn="just" rtl="0">
              <a:lnSpc>
                <a:spcPct val="120000"/>
              </a:lnSpc>
              <a:spcBef>
                <a:spcPts val="1000"/>
              </a:spcBef>
              <a:spcAft>
                <a:spcPts val="0"/>
              </a:spcAft>
              <a:buClr>
                <a:schemeClr val="dk1"/>
              </a:buClr>
              <a:buSzPct val="100000"/>
              <a:buFont typeface="Arial"/>
              <a:buChar char="•"/>
            </a:pPr>
            <a:r>
              <a:rPr lang="bg" sz="8000" b="1" dirty="0">
                <a:solidFill>
                  <a:schemeClr val="dk1"/>
                </a:solidFill>
                <a:latin typeface="Calibri"/>
                <a:ea typeface="Calibri"/>
                <a:cs typeface="Calibri"/>
                <a:sym typeface="Calibri"/>
              </a:rPr>
              <a:t>Администратор на </a:t>
            </a:r>
            <a:r>
              <a:rPr lang="bg" sz="8000" b="1" i="0" dirty="0" smtClean="0">
                <a:solidFill>
                  <a:schemeClr val="dk1"/>
                </a:solidFill>
                <a:latin typeface="Calibri"/>
                <a:ea typeface="Calibri"/>
                <a:cs typeface="Calibri"/>
                <a:sym typeface="Calibri"/>
              </a:rPr>
              <a:t>данни</a:t>
            </a:r>
            <a:r>
              <a:rPr lang="bg" sz="8000" b="0" i="0" dirty="0" smtClean="0">
                <a:solidFill>
                  <a:schemeClr val="dk1"/>
                </a:solidFill>
                <a:latin typeface="Calibri"/>
                <a:ea typeface="Calibri"/>
                <a:cs typeface="Calibri"/>
                <a:sym typeface="Calibri"/>
              </a:rPr>
              <a:t>: </a:t>
            </a:r>
            <a:r>
              <a:rPr lang="bg" sz="8000" b="0" i="0" dirty="0">
                <a:solidFill>
                  <a:schemeClr val="dk1"/>
                </a:solidFill>
                <a:latin typeface="Calibri"/>
                <a:ea typeface="Calibri"/>
                <a:cs typeface="Calibri"/>
                <a:sym typeface="Calibri"/>
              </a:rPr>
              <a:t>всяко физическо или юридическо лице, участващо в определянето на целта и начините за обработка на личните </a:t>
            </a:r>
            <a:r>
              <a:rPr lang="bg" sz="8000" b="0" i="0" dirty="0" smtClean="0">
                <a:solidFill>
                  <a:schemeClr val="dk1"/>
                </a:solidFill>
                <a:latin typeface="Calibri"/>
                <a:ea typeface="Calibri"/>
                <a:cs typeface="Calibri"/>
                <a:sym typeface="Calibri"/>
              </a:rPr>
              <a:t>данни;</a:t>
            </a:r>
            <a:endParaRPr dirty="0"/>
          </a:p>
          <a:p>
            <a:pPr marL="342900" marR="0" lvl="0" indent="-342900" algn="just" rtl="0">
              <a:lnSpc>
                <a:spcPct val="120000"/>
              </a:lnSpc>
              <a:spcBef>
                <a:spcPts val="1000"/>
              </a:spcBef>
              <a:spcAft>
                <a:spcPts val="0"/>
              </a:spcAft>
              <a:buClr>
                <a:schemeClr val="dk1"/>
              </a:buClr>
              <a:buSzPct val="100000"/>
              <a:buFont typeface="Arial"/>
              <a:buChar char="•"/>
            </a:pPr>
            <a:r>
              <a:rPr lang="bg-BG" sz="8000" b="1" dirty="0" smtClean="0">
                <a:solidFill>
                  <a:schemeClr val="dk1"/>
                </a:solidFill>
                <a:latin typeface="Calibri"/>
                <a:ea typeface="Calibri"/>
                <a:cs typeface="Calibri"/>
                <a:sym typeface="Calibri"/>
              </a:rPr>
              <a:t>Процесор на </a:t>
            </a:r>
            <a:r>
              <a:rPr lang="bg" sz="8000" b="1" dirty="0" smtClean="0">
                <a:solidFill>
                  <a:schemeClr val="dk1"/>
                </a:solidFill>
                <a:latin typeface="Calibri"/>
                <a:ea typeface="Calibri"/>
                <a:cs typeface="Calibri"/>
                <a:sym typeface="Calibri"/>
              </a:rPr>
              <a:t>д</a:t>
            </a:r>
            <a:r>
              <a:rPr lang="bg" sz="8000" b="1" i="0" dirty="0" smtClean="0">
                <a:solidFill>
                  <a:schemeClr val="dk1"/>
                </a:solidFill>
                <a:latin typeface="Calibri"/>
                <a:ea typeface="Calibri"/>
                <a:cs typeface="Calibri"/>
                <a:sym typeface="Calibri"/>
              </a:rPr>
              <a:t>анни</a:t>
            </a:r>
            <a:r>
              <a:rPr lang="bg" sz="8000" b="0" i="0" dirty="0" smtClean="0">
                <a:solidFill>
                  <a:schemeClr val="dk1"/>
                </a:solidFill>
                <a:latin typeface="Calibri"/>
                <a:ea typeface="Calibri"/>
                <a:cs typeface="Calibri"/>
                <a:sym typeface="Calibri"/>
              </a:rPr>
              <a:t>: </a:t>
            </a:r>
            <a:r>
              <a:rPr lang="bg" sz="8000" b="0" i="0" dirty="0">
                <a:solidFill>
                  <a:schemeClr val="dk1"/>
                </a:solidFill>
                <a:latin typeface="Calibri"/>
                <a:ea typeface="Calibri"/>
                <a:cs typeface="Calibri"/>
                <a:sym typeface="Calibri"/>
              </a:rPr>
              <a:t>всяко физическо или юридическо лице, участващо в обработването на лични данни от името на администратора.</a:t>
            </a:r>
            <a:endParaRPr dirty="0"/>
          </a:p>
          <a:p>
            <a:pPr marL="0" marR="0" lvl="0" indent="0" algn="just" rtl="0">
              <a:lnSpc>
                <a:spcPct val="120000"/>
              </a:lnSpc>
              <a:spcBef>
                <a:spcPts val="1000"/>
              </a:spcBef>
              <a:spcAft>
                <a:spcPts val="0"/>
              </a:spcAft>
              <a:buClr>
                <a:schemeClr val="dk1"/>
              </a:buClr>
              <a:buSzPct val="100000"/>
              <a:buFont typeface="Arial"/>
              <a:buNone/>
            </a:pPr>
            <a:r>
              <a:rPr lang="bg" sz="8000" b="0" i="0" dirty="0">
                <a:solidFill>
                  <a:schemeClr val="dk1"/>
                </a:solidFill>
                <a:latin typeface="Calibri"/>
                <a:ea typeface="Calibri"/>
                <a:cs typeface="Calibri"/>
                <a:sym typeface="Calibri"/>
              </a:rPr>
              <a:t>Например интернет компания може да събира </a:t>
            </a:r>
            <a:r>
              <a:rPr lang="bg" sz="8000" b="0" i="0" dirty="0" smtClean="0">
                <a:solidFill>
                  <a:schemeClr val="dk1"/>
                </a:solidFill>
                <a:latin typeface="Calibri"/>
                <a:ea typeface="Calibri"/>
                <a:cs typeface="Calibri"/>
                <a:sym typeface="Calibri"/>
              </a:rPr>
              <a:t>информация за потребителите си чрез </a:t>
            </a:r>
            <a:r>
              <a:rPr lang="bg" sz="8000" b="0" i="0" dirty="0">
                <a:solidFill>
                  <a:schemeClr val="dk1"/>
                </a:solidFill>
                <a:latin typeface="Calibri"/>
                <a:ea typeface="Calibri"/>
                <a:cs typeface="Calibri"/>
                <a:sym typeface="Calibri"/>
              </a:rPr>
              <a:t>своя уебсайт и да я съхранява с помощта на облачна услуга на трета страна. В този сценарий интернет компанията е администраторът на данни, а организацията, управляваща облачната услуга, е процесорът на данни.</a:t>
            </a:r>
            <a:endParaRPr sz="8000" dirty="0">
              <a:solidFill>
                <a:schemeClr val="dk1"/>
              </a:solidFill>
              <a:latin typeface="Calibri"/>
              <a:ea typeface="Calibri"/>
              <a:cs typeface="Calibri"/>
              <a:sym typeface="Calibri"/>
            </a:endParaRPr>
          </a:p>
        </p:txBody>
      </p:sp>
      <p:pic>
        <p:nvPicPr>
          <p:cNvPr id="122" name="Google Shape;122;p5"/>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23" name="Google Shape;123;p5"/>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p6"/>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29" name="Google Shape;129;p6"/>
          <p:cNvSpPr txBox="1"/>
          <p:nvPr/>
        </p:nvSpPr>
        <p:spPr>
          <a:xfrm>
            <a:off x="859801" y="1705211"/>
            <a:ext cx="10533358" cy="3447578"/>
          </a:xfrm>
          <a:prstGeom prst="rect">
            <a:avLst/>
          </a:prstGeom>
          <a:noFill/>
          <a:ln>
            <a:noFill/>
          </a:ln>
        </p:spPr>
        <p:txBody>
          <a:bodyPr spcFirstLastPara="1" wrap="square" lIns="91425" tIns="45700" rIns="91425" bIns="45700" anchor="t" anchorCtr="0">
            <a:normAutofit fontScale="70000" lnSpcReduction="20000"/>
          </a:bodyPr>
          <a:lstStyle/>
          <a:p>
            <a:pPr lvl="0" algn="just">
              <a:lnSpc>
                <a:spcPct val="110000"/>
              </a:lnSpc>
              <a:buClr>
                <a:srgbClr val="FF4343"/>
              </a:buClr>
              <a:buSzPct val="100000"/>
            </a:pPr>
            <a:r>
              <a:rPr lang="bg" sz="3300" b="1" dirty="0">
                <a:solidFill>
                  <a:srgbClr val="FF4343"/>
                </a:solidFill>
                <a:latin typeface="Arial"/>
                <a:ea typeface="Arial"/>
                <a:cs typeface="Arial"/>
                <a:sym typeface="Arial"/>
              </a:rPr>
              <a:t>КОИ СА ПОЛОЖИТЕЛНИТЕ ЕЛЕМЕНТИ НА </a:t>
            </a:r>
            <a:r>
              <a:rPr lang="bg-BG" sz="3300" b="1" dirty="0">
                <a:solidFill>
                  <a:srgbClr val="FF4343"/>
                </a:solidFill>
                <a:latin typeface="Arial"/>
                <a:ea typeface="Arial"/>
                <a:cs typeface="Arial"/>
                <a:sym typeface="Arial"/>
              </a:rPr>
              <a:t>ОРЗД</a:t>
            </a:r>
            <a:r>
              <a:rPr lang="bg" sz="3300" b="1" dirty="0" smtClean="0">
                <a:solidFill>
                  <a:srgbClr val="FF4343"/>
                </a:solidFill>
                <a:latin typeface="Arial"/>
                <a:ea typeface="Arial"/>
                <a:cs typeface="Arial"/>
                <a:sym typeface="Arial"/>
              </a:rPr>
              <a:t>?</a:t>
            </a:r>
            <a:endParaRPr dirty="0"/>
          </a:p>
          <a:p>
            <a:pPr marL="0" marR="0" lvl="0" indent="0" algn="just" rtl="0">
              <a:lnSpc>
                <a:spcPct val="110000"/>
              </a:lnSpc>
              <a:spcBef>
                <a:spcPts val="1000"/>
              </a:spcBef>
              <a:spcAft>
                <a:spcPts val="0"/>
              </a:spcAft>
              <a:buClr>
                <a:schemeClr val="dk1"/>
              </a:buClr>
              <a:buSzPct val="100000"/>
              <a:buFont typeface="Arial"/>
              <a:buNone/>
            </a:pPr>
            <a:r>
              <a:rPr lang="bg" sz="2400" b="0" i="0" dirty="0">
                <a:solidFill>
                  <a:schemeClr val="dk1"/>
                </a:solidFill>
                <a:latin typeface="Calibri"/>
                <a:ea typeface="Calibri"/>
                <a:cs typeface="Calibri"/>
                <a:sym typeface="Calibri"/>
              </a:rPr>
              <a:t>С този регламент Европейският съвет предефинира подхода на </a:t>
            </a:r>
            <a:r>
              <a:rPr lang="bg" sz="2400" dirty="0">
                <a:solidFill>
                  <a:schemeClr val="dk1"/>
                </a:solidFill>
                <a:latin typeface="Calibri"/>
                <a:ea typeface="Calibri"/>
                <a:cs typeface="Calibri"/>
                <a:sym typeface="Calibri"/>
              </a:rPr>
              <a:t>организациите </a:t>
            </a:r>
            <a:r>
              <a:rPr lang="bg" sz="2400" b="0" i="0" dirty="0">
                <a:solidFill>
                  <a:schemeClr val="dk1"/>
                </a:solidFill>
                <a:latin typeface="Calibri"/>
                <a:ea typeface="Calibri"/>
                <a:cs typeface="Calibri"/>
                <a:sym typeface="Calibri"/>
              </a:rPr>
              <a:t>към защитата на данните с оглед на </a:t>
            </a:r>
            <a:r>
              <a:rPr lang="bg" sz="2400" b="0" i="0" dirty="0" smtClean="0">
                <a:solidFill>
                  <a:schemeClr val="dk1"/>
                </a:solidFill>
                <a:latin typeface="Calibri"/>
                <a:ea typeface="Calibri"/>
                <a:cs typeface="Calibri"/>
                <a:sym typeface="Calibri"/>
              </a:rPr>
              <a:t>постоянните </a:t>
            </a:r>
            <a:r>
              <a:rPr lang="bg" sz="2400" b="0" i="0" dirty="0">
                <a:solidFill>
                  <a:schemeClr val="dk1"/>
                </a:solidFill>
                <a:latin typeface="Calibri"/>
                <a:ea typeface="Calibri"/>
                <a:cs typeface="Calibri"/>
                <a:sym typeface="Calibri"/>
              </a:rPr>
              <a:t>кибератаки, на които са подложени субекти от всякакъв размер и сектори вече няколко години, като предоставя полезни насоки в тази посока.</a:t>
            </a:r>
            <a:endParaRPr dirty="0"/>
          </a:p>
          <a:p>
            <a:pPr lvl="0" algn="just">
              <a:lnSpc>
                <a:spcPct val="110000"/>
              </a:lnSpc>
              <a:spcBef>
                <a:spcPts val="1000"/>
              </a:spcBef>
              <a:buClr>
                <a:schemeClr val="dk1"/>
              </a:buClr>
              <a:buSzPct val="100000"/>
            </a:pPr>
            <a:r>
              <a:rPr lang="bg" sz="2400" b="0" i="0" dirty="0">
                <a:solidFill>
                  <a:schemeClr val="dk1"/>
                </a:solidFill>
                <a:latin typeface="Calibri"/>
                <a:ea typeface="Calibri"/>
                <a:cs typeface="Calibri"/>
                <a:sym typeface="Calibri"/>
              </a:rPr>
              <a:t>Основните предимства на </a:t>
            </a:r>
            <a:r>
              <a:rPr lang="ru-RU" sz="2400" dirty="0">
                <a:solidFill>
                  <a:schemeClr val="dk1"/>
                </a:solidFill>
                <a:ea typeface="Calibri"/>
                <a:cs typeface="Calibri"/>
                <a:sym typeface="Calibri"/>
              </a:rPr>
              <a:t>ОРЗД</a:t>
            </a:r>
            <a:r>
              <a:rPr lang="bg" sz="2400" b="0" i="0" dirty="0" smtClean="0">
                <a:solidFill>
                  <a:schemeClr val="dk1"/>
                </a:solidFill>
                <a:latin typeface="Calibri"/>
                <a:ea typeface="Calibri"/>
                <a:cs typeface="Calibri"/>
                <a:sym typeface="Calibri"/>
              </a:rPr>
              <a:t> </a:t>
            </a:r>
            <a:r>
              <a:rPr lang="bg" sz="2400" b="0" i="0" dirty="0">
                <a:solidFill>
                  <a:schemeClr val="dk1"/>
                </a:solidFill>
                <a:latin typeface="Calibri"/>
                <a:ea typeface="Calibri"/>
                <a:cs typeface="Calibri"/>
                <a:sym typeface="Calibri"/>
              </a:rPr>
              <a:t>са:</a:t>
            </a:r>
            <a:endParaRPr dirty="0"/>
          </a:p>
          <a:p>
            <a:pPr marL="342900" marR="0" lvl="0" indent="-342900" algn="just" rtl="0">
              <a:lnSpc>
                <a:spcPct val="110000"/>
              </a:lnSpc>
              <a:spcBef>
                <a:spcPts val="1000"/>
              </a:spcBef>
              <a:spcAft>
                <a:spcPts val="0"/>
              </a:spcAft>
              <a:buClr>
                <a:schemeClr val="dk1"/>
              </a:buClr>
              <a:buSzPct val="100000"/>
              <a:buFont typeface="Arial"/>
              <a:buChar char="•"/>
            </a:pPr>
            <a:r>
              <a:rPr lang="ru-RU" sz="2400" b="1" i="0" dirty="0" smtClean="0">
                <a:solidFill>
                  <a:schemeClr val="dk1"/>
                </a:solidFill>
                <a:latin typeface="Calibri"/>
                <a:ea typeface="Calibri"/>
                <a:cs typeface="Calibri"/>
                <a:sym typeface="Calibri"/>
              </a:rPr>
              <a:t>Единни правила за целия ЕС;</a:t>
            </a:r>
            <a:endParaRPr lang="ru-RU" dirty="0" smtClean="0"/>
          </a:p>
          <a:p>
            <a:pPr marL="342900" marR="0" lvl="0" indent="-342900" algn="just" rtl="0">
              <a:lnSpc>
                <a:spcPct val="110000"/>
              </a:lnSpc>
              <a:spcBef>
                <a:spcPts val="1000"/>
              </a:spcBef>
              <a:spcAft>
                <a:spcPts val="0"/>
              </a:spcAft>
              <a:buClr>
                <a:schemeClr val="dk1"/>
              </a:buClr>
              <a:buSzPct val="100000"/>
              <a:buFont typeface="Arial"/>
              <a:buChar char="•"/>
            </a:pPr>
            <a:r>
              <a:rPr lang="ru-RU" sz="2400" b="1" i="0" dirty="0" smtClean="0">
                <a:solidFill>
                  <a:schemeClr val="dk1"/>
                </a:solidFill>
                <a:latin typeface="Calibri"/>
                <a:ea typeface="Calibri"/>
                <a:cs typeface="Calibri"/>
                <a:sym typeface="Calibri"/>
              </a:rPr>
              <a:t>Равни условия за всички компании в ЕС;</a:t>
            </a:r>
            <a:endParaRPr lang="ru-RU" dirty="0" smtClean="0"/>
          </a:p>
          <a:p>
            <a:pPr marL="342900" marR="0" lvl="0" indent="-342900" algn="just" rtl="0">
              <a:lnSpc>
                <a:spcPct val="110000"/>
              </a:lnSpc>
              <a:spcBef>
                <a:spcPts val="1000"/>
              </a:spcBef>
              <a:spcAft>
                <a:spcPts val="0"/>
              </a:spcAft>
              <a:buClr>
                <a:schemeClr val="dk1"/>
              </a:buClr>
              <a:buSzPct val="100000"/>
              <a:buFont typeface="Arial"/>
              <a:buChar char="•"/>
            </a:pPr>
            <a:r>
              <a:rPr lang="ru-RU" sz="2400" b="1" i="0" dirty="0" smtClean="0">
                <a:solidFill>
                  <a:schemeClr val="dk1"/>
                </a:solidFill>
                <a:latin typeface="Calibri"/>
                <a:ea typeface="Calibri"/>
                <a:cs typeface="Calibri"/>
                <a:sym typeface="Calibri"/>
              </a:rPr>
              <a:t>Правила, адаптирани към уеб икономиката;</a:t>
            </a:r>
            <a:endParaRPr lang="ru-RU" dirty="0" smtClean="0"/>
          </a:p>
          <a:p>
            <a:pPr marL="342900" marR="0" lvl="0" indent="-342900" algn="just" rtl="0">
              <a:lnSpc>
                <a:spcPct val="110000"/>
              </a:lnSpc>
              <a:spcBef>
                <a:spcPts val="1000"/>
              </a:spcBef>
              <a:spcAft>
                <a:spcPts val="0"/>
              </a:spcAft>
              <a:buClr>
                <a:schemeClr val="dk1"/>
              </a:buClr>
              <a:buSzPct val="100000"/>
              <a:buFont typeface="Arial"/>
              <a:buChar char="•"/>
            </a:pPr>
            <a:r>
              <a:rPr lang="ru-RU" sz="2400" b="1" i="0" dirty="0" smtClean="0">
                <a:solidFill>
                  <a:schemeClr val="dk1"/>
                </a:solidFill>
                <a:latin typeface="Calibri"/>
                <a:ea typeface="Calibri"/>
                <a:cs typeface="Calibri"/>
                <a:sym typeface="Calibri"/>
              </a:rPr>
              <a:t>Мащабируеми и адаптивни правила към технологичните промени и бъдещите икономически сценарии </a:t>
            </a:r>
            <a:r>
              <a:rPr lang="ru-RU" sz="2400" b="0" i="0" dirty="0" smtClean="0">
                <a:solidFill>
                  <a:schemeClr val="dk1"/>
                </a:solidFill>
                <a:latin typeface="Calibri"/>
                <a:ea typeface="Calibri"/>
                <a:cs typeface="Calibri"/>
                <a:sym typeface="Calibri"/>
              </a:rPr>
              <a:t>.</a:t>
            </a:r>
            <a:endParaRPr lang="ru-RU" dirty="0"/>
          </a:p>
        </p:txBody>
      </p:sp>
      <p:pic>
        <p:nvPicPr>
          <p:cNvPr id="130" name="Google Shape;130;p6"/>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31" name="Google Shape;131;p6"/>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5" name="Titolo 1">
            <a:extLst>
              <a:ext uri="{FF2B5EF4-FFF2-40B4-BE49-F238E27FC236}">
                <a16:creationId xmlns:a16="http://schemas.microsoft.com/office/drawing/2014/main" id="{1A777A39-AC92-4899-8D13-DD54E001EE33}"/>
              </a:ext>
            </a:extLst>
          </p:cNvPr>
          <p:cNvSpPr txBox="1">
            <a:spLocks/>
          </p:cNvSpPr>
          <p:nvPr/>
        </p:nvSpPr>
        <p:spPr>
          <a:xfrm>
            <a:off x="926655" y="788478"/>
            <a:ext cx="10058400" cy="1369074"/>
          </a:xfrm>
          <a:prstGeom prst="rect">
            <a:avLst/>
          </a:prstGeom>
        </p:spPr>
        <p:txBody>
          <a:bodyPr vert="horz" lIns="0" tIns="45720" rIns="0" bIns="45720" rtlCol="0" anchor="ctr">
            <a:norm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bg" sz="4400" b="1" dirty="0" smtClean="0">
                <a:solidFill>
                  <a:srgbClr val="FF6600"/>
                </a:solidFill>
                <a:latin typeface="Arial" panose="020B0604020202020204" pitchFamily="34" charset="0"/>
                <a:cs typeface="Arial" panose="020B0604020202020204" pitchFamily="34" charset="0"/>
              </a:rPr>
              <a:t>Уместност </a:t>
            </a:r>
            <a:endParaRPr lang="it-IT" sz="4400" b="1" dirty="0">
              <a:solidFill>
                <a:srgbClr val="FF4343"/>
              </a:solidFill>
              <a:latin typeface="Arial" panose="020B0604020202020204" pitchFamily="34" charset="0"/>
              <a:cs typeface="Arial" panose="020B0604020202020204" pitchFamily="34" charset="0"/>
            </a:endParaRPr>
          </a:p>
        </p:txBody>
      </p:sp>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2157552"/>
            <a:ext cx="10533358" cy="3447578"/>
          </a:xfrm>
          <a:prstGeom prst="rect">
            <a:avLst/>
          </a:prstGeom>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bg" sz="3600" b="1" dirty="0">
                <a:solidFill>
                  <a:srgbClr val="FF4343"/>
                </a:solidFill>
                <a:latin typeface="Arial" panose="020B0604020202020204" pitchFamily="34" charset="0"/>
                <a:cs typeface="Arial" panose="020B0604020202020204" pitchFamily="34" charset="0"/>
              </a:rPr>
              <a:t>ЗАЩО И КАК ДИГИТАЛНИТЕ ИНСТРУМЕНТИ И СОЦИАЛНИТЕ МЕДИИ МОГАТ ДА ПОДОБРЯТ ИМИДЖА НА </a:t>
            </a:r>
            <a:r>
              <a:rPr lang="bg" sz="3600" b="1" dirty="0" smtClean="0">
                <a:solidFill>
                  <a:srgbClr val="FF4343"/>
                </a:solidFill>
                <a:latin typeface="Arial" panose="020B0604020202020204" pitchFamily="34" charset="0"/>
                <a:cs typeface="Arial" panose="020B0604020202020204" pitchFamily="34" charset="0"/>
              </a:rPr>
              <a:t>НАШИЯ ОТБОР?</a:t>
            </a:r>
          </a:p>
          <a:p>
            <a:pPr algn="just">
              <a:lnSpc>
                <a:spcPct val="120000"/>
              </a:lnSpc>
            </a:pPr>
            <a:r>
              <a:rPr lang="bg" dirty="0" smtClean="0">
                <a:latin typeface="Calibri corpo"/>
              </a:rPr>
              <a:t>Дигиталните </a:t>
            </a:r>
            <a:r>
              <a:rPr lang="bg" dirty="0">
                <a:latin typeface="Calibri corpo"/>
              </a:rPr>
              <a:t>технологии присъстват все повече </a:t>
            </a:r>
            <a:r>
              <a:rPr lang="bg" dirty="0" smtClean="0">
                <a:latin typeface="Calibri corpo"/>
              </a:rPr>
              <a:t>в нашето ежедневие </a:t>
            </a:r>
            <a:r>
              <a:rPr lang="bg" dirty="0">
                <a:latin typeface="Calibri corpo"/>
              </a:rPr>
              <a:t>и оказват огромно влияние върху хората и </a:t>
            </a:r>
            <a:r>
              <a:rPr lang="bg" dirty="0" smtClean="0">
                <a:latin typeface="Calibri corpo"/>
              </a:rPr>
              <a:t>всички </a:t>
            </a:r>
            <a:r>
              <a:rPr lang="bg" dirty="0">
                <a:latin typeface="Calibri corpo"/>
              </a:rPr>
              <a:t>аспекти на човешкия живот, включително и върху бизнес сектора.</a:t>
            </a:r>
          </a:p>
          <a:p>
            <a:pPr algn="just">
              <a:lnSpc>
                <a:spcPct val="120000"/>
              </a:lnSpc>
            </a:pPr>
            <a:r>
              <a:rPr lang="bg" dirty="0">
                <a:latin typeface="Calibri corpo"/>
              </a:rPr>
              <a:t>С течение на </a:t>
            </a:r>
            <a:r>
              <a:rPr lang="bg" dirty="0" smtClean="0">
                <a:latin typeface="Calibri corpo"/>
              </a:rPr>
              <a:t>времето, </a:t>
            </a:r>
            <a:r>
              <a:rPr lang="bg" dirty="0">
                <a:latin typeface="Calibri corpo"/>
              </a:rPr>
              <a:t>компаниите започнаха да се възползват от предимствата на съвременната дигитална ера, особено </a:t>
            </a:r>
            <a:r>
              <a:rPr lang="bg" dirty="0" smtClean="0">
                <a:latin typeface="Calibri corpo"/>
              </a:rPr>
              <a:t>за да </a:t>
            </a:r>
            <a:r>
              <a:rPr lang="bg" dirty="0">
                <a:latin typeface="Calibri corpo"/>
              </a:rPr>
              <a:t>рекламират своята марка. Техните бизнес процеси и отношения с клиентите се основават на използването на дигитални технологии, за да могат </a:t>
            </a:r>
            <a:r>
              <a:rPr lang="bg" b="1" dirty="0">
                <a:latin typeface="Calibri corpo"/>
              </a:rPr>
              <a:t>лесно </a:t>
            </a:r>
            <a:r>
              <a:rPr lang="bg" b="1" dirty="0" smtClean="0">
                <a:latin typeface="Calibri corpo"/>
              </a:rPr>
              <a:t>да </a:t>
            </a:r>
            <a:r>
              <a:rPr lang="bg" b="1" dirty="0">
                <a:latin typeface="Calibri corpo"/>
              </a:rPr>
              <a:t>опознаят </a:t>
            </a:r>
            <a:r>
              <a:rPr lang="bg" dirty="0" smtClean="0">
                <a:latin typeface="Calibri corpo"/>
              </a:rPr>
              <a:t>(а </a:t>
            </a:r>
            <a:r>
              <a:rPr lang="bg" dirty="0">
                <a:latin typeface="Calibri corpo"/>
              </a:rPr>
              <a:t>именно техните ценности, продукти и услуги) и </a:t>
            </a:r>
            <a:r>
              <a:rPr lang="bg" b="1" dirty="0">
                <a:latin typeface="Calibri corpo"/>
              </a:rPr>
              <a:t>да влязат в контакт с тях </a:t>
            </a:r>
            <a:r>
              <a:rPr lang="bg" dirty="0">
                <a:latin typeface="Calibri corpo"/>
              </a:rPr>
              <a:t>. От друга страна, </a:t>
            </a:r>
            <a:r>
              <a:rPr lang="bg" b="1" dirty="0">
                <a:latin typeface="Calibri corpo"/>
              </a:rPr>
              <a:t>клиентите могат да научат повече за компанията и нейната дейност </a:t>
            </a:r>
            <a:r>
              <a:rPr lang="bg" dirty="0">
                <a:latin typeface="Calibri corpo"/>
              </a:rPr>
              <a:t>и да сравнят своя опит и </a:t>
            </a:r>
            <a:r>
              <a:rPr lang="bg" dirty="0" smtClean="0">
                <a:latin typeface="Calibri corpo"/>
              </a:rPr>
              <a:t>мнения </a:t>
            </a:r>
            <a:r>
              <a:rPr lang="bg" dirty="0">
                <a:latin typeface="Calibri corpo"/>
              </a:rPr>
              <a:t>за определени продукти и услуги.</a:t>
            </a:r>
            <a:r>
              <a:rPr lang="bg" i="1" dirty="0">
                <a:latin typeface="Calibri corpo"/>
                <a:cs typeface="Arial" panose="020B0604020202020204" pitchFamily="34" charset="0"/>
              </a:rPr>
              <a:t> </a:t>
            </a:r>
            <a:endParaRPr lang="it-IT" dirty="0">
              <a:latin typeface="Calibri corpo"/>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3493841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7"/>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37" name="Google Shape;137;p7"/>
          <p:cNvSpPr txBox="1"/>
          <p:nvPr/>
        </p:nvSpPr>
        <p:spPr>
          <a:xfrm>
            <a:off x="751159" y="1302868"/>
            <a:ext cx="5640587" cy="5133315"/>
          </a:xfrm>
          <a:prstGeom prst="rect">
            <a:avLst/>
          </a:prstGeom>
          <a:noFill/>
          <a:ln>
            <a:noFill/>
          </a:ln>
        </p:spPr>
        <p:txBody>
          <a:bodyPr spcFirstLastPara="1" wrap="square" lIns="91425" tIns="45700" rIns="91425" bIns="45700" anchor="t" anchorCtr="0">
            <a:normAutofit/>
          </a:bodyPr>
          <a:lstStyle/>
          <a:p>
            <a:pPr marL="0" marR="0" lvl="0" indent="0" algn="just" rtl="0">
              <a:lnSpc>
                <a:spcPct val="110000"/>
              </a:lnSpc>
              <a:spcBef>
                <a:spcPts val="0"/>
              </a:spcBef>
              <a:spcAft>
                <a:spcPts val="0"/>
              </a:spcAft>
              <a:buClr>
                <a:srgbClr val="FF4343"/>
              </a:buClr>
              <a:buSzPts val="2800"/>
              <a:buFont typeface="Arial"/>
              <a:buNone/>
            </a:pPr>
            <a:r>
              <a:rPr lang="bg" sz="2800" b="1" dirty="0">
                <a:solidFill>
                  <a:schemeClr val="accent2"/>
                </a:solidFill>
                <a:latin typeface="Arial"/>
                <a:ea typeface="Arial"/>
                <a:cs typeface="Arial"/>
                <a:sym typeface="Arial"/>
              </a:rPr>
              <a:t>ФУНДАМЕНТАЛНИ АСПЕКТИ</a:t>
            </a:r>
            <a:endParaRPr dirty="0">
              <a:solidFill>
                <a:schemeClr val="accent2"/>
              </a:solidFill>
            </a:endParaRPr>
          </a:p>
          <a:p>
            <a:pPr marL="457200" marR="0" lvl="0" indent="-457200" algn="just" rtl="0">
              <a:lnSpc>
                <a:spcPct val="110000"/>
              </a:lnSpc>
              <a:spcBef>
                <a:spcPts val="1000"/>
              </a:spcBef>
              <a:spcAft>
                <a:spcPts val="0"/>
              </a:spcAft>
              <a:buClr>
                <a:schemeClr val="dk1"/>
              </a:buClr>
              <a:buSzPts val="2000"/>
              <a:buFont typeface="Calibri"/>
              <a:buAutoNum type="arabicPeriod"/>
            </a:pPr>
            <a:r>
              <a:rPr lang="bg" sz="2000" b="1" i="0" dirty="0">
                <a:solidFill>
                  <a:schemeClr val="dk1"/>
                </a:solidFill>
                <a:latin typeface="Calibri"/>
                <a:ea typeface="Calibri"/>
                <a:cs typeface="Calibri"/>
                <a:sym typeface="Calibri"/>
              </a:rPr>
              <a:t>Използване и съхраняване на данни при изрично дадено съгласие</a:t>
            </a:r>
            <a:endParaRPr dirty="0"/>
          </a:p>
          <a:p>
            <a:pPr lvl="0" algn="just">
              <a:lnSpc>
                <a:spcPct val="110000"/>
              </a:lnSpc>
              <a:spcBef>
                <a:spcPts val="1000"/>
              </a:spcBef>
              <a:buClr>
                <a:schemeClr val="dk1"/>
              </a:buClr>
              <a:buSzPts val="2000"/>
            </a:pPr>
            <a:r>
              <a:rPr lang="ru-RU" sz="2000" dirty="0" smtClean="0">
                <a:solidFill>
                  <a:schemeClr val="dk1"/>
                </a:solidFill>
                <a:ea typeface="Calibri"/>
                <a:cs typeface="Calibri"/>
                <a:sym typeface="Calibri"/>
              </a:rPr>
              <a:t>ОРЗД</a:t>
            </a:r>
            <a:r>
              <a:rPr lang="bg" sz="2000" dirty="0" smtClean="0">
                <a:solidFill>
                  <a:schemeClr val="dk1"/>
                </a:solidFill>
                <a:latin typeface="Calibri"/>
                <a:ea typeface="Calibri"/>
                <a:cs typeface="Calibri"/>
                <a:sym typeface="Calibri"/>
              </a:rPr>
              <a:t> </a:t>
            </a:r>
            <a:r>
              <a:rPr lang="bg" sz="2000" b="0" i="0" dirty="0">
                <a:solidFill>
                  <a:schemeClr val="dk1"/>
                </a:solidFill>
                <a:latin typeface="Calibri"/>
                <a:ea typeface="Calibri"/>
                <a:cs typeface="Calibri"/>
                <a:sym typeface="Calibri"/>
              </a:rPr>
              <a:t>казва, че всяко лице, при определени обстоятелства, трябва да даде своето </a:t>
            </a:r>
            <a:r>
              <a:rPr lang="bg" sz="2000" b="0" i="0" dirty="0" smtClean="0">
                <a:solidFill>
                  <a:schemeClr val="dk1"/>
                </a:solidFill>
                <a:latin typeface="Calibri"/>
                <a:ea typeface="Calibri"/>
                <a:cs typeface="Calibri"/>
                <a:sym typeface="Calibri"/>
              </a:rPr>
              <a:t>съгласие. „</a:t>
            </a:r>
            <a:r>
              <a:rPr lang="bg" sz="2000" b="0" i="0" dirty="0" smtClean="0">
                <a:solidFill>
                  <a:srgbClr val="FF6600"/>
                </a:solidFill>
                <a:latin typeface="Calibri"/>
                <a:ea typeface="Calibri"/>
                <a:cs typeface="Calibri"/>
                <a:sym typeface="Calibri"/>
              </a:rPr>
              <a:t>Свободно дадено</a:t>
            </a:r>
            <a:r>
              <a:rPr lang="bg" sz="2000" b="0" i="0" dirty="0" smtClean="0">
                <a:solidFill>
                  <a:schemeClr val="dk1"/>
                </a:solidFill>
                <a:latin typeface="Calibri"/>
                <a:ea typeface="Calibri"/>
                <a:cs typeface="Calibri"/>
                <a:sym typeface="Calibri"/>
              </a:rPr>
              <a:t>“ </a:t>
            </a:r>
            <a:r>
              <a:rPr lang="bg" sz="2000" b="0" i="0" dirty="0">
                <a:solidFill>
                  <a:schemeClr val="dk1"/>
                </a:solidFill>
                <a:latin typeface="Calibri"/>
                <a:ea typeface="Calibri"/>
                <a:cs typeface="Calibri"/>
                <a:sym typeface="Calibri"/>
              </a:rPr>
              <a:t>съгласие по същество означава, че не сте притиснали субекта на данните да се съгласи да използвате неговите данни. От една страна, това означава, че </a:t>
            </a:r>
            <a:r>
              <a:rPr lang="bg" sz="2000" b="1" i="0" dirty="0">
                <a:solidFill>
                  <a:schemeClr val="dk1"/>
                </a:solidFill>
                <a:latin typeface="Calibri"/>
                <a:ea typeface="Calibri"/>
                <a:cs typeface="Calibri"/>
                <a:sym typeface="Calibri"/>
              </a:rPr>
              <a:t>не можете да изисквате съгласие за обработка на данни като условие за използване на </a:t>
            </a:r>
            <a:r>
              <a:rPr lang="bg" sz="2000" b="1" i="0" dirty="0" smtClean="0">
                <a:solidFill>
                  <a:schemeClr val="dk1"/>
                </a:solidFill>
                <a:latin typeface="Calibri"/>
                <a:ea typeface="Calibri"/>
                <a:cs typeface="Calibri"/>
                <a:sym typeface="Calibri"/>
              </a:rPr>
              <a:t>услугата</a:t>
            </a:r>
            <a:r>
              <a:rPr lang="bg" sz="2000" b="0" i="0" dirty="0" smtClean="0">
                <a:solidFill>
                  <a:schemeClr val="dk1"/>
                </a:solidFill>
                <a:latin typeface="Calibri"/>
                <a:ea typeface="Calibri"/>
                <a:cs typeface="Calibri"/>
                <a:sym typeface="Calibri"/>
              </a:rPr>
              <a:t>. </a:t>
            </a:r>
            <a:r>
              <a:rPr lang="bg" sz="2000" b="0" i="0" dirty="0">
                <a:solidFill>
                  <a:schemeClr val="dk1"/>
                </a:solidFill>
                <a:latin typeface="Calibri"/>
                <a:ea typeface="Calibri"/>
                <a:cs typeface="Calibri"/>
                <a:sym typeface="Calibri"/>
              </a:rPr>
              <a:t>Хората трябва да могат да казват „не“.</a:t>
            </a:r>
            <a:endParaRPr dirty="0"/>
          </a:p>
        </p:txBody>
      </p:sp>
      <p:pic>
        <p:nvPicPr>
          <p:cNvPr id="138" name="Google Shape;138;p7"/>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39" name="Google Shape;139;p7"/>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140" name="Google Shape;140;p7"/>
          <p:cNvPicPr preferRelativeResize="0"/>
          <p:nvPr/>
        </p:nvPicPr>
        <p:blipFill rotWithShape="1">
          <a:blip r:embed="rId5">
            <a:alphaModFix/>
          </a:blip>
          <a:srcRect/>
          <a:stretch/>
        </p:blipFill>
        <p:spPr>
          <a:xfrm>
            <a:off x="6988427" y="1996290"/>
            <a:ext cx="4618513" cy="307082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8"/>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46" name="Google Shape;146;p8"/>
          <p:cNvSpPr txBox="1"/>
          <p:nvPr/>
        </p:nvSpPr>
        <p:spPr>
          <a:xfrm>
            <a:off x="859801" y="1705211"/>
            <a:ext cx="10533358" cy="3447578"/>
          </a:xfrm>
          <a:prstGeom prst="rect">
            <a:avLst/>
          </a:prstGeom>
          <a:noFill/>
          <a:ln>
            <a:noFill/>
          </a:ln>
        </p:spPr>
        <p:txBody>
          <a:bodyPr spcFirstLastPara="1" wrap="square" lIns="91425" tIns="45700" rIns="91425" bIns="45700" anchor="t" anchorCtr="0">
            <a:noAutofit/>
          </a:bodyPr>
          <a:lstStyle/>
          <a:p>
            <a:pPr lvl="0" algn="just">
              <a:buClr>
                <a:srgbClr val="000000"/>
              </a:buClr>
              <a:buSzPts val="2000"/>
            </a:pPr>
            <a:r>
              <a:rPr lang="ru-RU" sz="2000" dirty="0">
                <a:solidFill>
                  <a:srgbClr val="000000"/>
                </a:solidFill>
                <a:ea typeface="Calibri"/>
                <a:cs typeface="Calibri"/>
                <a:sym typeface="Calibri"/>
              </a:rPr>
              <a:t>Освен това искането за съгласие трябва да бъде представено по начин, който е ясно разграничим от другите въпроси (член 7 от ОРЗД). Трябва да е ясно какви дейности по обработване на данни възнамерявате да извършите, като предоставите на субекта възможност да даде съгласието си за всяка дейност.</a:t>
            </a:r>
          </a:p>
          <a:p>
            <a:pPr lvl="0" algn="just">
              <a:buClr>
                <a:srgbClr val="000000"/>
              </a:buClr>
              <a:buSzPts val="2000"/>
            </a:pPr>
            <a:r>
              <a:rPr lang="ru-RU" sz="2000" dirty="0">
                <a:solidFill>
                  <a:srgbClr val="000000"/>
                </a:solidFill>
                <a:ea typeface="Calibri"/>
                <a:cs typeface="Calibri"/>
                <a:sym typeface="Calibri"/>
              </a:rPr>
              <a:t>След това съгласието трябва да бъде информирано. Това означава, че субектът на данните знае вашата самоличност, какви дейности по обработване на данни възнамерявате да извършвате, целта на обработването на данните и че може да оттегли съгласието си по всяко време.</a:t>
            </a:r>
          </a:p>
          <a:p>
            <a:pPr lvl="0" algn="just">
              <a:buClr>
                <a:srgbClr val="000000"/>
              </a:buClr>
              <a:buSzPts val="2000"/>
            </a:pPr>
            <a:r>
              <a:rPr lang="ru-RU" sz="2000" dirty="0">
                <a:solidFill>
                  <a:srgbClr val="000000"/>
                </a:solidFill>
                <a:ea typeface="Calibri"/>
                <a:cs typeface="Calibri"/>
                <a:sym typeface="Calibri"/>
              </a:rPr>
              <a:t>И накрая, съгласието трябва да бъде недвусмислено, а именно „може да включва отбелязване на квадратче при посещение на интернет сайт, избор на технически настройки за услугите на информационното общество или друго изявление или поведение, което ясно показва в този контекст, че субектът на данните е съгласен с тяхната обработка“. (Съображение 32 от ОРЗД</a:t>
            </a:r>
            <a:r>
              <a:rPr lang="ru-RU" sz="2000" dirty="0" smtClean="0">
                <a:solidFill>
                  <a:srgbClr val="000000"/>
                </a:solidFill>
                <a:ea typeface="Calibri"/>
                <a:cs typeface="Calibri"/>
                <a:sym typeface="Calibri"/>
              </a:rPr>
              <a:t>).</a:t>
            </a:r>
            <a:endParaRPr lang="ru-RU" sz="2000" dirty="0">
              <a:solidFill>
                <a:srgbClr val="000000"/>
              </a:solidFill>
              <a:ea typeface="Calibri"/>
              <a:cs typeface="Calibri"/>
              <a:sym typeface="Calibri"/>
            </a:endParaRPr>
          </a:p>
        </p:txBody>
      </p:sp>
      <p:pic>
        <p:nvPicPr>
          <p:cNvPr id="147" name="Google Shape;147;p8"/>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48" name="Google Shape;148;p8"/>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9"/>
          <p:cNvPicPr preferRelativeResize="0"/>
          <p:nvPr/>
        </p:nvPicPr>
        <p:blipFill rotWithShape="1">
          <a:blip r:embed="rId3">
            <a:alphaModFix/>
          </a:blip>
          <a:srcRect/>
          <a:stretch/>
        </p:blipFill>
        <p:spPr>
          <a:xfrm>
            <a:off x="10359436" y="0"/>
            <a:ext cx="1790891" cy="1790891"/>
          </a:xfrm>
          <a:prstGeom prst="rect">
            <a:avLst/>
          </a:prstGeom>
          <a:noFill/>
          <a:ln>
            <a:noFill/>
          </a:ln>
        </p:spPr>
      </p:pic>
      <p:pic>
        <p:nvPicPr>
          <p:cNvPr id="154" name="Google Shape;154;p9"/>
          <p:cNvPicPr preferRelativeResize="0"/>
          <p:nvPr/>
        </p:nvPicPr>
        <p:blipFill rotWithShape="1">
          <a:blip r:embed="rId4">
            <a:alphaModFix/>
          </a:blip>
          <a:srcRect l="2231" t="-1091" r="22052" b="1091"/>
          <a:stretch/>
        </p:blipFill>
        <p:spPr>
          <a:xfrm>
            <a:off x="9778110" y="5782139"/>
            <a:ext cx="2413890" cy="654044"/>
          </a:xfrm>
          <a:prstGeom prst="rect">
            <a:avLst/>
          </a:prstGeom>
          <a:noFill/>
          <a:ln>
            <a:noFill/>
          </a:ln>
        </p:spPr>
      </p:pic>
      <p:sp>
        <p:nvSpPr>
          <p:cNvPr id="155" name="Google Shape;155;p9"/>
          <p:cNvSpPr txBox="1"/>
          <p:nvPr/>
        </p:nvSpPr>
        <p:spPr>
          <a:xfrm>
            <a:off x="1385180" y="3204926"/>
            <a:ext cx="10124976" cy="7219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bg" sz="2000" dirty="0">
                <a:solidFill>
                  <a:srgbClr val="000000"/>
                </a:solidFill>
                <a:latin typeface="Calibri"/>
                <a:ea typeface="Calibri"/>
                <a:cs typeface="Calibri"/>
                <a:sym typeface="Calibri"/>
              </a:rPr>
              <a:t>В обобщение, </a:t>
            </a:r>
            <a:r>
              <a:rPr lang="bg" sz="2000" b="1" dirty="0">
                <a:solidFill>
                  <a:srgbClr val="000000"/>
                </a:solidFill>
                <a:latin typeface="Calibri"/>
                <a:ea typeface="Calibri"/>
                <a:cs typeface="Calibri"/>
                <a:sym typeface="Calibri"/>
              </a:rPr>
              <a:t>вие нямате валидно съгласие и не можете да го използвате или съхранявате </a:t>
            </a:r>
            <a:r>
              <a:rPr lang="bg" sz="2000" b="1" dirty="0" smtClean="0">
                <a:solidFill>
                  <a:srgbClr val="000000"/>
                </a:solidFill>
                <a:latin typeface="Calibri"/>
                <a:ea typeface="Calibri"/>
                <a:cs typeface="Calibri"/>
                <a:sym typeface="Calibri"/>
              </a:rPr>
              <a:t>данни в </a:t>
            </a:r>
            <a:r>
              <a:rPr lang="bg" sz="2000" b="1" dirty="0">
                <a:solidFill>
                  <a:srgbClr val="000000"/>
                </a:solidFill>
                <a:latin typeface="Calibri"/>
                <a:ea typeface="Calibri"/>
                <a:cs typeface="Calibri"/>
                <a:sym typeface="Calibri"/>
              </a:rPr>
              <a:t>следните случаи </a:t>
            </a:r>
            <a:r>
              <a:rPr lang="bg" sz="2000" dirty="0">
                <a:solidFill>
                  <a:srgbClr val="000000"/>
                </a:solidFill>
                <a:latin typeface="Calibri"/>
                <a:ea typeface="Calibri"/>
                <a:cs typeface="Calibri"/>
                <a:sym typeface="Calibri"/>
              </a:rPr>
              <a:t>:</a:t>
            </a:r>
            <a:endParaRPr dirty="0"/>
          </a:p>
          <a:p>
            <a:pPr marL="0" marR="0" lvl="0" indent="-127000" algn="l" rtl="0">
              <a:lnSpc>
                <a:spcPct val="100000"/>
              </a:lnSpc>
              <a:spcBef>
                <a:spcPts val="1000"/>
              </a:spcBef>
              <a:spcAft>
                <a:spcPts val="0"/>
              </a:spcAft>
              <a:buClr>
                <a:srgbClr val="000000"/>
              </a:buClr>
              <a:buSzPts val="2000"/>
              <a:buFont typeface="Arial"/>
              <a:buChar char="•"/>
            </a:pPr>
            <a:r>
              <a:rPr lang="ru-RU" sz="2000" dirty="0" smtClean="0">
                <a:solidFill>
                  <a:srgbClr val="000000"/>
                </a:solidFill>
                <a:latin typeface="Calibri"/>
                <a:ea typeface="Calibri"/>
                <a:cs typeface="Calibri"/>
                <a:sym typeface="Calibri"/>
              </a:rPr>
              <a:t>Имате съмнения дали някой е дал съгласие;</a:t>
            </a:r>
            <a:endParaRPr lang="ru-RU" dirty="0" smtClean="0"/>
          </a:p>
          <a:p>
            <a:pPr marL="0" marR="0" lvl="0" indent="-127000" algn="l" rtl="0">
              <a:lnSpc>
                <a:spcPct val="100000"/>
              </a:lnSpc>
              <a:spcBef>
                <a:spcPts val="1000"/>
              </a:spcBef>
              <a:spcAft>
                <a:spcPts val="0"/>
              </a:spcAft>
              <a:buClr>
                <a:srgbClr val="000000"/>
              </a:buClr>
              <a:buSzPts val="2000"/>
              <a:buFont typeface="Arial"/>
              <a:buChar char="•"/>
            </a:pPr>
            <a:r>
              <a:rPr lang="ru-RU" sz="2000" dirty="0" smtClean="0">
                <a:solidFill>
                  <a:srgbClr val="000000"/>
                </a:solidFill>
                <a:latin typeface="Calibri"/>
                <a:ea typeface="Calibri"/>
                <a:cs typeface="Calibri"/>
                <a:sym typeface="Calibri"/>
              </a:rPr>
              <a:t>Индивидът не осъзнава, че е дал съгласие;</a:t>
            </a:r>
            <a:endParaRPr lang="ru-RU" dirty="0" smtClean="0"/>
          </a:p>
          <a:p>
            <a:pPr marL="0" marR="0" lvl="0" indent="-127000" algn="l" rtl="0">
              <a:lnSpc>
                <a:spcPct val="100000"/>
              </a:lnSpc>
              <a:spcBef>
                <a:spcPts val="1000"/>
              </a:spcBef>
              <a:spcAft>
                <a:spcPts val="0"/>
              </a:spcAft>
              <a:buClr>
                <a:srgbClr val="000000"/>
              </a:buClr>
              <a:buSzPts val="2000"/>
              <a:buFont typeface="Arial"/>
              <a:buChar char="•"/>
            </a:pPr>
            <a:r>
              <a:rPr lang="ru-RU" sz="2000" dirty="0" smtClean="0">
                <a:solidFill>
                  <a:srgbClr val="000000"/>
                </a:solidFill>
                <a:latin typeface="Calibri"/>
                <a:ea typeface="Calibri"/>
                <a:cs typeface="Calibri"/>
                <a:sym typeface="Calibri"/>
              </a:rPr>
              <a:t>Нямате ясен документ, който да доказва съгласие;</a:t>
            </a:r>
            <a:endParaRPr lang="ru-RU" dirty="0" smtClean="0"/>
          </a:p>
          <a:p>
            <a:pPr marL="0" marR="0" lvl="0" indent="-127000" algn="l" rtl="0">
              <a:lnSpc>
                <a:spcPct val="100000"/>
              </a:lnSpc>
              <a:spcBef>
                <a:spcPts val="1000"/>
              </a:spcBef>
              <a:spcAft>
                <a:spcPts val="0"/>
              </a:spcAft>
              <a:buClr>
                <a:srgbClr val="000000"/>
              </a:buClr>
              <a:buSzPts val="2000"/>
              <a:buFont typeface="Arial"/>
              <a:buChar char="•"/>
            </a:pPr>
            <a:r>
              <a:rPr lang="ru-RU" sz="2000" dirty="0" smtClean="0">
                <a:solidFill>
                  <a:srgbClr val="000000"/>
                </a:solidFill>
                <a:latin typeface="Calibri"/>
                <a:ea typeface="Calibri"/>
                <a:cs typeface="Calibri"/>
                <a:sym typeface="Calibri"/>
              </a:rPr>
              <a:t>Нямаше реален свободен избор за участие;</a:t>
            </a:r>
            <a:endParaRPr lang="ru-RU" dirty="0" smtClean="0"/>
          </a:p>
          <a:p>
            <a:pPr marL="0" marR="0" lvl="0" indent="-127000" algn="l" rtl="0">
              <a:lnSpc>
                <a:spcPct val="100000"/>
              </a:lnSpc>
              <a:spcBef>
                <a:spcPts val="1000"/>
              </a:spcBef>
              <a:spcAft>
                <a:spcPts val="0"/>
              </a:spcAft>
              <a:buClr>
                <a:srgbClr val="000000"/>
              </a:buClr>
              <a:buSzPts val="2000"/>
              <a:buFont typeface="Arial"/>
              <a:buChar char="•"/>
            </a:pPr>
            <a:r>
              <a:rPr lang="ru-RU" sz="2000" dirty="0" smtClean="0">
                <a:solidFill>
                  <a:srgbClr val="000000"/>
                </a:solidFill>
                <a:latin typeface="Calibri"/>
                <a:ea typeface="Calibri"/>
                <a:cs typeface="Calibri"/>
                <a:sym typeface="Calibri"/>
              </a:rPr>
              <a:t>Лицето ще бъде санкционирано за отказ на съгласие;</a:t>
            </a:r>
            <a:endParaRPr lang="ru-RU" dirty="0"/>
          </a:p>
        </p:txBody>
      </p:sp>
      <p:sp>
        <p:nvSpPr>
          <p:cNvPr id="156" name="Google Shape;156;p9"/>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157" name="Google Shape;157;p9"/>
          <p:cNvPicPr preferRelativeResize="0"/>
          <p:nvPr/>
        </p:nvPicPr>
        <p:blipFill rotWithShape="1">
          <a:blip r:embed="rId5">
            <a:alphaModFix/>
          </a:blip>
          <a:srcRect/>
          <a:stretch/>
        </p:blipFill>
        <p:spPr>
          <a:xfrm>
            <a:off x="2762250" y="782404"/>
            <a:ext cx="6667500" cy="2095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10"/>
          <p:cNvPicPr preferRelativeResize="0"/>
          <p:nvPr/>
        </p:nvPicPr>
        <p:blipFill rotWithShape="1">
          <a:blip r:embed="rId3">
            <a:alphaModFix/>
          </a:blip>
          <a:srcRect/>
          <a:stretch/>
        </p:blipFill>
        <p:spPr>
          <a:xfrm>
            <a:off x="10359436" y="0"/>
            <a:ext cx="1790891" cy="1790891"/>
          </a:xfrm>
          <a:prstGeom prst="rect">
            <a:avLst/>
          </a:prstGeom>
          <a:noFill/>
          <a:ln>
            <a:noFill/>
          </a:ln>
        </p:spPr>
      </p:pic>
      <p:pic>
        <p:nvPicPr>
          <p:cNvPr id="163" name="Google Shape;163;p10"/>
          <p:cNvPicPr preferRelativeResize="0"/>
          <p:nvPr/>
        </p:nvPicPr>
        <p:blipFill rotWithShape="1">
          <a:blip r:embed="rId4">
            <a:alphaModFix/>
          </a:blip>
          <a:srcRect l="2231" t="-1091" r="22052" b="1091"/>
          <a:stretch/>
        </p:blipFill>
        <p:spPr>
          <a:xfrm>
            <a:off x="9778110" y="5782139"/>
            <a:ext cx="2413890" cy="654044"/>
          </a:xfrm>
          <a:prstGeom prst="rect">
            <a:avLst/>
          </a:prstGeom>
          <a:noFill/>
          <a:ln>
            <a:noFill/>
          </a:ln>
        </p:spPr>
      </p:pic>
      <p:sp>
        <p:nvSpPr>
          <p:cNvPr id="164" name="Google Shape;164;p10"/>
          <p:cNvSpPr txBox="1"/>
          <p:nvPr/>
        </p:nvSpPr>
        <p:spPr>
          <a:xfrm>
            <a:off x="1531452" y="1790891"/>
            <a:ext cx="10124976" cy="72195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Arial"/>
              <a:buChar char="•"/>
            </a:pPr>
            <a:r>
              <a:rPr lang="ru-RU" sz="2000" dirty="0" smtClean="0">
                <a:solidFill>
                  <a:srgbClr val="000000"/>
                </a:solidFill>
                <a:latin typeface="Calibri"/>
                <a:ea typeface="Calibri"/>
                <a:cs typeface="Calibri"/>
                <a:sym typeface="Calibri"/>
              </a:rPr>
              <a:t>Има ясен дисбаланс на властта между вас и лицето;</a:t>
            </a:r>
            <a:endParaRPr lang="ru-RU" dirty="0" smtClean="0"/>
          </a:p>
          <a:p>
            <a:pPr marL="0" marR="0" lvl="0" indent="-127000" algn="l" rtl="0">
              <a:lnSpc>
                <a:spcPct val="100000"/>
              </a:lnSpc>
              <a:spcBef>
                <a:spcPts val="1000"/>
              </a:spcBef>
              <a:spcAft>
                <a:spcPts val="0"/>
              </a:spcAft>
              <a:buClr>
                <a:srgbClr val="000000"/>
              </a:buClr>
              <a:buSzPts val="2000"/>
              <a:buFont typeface="Arial"/>
              <a:buChar char="•"/>
            </a:pPr>
            <a:r>
              <a:rPr lang="ru-RU" sz="2000" dirty="0" smtClean="0">
                <a:solidFill>
                  <a:srgbClr val="000000"/>
                </a:solidFill>
                <a:latin typeface="Calibri"/>
                <a:ea typeface="Calibri"/>
                <a:cs typeface="Calibri"/>
                <a:sym typeface="Calibri"/>
              </a:rPr>
              <a:t>Съгласието е било предварително условие за услуга, но обработката не е необходима за тази услуга;</a:t>
            </a:r>
            <a:endParaRPr lang="ru-RU" dirty="0" smtClean="0"/>
          </a:p>
          <a:p>
            <a:pPr marL="0" marR="0" lvl="0" indent="-127000" algn="l" rtl="0">
              <a:lnSpc>
                <a:spcPct val="100000"/>
              </a:lnSpc>
              <a:spcBef>
                <a:spcPts val="1000"/>
              </a:spcBef>
              <a:spcAft>
                <a:spcPts val="0"/>
              </a:spcAft>
              <a:buClr>
                <a:srgbClr val="000000"/>
              </a:buClr>
              <a:buSzPts val="2000"/>
              <a:buFont typeface="Arial"/>
              <a:buChar char="•"/>
            </a:pPr>
            <a:r>
              <a:rPr lang="ru-RU" sz="2000" dirty="0" smtClean="0">
                <a:solidFill>
                  <a:srgbClr val="000000"/>
                </a:solidFill>
                <a:latin typeface="Calibri"/>
                <a:ea typeface="Calibri"/>
                <a:cs typeface="Calibri"/>
                <a:sym typeface="Calibri"/>
              </a:rPr>
              <a:t>Съгласието е било придружено с други правила и условия;</a:t>
            </a:r>
            <a:endParaRPr lang="ru-RU" dirty="0" smtClean="0"/>
          </a:p>
          <a:p>
            <a:pPr marL="0" marR="0" lvl="0" indent="-127000" algn="l" rtl="0">
              <a:lnSpc>
                <a:spcPct val="100000"/>
              </a:lnSpc>
              <a:spcBef>
                <a:spcPts val="1000"/>
              </a:spcBef>
              <a:spcAft>
                <a:spcPts val="0"/>
              </a:spcAft>
              <a:buClr>
                <a:srgbClr val="000000"/>
              </a:buClr>
              <a:buSzPts val="2000"/>
              <a:buFont typeface="Arial"/>
              <a:buChar char="•"/>
            </a:pPr>
            <a:r>
              <a:rPr lang="ru-RU" sz="2000" dirty="0" smtClean="0">
                <a:solidFill>
                  <a:srgbClr val="000000"/>
                </a:solidFill>
                <a:latin typeface="Calibri"/>
                <a:ea typeface="Calibri"/>
                <a:cs typeface="Calibri"/>
                <a:sym typeface="Calibri"/>
              </a:rPr>
              <a:t>Искането за съгласие е било неясно;</a:t>
            </a:r>
            <a:endParaRPr lang="ru-RU" dirty="0" smtClean="0"/>
          </a:p>
          <a:p>
            <a:pPr marL="0" marR="0" lvl="0" indent="-127000" algn="l" rtl="0">
              <a:lnSpc>
                <a:spcPct val="100000"/>
              </a:lnSpc>
              <a:spcBef>
                <a:spcPts val="1000"/>
              </a:spcBef>
              <a:spcAft>
                <a:spcPts val="0"/>
              </a:spcAft>
              <a:buClr>
                <a:srgbClr val="000000"/>
              </a:buClr>
              <a:buSzPts val="2000"/>
              <a:buFont typeface="Arial"/>
              <a:buChar char="•"/>
            </a:pPr>
            <a:r>
              <a:rPr lang="ru-RU" sz="2000" dirty="0" smtClean="0">
                <a:solidFill>
                  <a:srgbClr val="000000"/>
                </a:solidFill>
                <a:latin typeface="Calibri"/>
                <a:ea typeface="Calibri"/>
                <a:cs typeface="Calibri"/>
                <a:sym typeface="Calibri"/>
              </a:rPr>
              <a:t>Използвате предварително отбелязани полета за включване или други методи за съгласие по подразбиране;</a:t>
            </a:r>
            <a:endParaRPr lang="ru-RU" dirty="0" smtClean="0"/>
          </a:p>
          <a:p>
            <a:pPr lvl="0" indent="-127000">
              <a:spcBef>
                <a:spcPts val="1000"/>
              </a:spcBef>
              <a:buClr>
                <a:srgbClr val="000000"/>
              </a:buClr>
              <a:buSzPts val="2000"/>
              <a:buFont typeface="Arial"/>
              <a:buChar char="•"/>
            </a:pPr>
            <a:r>
              <a:rPr lang="ru-RU" sz="2000" dirty="0" smtClean="0">
                <a:solidFill>
                  <a:srgbClr val="000000"/>
                </a:solidFill>
                <a:latin typeface="Calibri"/>
                <a:ea typeface="Calibri"/>
                <a:cs typeface="Calibri"/>
                <a:sym typeface="Calibri"/>
              </a:rPr>
              <a:t>Вашата организация </a:t>
            </a:r>
            <a:r>
              <a:rPr lang="ru-RU" sz="2000" dirty="0">
                <a:solidFill>
                  <a:srgbClr val="000000"/>
                </a:solidFill>
                <a:ea typeface="Calibri"/>
                <a:cs typeface="Calibri"/>
                <a:sym typeface="Calibri"/>
              </a:rPr>
              <a:t>не </a:t>
            </a:r>
            <a:r>
              <a:rPr lang="ru-RU" sz="2000" dirty="0" smtClean="0">
                <a:solidFill>
                  <a:srgbClr val="000000"/>
                </a:solidFill>
                <a:ea typeface="Calibri"/>
                <a:cs typeface="Calibri"/>
                <a:sym typeface="Calibri"/>
              </a:rPr>
              <a:t>е конкретно </a:t>
            </a:r>
            <a:r>
              <a:rPr lang="ru-RU" sz="2000" dirty="0">
                <a:solidFill>
                  <a:srgbClr val="000000"/>
                </a:solidFill>
                <a:ea typeface="Calibri"/>
                <a:cs typeface="Calibri"/>
                <a:sym typeface="Calibri"/>
              </a:rPr>
              <a:t>посочена;</a:t>
            </a:r>
            <a:endParaRPr lang="ru-RU" dirty="0" smtClean="0"/>
          </a:p>
          <a:p>
            <a:pPr marL="0" marR="0" lvl="0" indent="-127000" algn="l" rtl="0">
              <a:lnSpc>
                <a:spcPct val="100000"/>
              </a:lnSpc>
              <a:spcBef>
                <a:spcPts val="1000"/>
              </a:spcBef>
              <a:spcAft>
                <a:spcPts val="0"/>
              </a:spcAft>
              <a:buClr>
                <a:srgbClr val="000000"/>
              </a:buClr>
              <a:buSzPts val="2000"/>
              <a:buFont typeface="Arial"/>
              <a:buChar char="•"/>
            </a:pPr>
            <a:r>
              <a:rPr lang="ru-RU" sz="2000" dirty="0" smtClean="0">
                <a:solidFill>
                  <a:srgbClr val="000000"/>
                </a:solidFill>
                <a:latin typeface="Calibri"/>
                <a:ea typeface="Calibri"/>
                <a:cs typeface="Calibri"/>
                <a:sym typeface="Calibri"/>
              </a:rPr>
              <a:t>Не сте информирли хората относно правото им да оттеглят съгласието си;</a:t>
            </a:r>
            <a:endParaRPr lang="ru-RU" dirty="0" smtClean="0"/>
          </a:p>
          <a:p>
            <a:pPr marL="0" marR="0" lvl="0" indent="-127000" algn="l" rtl="0">
              <a:lnSpc>
                <a:spcPct val="100000"/>
              </a:lnSpc>
              <a:spcBef>
                <a:spcPts val="1000"/>
              </a:spcBef>
              <a:spcAft>
                <a:spcPts val="0"/>
              </a:spcAft>
              <a:buClr>
                <a:srgbClr val="000000"/>
              </a:buClr>
              <a:buSzPts val="2000"/>
              <a:buFont typeface="Arial"/>
              <a:buChar char="•"/>
            </a:pPr>
            <a:r>
              <a:rPr lang="ru-RU" sz="2000" dirty="0" smtClean="0">
                <a:solidFill>
                  <a:srgbClr val="000000"/>
                </a:solidFill>
                <a:latin typeface="Calibri"/>
                <a:ea typeface="Calibri"/>
                <a:cs typeface="Calibri"/>
                <a:sym typeface="Calibri"/>
              </a:rPr>
              <a:t>Хората не могат лесно да оттеглят съгласието си; или</a:t>
            </a:r>
            <a:endParaRPr lang="ru-RU" dirty="0" smtClean="0"/>
          </a:p>
          <a:p>
            <a:pPr marL="0" marR="0" lvl="0" indent="-127000" algn="l" rtl="0">
              <a:lnSpc>
                <a:spcPct val="100000"/>
              </a:lnSpc>
              <a:spcBef>
                <a:spcPts val="1000"/>
              </a:spcBef>
              <a:spcAft>
                <a:spcPts val="0"/>
              </a:spcAft>
              <a:buClr>
                <a:srgbClr val="000000"/>
              </a:buClr>
              <a:buSzPts val="2000"/>
              <a:buFont typeface="Arial"/>
              <a:buChar char="•"/>
            </a:pPr>
            <a:r>
              <a:rPr lang="ru-RU" sz="2000" dirty="0" smtClean="0">
                <a:solidFill>
                  <a:srgbClr val="000000"/>
                </a:solidFill>
                <a:latin typeface="Calibri"/>
                <a:ea typeface="Calibri"/>
                <a:cs typeface="Calibri"/>
                <a:sym typeface="Calibri"/>
              </a:rPr>
              <a:t>Вашите цели или дейности са се развили отвъд първоначалното съгласие.</a:t>
            </a:r>
            <a:endParaRPr lang="ru-RU" dirty="0"/>
          </a:p>
        </p:txBody>
      </p:sp>
      <p:sp>
        <p:nvSpPr>
          <p:cNvPr id="165" name="Google Shape;165;p10"/>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1"/>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71" name="Google Shape;171;p11"/>
          <p:cNvSpPr txBox="1"/>
          <p:nvPr/>
        </p:nvSpPr>
        <p:spPr>
          <a:xfrm>
            <a:off x="959389" y="1790891"/>
            <a:ext cx="10533358" cy="3447578"/>
          </a:xfrm>
          <a:prstGeom prst="rect">
            <a:avLst/>
          </a:prstGeom>
          <a:noFill/>
          <a:ln>
            <a:noFill/>
          </a:ln>
        </p:spPr>
        <p:txBody>
          <a:bodyPr spcFirstLastPara="1" wrap="square" lIns="91425" tIns="45700" rIns="91425" bIns="45700" anchor="t" anchorCtr="0">
            <a:noAutofit/>
          </a:bodyPr>
          <a:lstStyle/>
          <a:p>
            <a:pPr lvl="0" algn="just">
              <a:buClr>
                <a:schemeClr val="dk1"/>
              </a:buClr>
              <a:buSzPts val="2000"/>
            </a:pPr>
            <a:r>
              <a:rPr lang="bg" sz="2000" b="1" dirty="0">
                <a:solidFill>
                  <a:schemeClr val="dk1"/>
                </a:solidFill>
                <a:latin typeface="Calibri"/>
                <a:ea typeface="Calibri"/>
                <a:cs typeface="Calibri"/>
                <a:sym typeface="Calibri"/>
              </a:rPr>
              <a:t>2. </a:t>
            </a:r>
            <a:r>
              <a:rPr lang="ru-RU" sz="2000" b="1" dirty="0" smtClean="0">
                <a:solidFill>
                  <a:schemeClr val="dk1"/>
                </a:solidFill>
                <a:ea typeface="Calibri"/>
                <a:cs typeface="Calibri"/>
                <a:sym typeface="Calibri"/>
              </a:rPr>
              <a:t>Дайте </a:t>
            </a:r>
            <a:r>
              <a:rPr lang="ru-RU" sz="2000" b="1" dirty="0">
                <a:solidFill>
                  <a:schemeClr val="dk1"/>
                </a:solidFill>
                <a:ea typeface="Calibri"/>
                <a:cs typeface="Calibri"/>
                <a:sym typeface="Calibri"/>
              </a:rPr>
              <a:t>възможност на всички лица да преглеждат и да имат достъп до данните, които съхраняваме и до това къде се обработват и използват.</a:t>
            </a:r>
          </a:p>
          <a:p>
            <a:pPr lvl="0" algn="just">
              <a:buClr>
                <a:schemeClr val="dk1"/>
              </a:buClr>
              <a:buSzPts val="2000"/>
            </a:pPr>
            <a:r>
              <a:rPr lang="ru-RU" sz="2000" dirty="0">
                <a:solidFill>
                  <a:schemeClr val="dk1"/>
                </a:solidFill>
                <a:ea typeface="Calibri"/>
                <a:cs typeface="Calibri"/>
                <a:sym typeface="Calibri"/>
              </a:rPr>
              <a:t>Организациите от всякакъв мащаб са застрашени от хакерски атаки и понякога изглежда, че зад всеки ъгъл дебне заплаха за киберсигурността, а това представлява проблем и за потребителите. Ето защо всички организации трябва да планират стратегии за управление на хранилищата за данни, за да направят данните възможно най-сигурни и устойчиви и да позволят на хората да имат достъп до тях. По-специално, идеята е достъп до чувствителна информация да имат само потребителите, които трябва да боравят с нея, което намалява риска тя да бъде неправилно обработена от други потребители. Това не е еднократна работа: организациите трябва редовно да преоценяват кой има нужда от достъп до какви данни и за какво им е необходим, особено ако става въпрос за чувствителна </a:t>
            </a:r>
            <a:r>
              <a:rPr lang="ru-RU" sz="2000" dirty="0" smtClean="0">
                <a:solidFill>
                  <a:schemeClr val="dk1"/>
                </a:solidFill>
                <a:ea typeface="Calibri"/>
                <a:cs typeface="Calibri"/>
                <a:sym typeface="Calibri"/>
              </a:rPr>
              <a:t>информация</a:t>
            </a:r>
            <a:r>
              <a:rPr lang="bg" sz="2000" dirty="0" smtClean="0">
                <a:solidFill>
                  <a:schemeClr val="dk1"/>
                </a:solidFill>
                <a:latin typeface="Calibri"/>
                <a:ea typeface="Calibri"/>
                <a:cs typeface="Calibri"/>
                <a:sym typeface="Calibri"/>
              </a:rPr>
              <a:t>.</a:t>
            </a:r>
            <a:endParaRPr dirty="0"/>
          </a:p>
          <a:p>
            <a:pPr marL="0" marR="0" lvl="0" indent="0" algn="just" rtl="0">
              <a:lnSpc>
                <a:spcPct val="10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2000"/>
              <a:buFont typeface="Arial"/>
              <a:buNone/>
            </a:pPr>
            <a:r>
              <a:rPr lang="en-US" sz="2000" dirty="0">
                <a:solidFill>
                  <a:schemeClr val="dk1"/>
                </a:solidFill>
                <a:latin typeface="Calibri"/>
                <a:ea typeface="Calibri"/>
                <a:cs typeface="Calibri"/>
                <a:sym typeface="Calibri"/>
              </a:rPr>
              <a:t/>
            </a: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pic>
        <p:nvPicPr>
          <p:cNvPr id="172" name="Google Shape;172;p11"/>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73" name="Google Shape;173;p11"/>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174" name="Google Shape;174;p11" descr="Lente di ingrandimento"/>
          <p:cNvPicPr preferRelativeResize="0"/>
          <p:nvPr/>
        </p:nvPicPr>
        <p:blipFill rotWithShape="1">
          <a:blip r:embed="rId5">
            <a:alphaModFix/>
          </a:blip>
          <a:srcRect/>
          <a:stretch/>
        </p:blipFill>
        <p:spPr>
          <a:xfrm>
            <a:off x="5421517" y="4867739"/>
            <a:ext cx="914400" cy="9144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2"/>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180" name="Google Shape;180;p12"/>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81" name="Google Shape;181;p12"/>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182" name="Google Shape;182;p12"/>
          <p:cNvSpPr txBox="1"/>
          <p:nvPr/>
        </p:nvSpPr>
        <p:spPr>
          <a:xfrm>
            <a:off x="1311104" y="1261591"/>
            <a:ext cx="9569792" cy="3447578"/>
          </a:xfrm>
          <a:prstGeom prst="rect">
            <a:avLst/>
          </a:prstGeom>
          <a:noFill/>
          <a:ln>
            <a:noFill/>
          </a:ln>
        </p:spPr>
        <p:txBody>
          <a:bodyPr spcFirstLastPara="1" wrap="square" lIns="91425" tIns="45700" rIns="91425" bIns="45700" anchor="t" anchorCtr="0">
            <a:noAutofit/>
          </a:bodyPr>
          <a:lstStyle/>
          <a:p>
            <a:pPr lvl="0" algn="just">
              <a:buClr>
                <a:srgbClr val="FF6600"/>
              </a:buClr>
              <a:buSzPts val="2000"/>
            </a:pPr>
            <a:r>
              <a:rPr lang="bg" sz="2000" dirty="0">
                <a:solidFill>
                  <a:schemeClr val="tx1"/>
                </a:solidFill>
                <a:latin typeface="Calibri"/>
                <a:ea typeface="Calibri"/>
                <a:cs typeface="Calibri"/>
                <a:sym typeface="Calibri"/>
              </a:rPr>
              <a:t>- </a:t>
            </a:r>
            <a:r>
              <a:rPr lang="ru-RU" sz="2000" dirty="0">
                <a:ea typeface="Calibri"/>
                <a:cs typeface="Calibri"/>
                <a:sym typeface="Calibri"/>
              </a:rPr>
              <a:t>Как да прегледате личните данни и да получите достъп до тях: всеки има право да поиска и да получи от дружеството/организацията потвърждение дали то/тя съхранява или не лични данни, които го/я засягат.</a:t>
            </a:r>
          </a:p>
          <a:p>
            <a:pPr lvl="0" algn="just">
              <a:buClr>
                <a:srgbClr val="FF6600"/>
              </a:buClr>
              <a:buSzPts val="2000"/>
            </a:pPr>
            <a:r>
              <a:rPr lang="ru-RU" sz="2000" dirty="0">
                <a:ea typeface="Calibri"/>
                <a:cs typeface="Calibri"/>
                <a:sym typeface="Calibri"/>
              </a:rPr>
              <a:t>Ако все пак разполага с вашите лични данни, имате право на достъп до тези данни, да ви бъде предоставено копие от тях и да получите всякаква съответна допълнителна информация (като например причината за обработването на вашите лични данни, използваните категории лични данни и т.н.).</a:t>
            </a:r>
          </a:p>
          <a:p>
            <a:pPr lvl="0" algn="just">
              <a:buClr>
                <a:srgbClr val="FF6600"/>
              </a:buClr>
              <a:buSzPts val="2000"/>
            </a:pPr>
            <a:r>
              <a:rPr lang="ru-RU" sz="2000" dirty="0">
                <a:ea typeface="Calibri"/>
                <a:cs typeface="Calibri"/>
                <a:sym typeface="Calibri"/>
              </a:rPr>
              <a:t>Това право на достъп трябва да е лесно и да е възможно на разумни интервали от време. Дружеството/организацията следва да предостави безплатно копие от вашите лични данни. За всяко следващо копие може да се наложи разумна такса. Когато искането е направено по електронен път (например чрез електронна поща) и освен ако не сте поискали друго, информацията следва да бъде предоставена в електронна форма.</a:t>
            </a:r>
          </a:p>
          <a:p>
            <a:pPr lvl="0" algn="just">
              <a:buClr>
                <a:srgbClr val="FF6600"/>
              </a:buClr>
              <a:buSzPts val="2000"/>
            </a:pPr>
            <a:r>
              <a:rPr lang="ru-RU" sz="2000" dirty="0">
                <a:ea typeface="Calibri"/>
                <a:cs typeface="Calibri"/>
                <a:sym typeface="Calibri"/>
              </a:rPr>
              <a:t>Това право не е абсолютно: използването на правото на достъп до вашите лични данни не трябва да засяга правата и свободите на други лица, включително търговските тайни или интелектуалната собственост</a:t>
            </a:r>
            <a:r>
              <a:rPr lang="ru-RU" sz="2000" dirty="0" smtClean="0">
                <a:ea typeface="Calibri"/>
                <a:cs typeface="Calibri"/>
                <a:sym typeface="Calibri"/>
              </a:rPr>
              <a:t>.</a:t>
            </a:r>
            <a:endParaRPr lang="ru-RU" sz="2000" dirty="0">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3"/>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188" name="Google Shape;188;p13"/>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89" name="Google Shape;189;p13"/>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190" name="Google Shape;190;p13"/>
          <p:cNvSpPr txBox="1"/>
          <p:nvPr/>
        </p:nvSpPr>
        <p:spPr>
          <a:xfrm>
            <a:off x="971599" y="1293879"/>
            <a:ext cx="10248802" cy="3447578"/>
          </a:xfrm>
          <a:prstGeom prst="rect">
            <a:avLst/>
          </a:prstGeom>
          <a:noFill/>
          <a:ln>
            <a:noFill/>
          </a:ln>
        </p:spPr>
        <p:txBody>
          <a:bodyPr spcFirstLastPara="1" wrap="square" lIns="91425" tIns="45700" rIns="91425" bIns="45700" anchor="t" anchorCtr="0">
            <a:noAutofit/>
          </a:bodyPr>
          <a:lstStyle/>
          <a:p>
            <a:pPr lvl="0" algn="just">
              <a:buClr>
                <a:srgbClr val="FF6600"/>
              </a:buClr>
              <a:buSzPts val="2000"/>
            </a:pPr>
            <a:r>
              <a:rPr lang="bg" sz="2000" dirty="0">
                <a:solidFill>
                  <a:schemeClr val="tx1"/>
                </a:solidFill>
                <a:latin typeface="Calibri"/>
                <a:ea typeface="Calibri"/>
                <a:cs typeface="Calibri"/>
                <a:sym typeface="Calibri"/>
              </a:rPr>
              <a:t>- </a:t>
            </a:r>
            <a:r>
              <a:rPr lang="ru-RU" sz="2000" dirty="0">
                <a:ea typeface="Calibri"/>
                <a:cs typeface="Calibri"/>
                <a:sym typeface="Calibri"/>
              </a:rPr>
              <a:t>Къде се обработват и използват данните: след като дадете съгласието си, започва фаза на обработка в базите данни на организациите. Тя обхваща широк спектър от операции: събиране, записване, организиране, структуриране, съхраняване, адаптиране или промяна, извличане, консултиране, използване, разкриване чрез предаване, разпространяване или предоставяне по друг начин, подреждане или комбиниране, ограничаване, изтриване или унищожаване на лични данни (член 4 от ОРЗД). Следват някои примери за обработване</a:t>
            </a:r>
            <a:r>
              <a:rPr lang="bg" sz="2000" i="0" dirty="0" smtClean="0">
                <a:solidFill>
                  <a:schemeClr val="dk1"/>
                </a:solidFill>
                <a:latin typeface="Calibri"/>
                <a:ea typeface="Calibri"/>
                <a:cs typeface="Calibri"/>
                <a:sym typeface="Calibri"/>
              </a:rPr>
              <a:t>:</a:t>
            </a:r>
            <a:endParaRPr dirty="0"/>
          </a:p>
          <a:p>
            <a:pPr lvl="0" indent="-127000" algn="just">
              <a:spcBef>
                <a:spcPts val="1000"/>
              </a:spcBef>
              <a:buClr>
                <a:schemeClr val="dk1"/>
              </a:buClr>
              <a:buSzPts val="2000"/>
              <a:buFont typeface="Arial"/>
              <a:buChar char="•"/>
            </a:pPr>
            <a:r>
              <a:rPr lang="ru-RU" sz="2000" dirty="0" smtClean="0">
                <a:solidFill>
                  <a:schemeClr val="dk1"/>
                </a:solidFill>
                <a:ea typeface="Calibri"/>
                <a:cs typeface="Calibri"/>
                <a:sym typeface="Calibri"/>
              </a:rPr>
              <a:t>Управление на персонала и администриране на заплатите;</a:t>
            </a:r>
          </a:p>
          <a:p>
            <a:pPr lvl="0" indent="-127000" algn="just">
              <a:spcBef>
                <a:spcPts val="1000"/>
              </a:spcBef>
              <a:buClr>
                <a:schemeClr val="dk1"/>
              </a:buClr>
              <a:buSzPts val="2000"/>
              <a:buFont typeface="Arial"/>
              <a:buChar char="•"/>
            </a:pPr>
            <a:r>
              <a:rPr lang="ru-RU" sz="2000" dirty="0" smtClean="0">
                <a:solidFill>
                  <a:schemeClr val="dk1"/>
                </a:solidFill>
                <a:ea typeface="Calibri"/>
                <a:cs typeface="Calibri"/>
                <a:sym typeface="Calibri"/>
              </a:rPr>
              <a:t> Достъп до/консултация на база данни, съдържаща лични данни;</a:t>
            </a:r>
          </a:p>
          <a:p>
            <a:pPr lvl="0" indent="-127000" algn="just">
              <a:spcBef>
                <a:spcPts val="1000"/>
              </a:spcBef>
              <a:buClr>
                <a:schemeClr val="dk1"/>
              </a:buClr>
              <a:buSzPts val="2000"/>
              <a:buFont typeface="Arial"/>
              <a:buChar char="•"/>
            </a:pPr>
            <a:r>
              <a:rPr lang="ru-RU" sz="2000" dirty="0" smtClean="0">
                <a:solidFill>
                  <a:schemeClr val="dk1"/>
                </a:solidFill>
                <a:ea typeface="Calibri"/>
                <a:cs typeface="Calibri"/>
                <a:sym typeface="Calibri"/>
              </a:rPr>
              <a:t> Изпращане на рекламни имейли;</a:t>
            </a:r>
          </a:p>
          <a:p>
            <a:pPr lvl="0" indent="-127000" algn="just">
              <a:spcBef>
                <a:spcPts val="1000"/>
              </a:spcBef>
              <a:buClr>
                <a:schemeClr val="dk1"/>
              </a:buClr>
              <a:buSzPts val="2000"/>
              <a:buFont typeface="Arial"/>
              <a:buChar char="•"/>
            </a:pPr>
            <a:r>
              <a:rPr lang="ru-RU" sz="2000" dirty="0" smtClean="0">
                <a:solidFill>
                  <a:schemeClr val="dk1"/>
                </a:solidFill>
                <a:ea typeface="Calibri"/>
                <a:cs typeface="Calibri"/>
                <a:sym typeface="Calibri"/>
              </a:rPr>
              <a:t> Унищожаване на документи, съдържащи лични данни;</a:t>
            </a:r>
          </a:p>
          <a:p>
            <a:pPr lvl="0" indent="-127000" algn="just">
              <a:spcBef>
                <a:spcPts val="1000"/>
              </a:spcBef>
              <a:buClr>
                <a:schemeClr val="dk1"/>
              </a:buClr>
              <a:buSzPts val="2000"/>
              <a:buFont typeface="Arial"/>
              <a:buChar char="•"/>
            </a:pPr>
            <a:r>
              <a:rPr lang="ru-RU" sz="2000" dirty="0" smtClean="0">
                <a:solidFill>
                  <a:schemeClr val="dk1"/>
                </a:solidFill>
                <a:ea typeface="Calibri"/>
                <a:cs typeface="Calibri"/>
                <a:sym typeface="Calibri"/>
              </a:rPr>
              <a:t> Публикуване/поставяне на снимка на дадено лице на уебсайт;</a:t>
            </a:r>
          </a:p>
          <a:p>
            <a:pPr lvl="0" indent="-127000" algn="just">
              <a:spcBef>
                <a:spcPts val="1000"/>
              </a:spcBef>
              <a:buClr>
                <a:schemeClr val="dk1"/>
              </a:buClr>
              <a:buSzPts val="2000"/>
              <a:buFont typeface="Arial"/>
              <a:buChar char="•"/>
            </a:pPr>
            <a:r>
              <a:rPr lang="ru-RU" sz="2000" dirty="0" smtClean="0">
                <a:solidFill>
                  <a:schemeClr val="dk1"/>
                </a:solidFill>
                <a:ea typeface="Calibri"/>
                <a:cs typeface="Calibri"/>
                <a:sym typeface="Calibri"/>
              </a:rPr>
              <a:t> Съхраняване на IP адреси или MAC адреси;   </a:t>
            </a:r>
          </a:p>
          <a:p>
            <a:pPr lvl="0" indent="-127000" algn="just">
              <a:spcBef>
                <a:spcPts val="1000"/>
              </a:spcBef>
              <a:buClr>
                <a:schemeClr val="dk1"/>
              </a:buClr>
              <a:buSzPts val="2000"/>
              <a:buFont typeface="Arial"/>
              <a:buChar char="•"/>
            </a:pPr>
            <a:r>
              <a:rPr lang="ru-RU" sz="2000" dirty="0" smtClean="0">
                <a:solidFill>
                  <a:schemeClr val="dk1"/>
                </a:solidFill>
                <a:ea typeface="Calibri"/>
                <a:cs typeface="Calibri"/>
                <a:sym typeface="Calibri"/>
              </a:rPr>
              <a:t> видеозапис (видеонаблюдение)</a:t>
            </a:r>
            <a:r>
              <a:rPr lang="ru-RU" sz="2000" b="0" i="0" dirty="0" smtClean="0">
                <a:solidFill>
                  <a:schemeClr val="dk1"/>
                </a:solidFill>
                <a:latin typeface="Calibri"/>
                <a:ea typeface="Calibri"/>
                <a:cs typeface="Calibri"/>
                <a:sym typeface="Calibri"/>
              </a:rPr>
              <a:t>.</a:t>
            </a:r>
            <a:endParaRPr lang="ru-RU" dirty="0" smtClean="0"/>
          </a:p>
          <a:p>
            <a:pPr marL="0" marR="0" lvl="0" indent="0" algn="just" rtl="0">
              <a:lnSpc>
                <a:spcPct val="9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4"/>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196" name="Google Shape;196;p14"/>
          <p:cNvSpPr txBox="1"/>
          <p:nvPr/>
        </p:nvSpPr>
        <p:spPr>
          <a:xfrm>
            <a:off x="2272419" y="1790891"/>
            <a:ext cx="9048312" cy="3447578"/>
          </a:xfrm>
          <a:prstGeom prst="rect">
            <a:avLst/>
          </a:prstGeom>
          <a:noFill/>
          <a:ln>
            <a:noFill/>
          </a:ln>
        </p:spPr>
        <p:txBody>
          <a:bodyPr spcFirstLastPara="1" wrap="square" lIns="91425" tIns="45700" rIns="91425" bIns="45700" anchor="t" anchorCtr="0">
            <a:noAutofit/>
          </a:bodyPr>
          <a:lstStyle/>
          <a:p>
            <a:pPr lvl="0" algn="just">
              <a:buClr>
                <a:schemeClr val="dk1"/>
              </a:buClr>
              <a:buSzPts val="2000"/>
            </a:pPr>
            <a:r>
              <a:rPr lang="bg" sz="2000" b="1" dirty="0">
                <a:solidFill>
                  <a:schemeClr val="dk1"/>
                </a:solidFill>
                <a:latin typeface="Calibri"/>
                <a:ea typeface="Calibri"/>
                <a:cs typeface="Calibri"/>
                <a:sym typeface="Calibri"/>
              </a:rPr>
              <a:t>3. </a:t>
            </a:r>
            <a:r>
              <a:rPr lang="ru-RU" sz="2000" b="1" dirty="0">
                <a:solidFill>
                  <a:schemeClr val="dk1"/>
                </a:solidFill>
                <a:ea typeface="Calibri"/>
                <a:cs typeface="Calibri"/>
                <a:sym typeface="Calibri"/>
              </a:rPr>
              <a:t>Информация за това кога и как се обработват и използват данните ви</a:t>
            </a:r>
          </a:p>
          <a:p>
            <a:pPr lvl="0" algn="just">
              <a:buClr>
                <a:schemeClr val="dk1"/>
              </a:buClr>
              <a:buSzPts val="2000"/>
            </a:pPr>
            <a:r>
              <a:rPr lang="ru-RU" sz="2000" dirty="0">
                <a:solidFill>
                  <a:schemeClr val="dk1"/>
                </a:solidFill>
                <a:ea typeface="Calibri"/>
                <a:cs typeface="Calibri"/>
                <a:sym typeface="Calibri"/>
              </a:rPr>
              <a:t>Както е записано в съображение 39 от </a:t>
            </a:r>
            <a:r>
              <a:rPr lang="ru-RU" sz="2000" dirty="0" smtClean="0">
                <a:solidFill>
                  <a:schemeClr val="dk1"/>
                </a:solidFill>
                <a:ea typeface="Calibri"/>
                <a:cs typeface="Calibri"/>
                <a:sym typeface="Calibri"/>
              </a:rPr>
              <a:t>ОРЗД</a:t>
            </a:r>
            <a:r>
              <a:rPr lang="bg" sz="2000" i="0" dirty="0" smtClean="0">
                <a:solidFill>
                  <a:srgbClr val="000000"/>
                </a:solidFill>
                <a:latin typeface="Calibri"/>
                <a:ea typeface="Calibri"/>
                <a:cs typeface="Calibri"/>
                <a:sym typeface="Calibri"/>
              </a:rPr>
              <a:t>:</a:t>
            </a:r>
            <a:endParaRPr dirty="0"/>
          </a:p>
          <a:p>
            <a:pPr lvl="0" algn="just">
              <a:lnSpc>
                <a:spcPct val="107000"/>
              </a:lnSpc>
              <a:spcBef>
                <a:spcPts val="1000"/>
              </a:spcBef>
              <a:buClr>
                <a:srgbClr val="000000"/>
              </a:buClr>
              <a:buSzPts val="2000"/>
            </a:pPr>
            <a:r>
              <a:rPr lang="bg" sz="2000" dirty="0">
                <a:solidFill>
                  <a:srgbClr val="000000"/>
                </a:solidFill>
                <a:latin typeface="Calibri"/>
                <a:ea typeface="Calibri"/>
                <a:cs typeface="Calibri"/>
                <a:sym typeface="Calibri"/>
              </a:rPr>
              <a:t>„[…] </a:t>
            </a:r>
            <a:r>
              <a:rPr lang="ru-RU" sz="2000" i="1" dirty="0" smtClean="0">
                <a:solidFill>
                  <a:srgbClr val="000000"/>
                </a:solidFill>
                <a:ea typeface="Calibri"/>
                <a:cs typeface="Calibri"/>
                <a:sym typeface="Calibri"/>
              </a:rPr>
              <a:t>Принципът </a:t>
            </a:r>
            <a:r>
              <a:rPr lang="ru-RU" sz="2000" i="1" dirty="0">
                <a:solidFill>
                  <a:srgbClr val="000000"/>
                </a:solidFill>
                <a:ea typeface="Calibri"/>
                <a:cs typeface="Calibri"/>
                <a:sym typeface="Calibri"/>
              </a:rPr>
              <a:t>на прозрачност изисква всяка информация и комуникация във връзка с обработването на тези лични данни да бъде лесно достъпна и разбираема и да се използват ясни и недвусмислени </a:t>
            </a:r>
            <a:r>
              <a:rPr lang="ru-RU" sz="2000" i="1" dirty="0" smtClean="0">
                <a:solidFill>
                  <a:srgbClr val="000000"/>
                </a:solidFill>
                <a:ea typeface="Calibri"/>
                <a:cs typeface="Calibri"/>
                <a:sym typeface="Calibri"/>
              </a:rPr>
              <a:t>формулировки</a:t>
            </a:r>
            <a:r>
              <a:rPr lang="bg" sz="2000" i="1" dirty="0" smtClean="0">
                <a:solidFill>
                  <a:schemeClr val="dk1"/>
                </a:solidFill>
                <a:latin typeface="Calibri"/>
                <a:ea typeface="Calibri"/>
                <a:cs typeface="Calibri"/>
                <a:sym typeface="Calibri"/>
              </a:rPr>
              <a:t>.</a:t>
            </a:r>
            <a:endParaRPr sz="2000" i="1" dirty="0">
              <a:solidFill>
                <a:schemeClr val="dk1"/>
              </a:solidFill>
              <a:latin typeface="Calibri"/>
              <a:ea typeface="Calibri"/>
              <a:cs typeface="Calibri"/>
              <a:sym typeface="Calibri"/>
            </a:endParaRPr>
          </a:p>
          <a:p>
            <a:pPr lvl="0" algn="just">
              <a:lnSpc>
                <a:spcPct val="107000"/>
              </a:lnSpc>
              <a:spcBef>
                <a:spcPts val="1800"/>
              </a:spcBef>
              <a:buClr>
                <a:schemeClr val="dk1"/>
              </a:buClr>
              <a:buSzPts val="2000"/>
            </a:pPr>
            <a:r>
              <a:rPr lang="ru-RU" sz="2000" i="1" dirty="0">
                <a:solidFill>
                  <a:schemeClr val="dk1"/>
                </a:solidFill>
                <a:ea typeface="Calibri"/>
                <a:cs typeface="Calibri"/>
                <a:sym typeface="Calibri"/>
              </a:rPr>
              <a:t>Този принципа се отнася в особена степен за информацията, която получават субектите на данни за самоличността на администратора и целите на обработването, и за допълнителната информация, гарантираща добросъвестно и прозрачно обработване на данните по отношение на засегнатите физически лица и тяхното право да получат потвърждение и уведомление за съдържанието на свързани с тях лични данни, които се обработват</a:t>
            </a:r>
            <a:r>
              <a:rPr lang="ru-RU" sz="2000" i="1" dirty="0" smtClean="0">
                <a:solidFill>
                  <a:schemeClr val="dk1"/>
                </a:solidFill>
                <a:ea typeface="Calibri"/>
                <a:cs typeface="Calibri"/>
                <a:sym typeface="Calibri"/>
              </a:rPr>
              <a:t>.</a:t>
            </a:r>
            <a:endParaRPr sz="2000" i="1" dirty="0">
              <a:solidFill>
                <a:schemeClr val="dk1"/>
              </a:solidFill>
              <a:latin typeface="Calibri"/>
              <a:ea typeface="Calibri"/>
              <a:cs typeface="Calibri"/>
              <a:sym typeface="Calibri"/>
            </a:endParaRPr>
          </a:p>
          <a:p>
            <a:pPr marL="0" marR="0" lvl="0" indent="0" algn="just" rtl="0">
              <a:lnSpc>
                <a:spcPct val="100000"/>
              </a:lnSpc>
              <a:spcBef>
                <a:spcPts val="18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2000"/>
              <a:buFont typeface="Arial"/>
              <a:buNone/>
            </a:pPr>
            <a:r>
              <a:rPr lang="en-US" sz="2000" dirty="0">
                <a:solidFill>
                  <a:schemeClr val="dk1"/>
                </a:solidFill>
                <a:latin typeface="Calibri"/>
                <a:ea typeface="Calibri"/>
                <a:cs typeface="Calibri"/>
                <a:sym typeface="Calibri"/>
              </a:rPr>
              <a:t/>
            </a: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pic>
        <p:nvPicPr>
          <p:cNvPr id="197" name="Google Shape;197;p14"/>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198" name="Google Shape;198;p14"/>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pic>
        <p:nvPicPr>
          <p:cNvPr id="199" name="Google Shape;199;p14" descr="Sottotitoli"/>
          <p:cNvPicPr preferRelativeResize="0"/>
          <p:nvPr/>
        </p:nvPicPr>
        <p:blipFill rotWithShape="1">
          <a:blip r:embed="rId5">
            <a:alphaModFix/>
          </a:blip>
          <a:srcRect/>
          <a:stretch/>
        </p:blipFill>
        <p:spPr>
          <a:xfrm>
            <a:off x="491023" y="2923481"/>
            <a:ext cx="1404326" cy="14043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15"/>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205" name="Google Shape;205;p15"/>
          <p:cNvSpPr txBox="1"/>
          <p:nvPr/>
        </p:nvSpPr>
        <p:spPr>
          <a:xfrm>
            <a:off x="859801" y="1965229"/>
            <a:ext cx="10533358" cy="3447578"/>
          </a:xfrm>
          <a:prstGeom prst="rect">
            <a:avLst/>
          </a:prstGeom>
          <a:noFill/>
          <a:ln>
            <a:noFill/>
          </a:ln>
        </p:spPr>
        <p:txBody>
          <a:bodyPr spcFirstLastPara="1" wrap="square" lIns="91425" tIns="45700" rIns="91425" bIns="45700" anchor="t" anchorCtr="0">
            <a:noAutofit/>
          </a:bodyPr>
          <a:lstStyle/>
          <a:p>
            <a:pPr lvl="0" algn="just">
              <a:buClr>
                <a:schemeClr val="dk1"/>
              </a:buClr>
              <a:buSzPts val="2000"/>
            </a:pPr>
            <a:r>
              <a:rPr lang="bg" sz="2000" dirty="0">
                <a:solidFill>
                  <a:schemeClr val="dk1"/>
                </a:solidFill>
                <a:latin typeface="Calibri"/>
                <a:ea typeface="Calibri"/>
                <a:cs typeface="Calibri"/>
                <a:sym typeface="Calibri"/>
              </a:rPr>
              <a:t>(…) </a:t>
            </a:r>
            <a:r>
              <a:rPr lang="ru-RU" sz="2000" b="1" i="1" dirty="0">
                <a:solidFill>
                  <a:schemeClr val="dk1"/>
                </a:solidFill>
                <a:ea typeface="Calibri"/>
                <a:cs typeface="Calibri"/>
                <a:sym typeface="Calibri"/>
              </a:rPr>
              <a:t>конкретните цели, за които се обработват лични данни, следва да бъдат ясни и законни и определени към момента на събирането на личните данни</a:t>
            </a:r>
            <a:r>
              <a:rPr lang="bg" sz="2000" i="1" dirty="0" smtClean="0">
                <a:solidFill>
                  <a:schemeClr val="dk1"/>
                </a:solidFill>
                <a:latin typeface="Calibri"/>
                <a:ea typeface="Calibri"/>
                <a:cs typeface="Calibri"/>
                <a:sym typeface="Calibri"/>
              </a:rPr>
              <a:t>.</a:t>
            </a:r>
            <a:endParaRPr sz="2000" i="1" dirty="0">
              <a:solidFill>
                <a:schemeClr val="dk1"/>
              </a:solidFill>
              <a:latin typeface="Calibri"/>
              <a:ea typeface="Calibri"/>
              <a:cs typeface="Calibri"/>
              <a:sym typeface="Calibri"/>
            </a:endParaRPr>
          </a:p>
          <a:p>
            <a:pPr lvl="0" algn="just">
              <a:spcBef>
                <a:spcPts val="1800"/>
              </a:spcBef>
              <a:buClr>
                <a:schemeClr val="dk1"/>
              </a:buClr>
              <a:buSzPts val="2000"/>
            </a:pPr>
            <a:r>
              <a:rPr lang="ru-RU" sz="2000" i="1" dirty="0">
                <a:solidFill>
                  <a:schemeClr val="dk1"/>
                </a:solidFill>
                <a:ea typeface="Calibri"/>
                <a:cs typeface="Calibri"/>
                <a:sym typeface="Calibri"/>
              </a:rPr>
              <a:t>Личните данни следва да са адекватни, релевантни и ограничени до необходимото за целите, за които се обработват. Това налага по-специално да се гарантира, че срокът, за който личните данни се съхраняват, е ограничен до строг минимум. Личните данни следва да се обработват, единствено ако целта на обработването не може да бъде постигната в достатъчна степен с други средства. С цел да се гарантира, че срокът на съхранение на личните данни не е по-дълъг от необходимия, администраторът следва да установи срокове за тяхното изтриване или периодичен преглед</a:t>
            </a:r>
            <a:r>
              <a:rPr lang="bg" sz="2000" i="1" dirty="0" smtClean="0">
                <a:solidFill>
                  <a:schemeClr val="dk1"/>
                </a:solidFill>
                <a:latin typeface="Calibri"/>
                <a:ea typeface="Calibri"/>
                <a:cs typeface="Calibri"/>
                <a:sym typeface="Calibri"/>
              </a:rPr>
              <a:t>.</a:t>
            </a:r>
            <a:endParaRPr sz="2000" i="1" dirty="0">
              <a:solidFill>
                <a:schemeClr val="dk1"/>
              </a:solidFill>
              <a:latin typeface="Calibri"/>
              <a:ea typeface="Calibri"/>
              <a:cs typeface="Calibri"/>
              <a:sym typeface="Calibri"/>
            </a:endParaRPr>
          </a:p>
          <a:p>
            <a:pPr lvl="0" algn="just">
              <a:spcBef>
                <a:spcPts val="1800"/>
              </a:spcBef>
              <a:buClr>
                <a:schemeClr val="dk1"/>
              </a:buClr>
              <a:buSzPts val="2000"/>
            </a:pPr>
            <a:r>
              <a:rPr lang="ru-RU" sz="2000" i="1" dirty="0" smtClean="0">
                <a:solidFill>
                  <a:schemeClr val="dk1"/>
                </a:solidFill>
                <a:ea typeface="Calibri"/>
                <a:cs typeface="Calibri"/>
                <a:sym typeface="Calibri"/>
              </a:rPr>
              <a:t>Личните </a:t>
            </a:r>
            <a:r>
              <a:rPr lang="ru-RU" sz="2000" i="1" dirty="0">
                <a:solidFill>
                  <a:schemeClr val="dk1"/>
                </a:solidFill>
                <a:ea typeface="Calibri"/>
                <a:cs typeface="Calibri"/>
                <a:sym typeface="Calibri"/>
              </a:rPr>
              <a:t>данни следва да се обработват, единствено ако целта на обработването не може да бъде постигната в достатъчна степен с други </a:t>
            </a:r>
            <a:r>
              <a:rPr lang="ru-RU" sz="2000" i="1" dirty="0" smtClean="0">
                <a:solidFill>
                  <a:schemeClr val="dk1"/>
                </a:solidFill>
                <a:ea typeface="Calibri"/>
                <a:cs typeface="Calibri"/>
                <a:sym typeface="Calibri"/>
              </a:rPr>
              <a:t>средства</a:t>
            </a:r>
            <a:r>
              <a:rPr lang="bg" sz="2000" i="1" dirty="0" smtClean="0">
                <a:solidFill>
                  <a:schemeClr val="dk1"/>
                </a:solidFill>
                <a:latin typeface="Calibri"/>
                <a:ea typeface="Calibri"/>
                <a:cs typeface="Calibri"/>
                <a:sym typeface="Calibri"/>
              </a:rPr>
              <a:t> </a:t>
            </a:r>
            <a:r>
              <a:rPr lang="bg" sz="2000" i="1" dirty="0">
                <a:solidFill>
                  <a:schemeClr val="dk1"/>
                </a:solidFill>
                <a:latin typeface="Calibri"/>
                <a:ea typeface="Calibri"/>
                <a:cs typeface="Calibri"/>
                <a:sym typeface="Calibri"/>
              </a:rPr>
              <a:t>[…] </a:t>
            </a:r>
            <a:r>
              <a:rPr lang="bg"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just" rtl="0">
              <a:lnSpc>
                <a:spcPct val="100000"/>
              </a:lnSpc>
              <a:spcBef>
                <a:spcPts val="18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00000"/>
              </a:lnSpc>
              <a:spcBef>
                <a:spcPts val="1000"/>
              </a:spcBef>
              <a:spcAft>
                <a:spcPts val="0"/>
              </a:spcAft>
              <a:buClr>
                <a:schemeClr val="dk1"/>
              </a:buClr>
              <a:buSzPts val="2000"/>
              <a:buFont typeface="Arial"/>
              <a:buNone/>
            </a:pPr>
            <a:r>
              <a:rPr lang="en-US" sz="2000" dirty="0">
                <a:solidFill>
                  <a:schemeClr val="dk1"/>
                </a:solidFill>
                <a:latin typeface="Calibri"/>
                <a:ea typeface="Calibri"/>
                <a:cs typeface="Calibri"/>
                <a:sym typeface="Calibri"/>
              </a:rPr>
              <a:t/>
            </a: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pic>
        <p:nvPicPr>
          <p:cNvPr id="206" name="Google Shape;206;p15"/>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07" name="Google Shape;207;p15"/>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gf3d9c6b5b6_0_0"/>
          <p:cNvPicPr preferRelativeResize="0"/>
          <p:nvPr/>
        </p:nvPicPr>
        <p:blipFill rotWithShape="1">
          <a:blip r:embed="rId3">
            <a:alphaModFix/>
          </a:blip>
          <a:srcRect l="2233" t="-1090" r="22048" b="1090"/>
          <a:stretch/>
        </p:blipFill>
        <p:spPr>
          <a:xfrm>
            <a:off x="9778110" y="5782139"/>
            <a:ext cx="2413891" cy="654044"/>
          </a:xfrm>
          <a:prstGeom prst="rect">
            <a:avLst/>
          </a:prstGeom>
          <a:noFill/>
          <a:ln>
            <a:noFill/>
          </a:ln>
        </p:spPr>
      </p:pic>
      <p:pic>
        <p:nvPicPr>
          <p:cNvPr id="213" name="Google Shape;213;gf3d9c6b5b6_0_0"/>
          <p:cNvPicPr preferRelativeResize="0"/>
          <p:nvPr/>
        </p:nvPicPr>
        <p:blipFill rotWithShape="1">
          <a:blip r:embed="rId4">
            <a:alphaModFix/>
          </a:blip>
          <a:srcRect/>
          <a:stretch/>
        </p:blipFill>
        <p:spPr>
          <a:xfrm>
            <a:off x="10359436" y="0"/>
            <a:ext cx="1790890" cy="1790890"/>
          </a:xfrm>
          <a:prstGeom prst="rect">
            <a:avLst/>
          </a:prstGeom>
          <a:noFill/>
          <a:ln>
            <a:noFill/>
          </a:ln>
        </p:spPr>
      </p:pic>
      <p:sp>
        <p:nvSpPr>
          <p:cNvPr id="214" name="Google Shape;214;gf3d9c6b5b6_0_0"/>
          <p:cNvSpPr txBox="1"/>
          <p:nvPr/>
        </p:nvSpPr>
        <p:spPr>
          <a:xfrm>
            <a:off x="8345159" y="6436183"/>
            <a:ext cx="6096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15" name="Google Shape;215;gf3d9c6b5b6_0_0"/>
          <p:cNvSpPr txBox="1"/>
          <p:nvPr/>
        </p:nvSpPr>
        <p:spPr>
          <a:xfrm>
            <a:off x="1018774" y="1624054"/>
            <a:ext cx="10248900" cy="3447600"/>
          </a:xfrm>
          <a:prstGeom prst="rect">
            <a:avLst/>
          </a:prstGeom>
          <a:noFill/>
          <a:ln>
            <a:noFill/>
          </a:ln>
        </p:spPr>
        <p:txBody>
          <a:bodyPr spcFirstLastPara="1" wrap="square" lIns="91425" tIns="45700" rIns="91425" bIns="45700" anchor="t" anchorCtr="0">
            <a:noAutofit/>
          </a:bodyPr>
          <a:lstStyle/>
          <a:p>
            <a:pPr marL="457200" marR="0" lvl="0" indent="-355600" algn="just" rtl="0">
              <a:lnSpc>
                <a:spcPct val="100000"/>
              </a:lnSpc>
              <a:spcBef>
                <a:spcPts val="0"/>
              </a:spcBef>
              <a:spcAft>
                <a:spcPts val="0"/>
              </a:spcAft>
              <a:buSzPts val="2000"/>
              <a:buFont typeface="Calibri"/>
              <a:buChar char="-"/>
            </a:pPr>
            <a:r>
              <a:rPr lang="bg" sz="2000" dirty="0">
                <a:solidFill>
                  <a:srgbClr val="FF6600"/>
                </a:solidFill>
                <a:latin typeface="Calibri"/>
                <a:ea typeface="Calibri"/>
                <a:cs typeface="Calibri"/>
                <a:sym typeface="Calibri"/>
              </a:rPr>
              <a:t>Как се събират лични данни</a:t>
            </a:r>
            <a:r>
              <a:rPr lang="bg" sz="2000" b="1" dirty="0">
                <a:solidFill>
                  <a:schemeClr val="dk1"/>
                </a:solidFill>
                <a:latin typeface="Calibri"/>
                <a:ea typeface="Calibri"/>
                <a:cs typeface="Calibri"/>
                <a:sym typeface="Calibri"/>
              </a:rPr>
              <a:t> </a:t>
            </a:r>
            <a:endParaRPr sz="1300" b="1" dirty="0">
              <a:solidFill>
                <a:schemeClr val="dk1"/>
              </a:solidFill>
              <a:highlight>
                <a:srgbClr val="FFFFFF"/>
              </a:highlight>
              <a:latin typeface="Roboto"/>
              <a:ea typeface="Roboto"/>
              <a:cs typeface="Roboto"/>
              <a:sym typeface="Roboto"/>
            </a:endParaRPr>
          </a:p>
          <a:p>
            <a:pPr marL="444500" lvl="0" indent="-342900" algn="just">
              <a:buClr>
                <a:schemeClr val="dk1"/>
              </a:buClr>
              <a:buSzPts val="2000"/>
              <a:buFont typeface="Arial" panose="020B0604020202020204" pitchFamily="34" charset="0"/>
              <a:buChar char="•"/>
            </a:pPr>
            <a:r>
              <a:rPr lang="bg" sz="2000" b="1" dirty="0">
                <a:solidFill>
                  <a:schemeClr val="dk1"/>
                </a:solidFill>
                <a:latin typeface="Calibri"/>
                <a:ea typeface="Calibri"/>
                <a:cs typeface="Calibri"/>
                <a:sym typeface="Calibri"/>
              </a:rPr>
              <a:t>Лични данни в хронологията на </a:t>
            </a:r>
            <a:r>
              <a:rPr lang="bg" sz="2000" b="1" dirty="0" smtClean="0">
                <a:solidFill>
                  <a:schemeClr val="dk1"/>
                </a:solidFill>
                <a:latin typeface="Calibri"/>
                <a:ea typeface="Calibri"/>
                <a:cs typeface="Calibri"/>
                <a:sym typeface="Calibri"/>
              </a:rPr>
              <a:t>сърфиране</a:t>
            </a:r>
            <a:r>
              <a:rPr lang="ru-RU" sz="2000" dirty="0" smtClean="0">
                <a:solidFill>
                  <a:schemeClr val="dk1"/>
                </a:solidFill>
                <a:ea typeface="Calibri"/>
                <a:cs typeface="Calibri"/>
                <a:sym typeface="Calibri"/>
              </a:rPr>
              <a:t>: </a:t>
            </a:r>
            <a:r>
              <a:rPr lang="ru-RU" sz="2000" dirty="0">
                <a:solidFill>
                  <a:schemeClr val="dk1"/>
                </a:solidFill>
                <a:ea typeface="Calibri"/>
                <a:cs typeface="Calibri"/>
                <a:sym typeface="Calibri"/>
              </a:rPr>
              <a:t>историята на сайтовете, които сте посетили от браузъра си, може да има повече от една форма. Браузърът ви може да поддържа собствен регистър на URL адресите на всички страници, които сте отворили. Кеш паметта на браузъра ви ще съхранява някои от действителните елементи на страницата (като графични изображения) и информация за състоянието на тези уебсайтове. </a:t>
            </a:r>
          </a:p>
          <a:p>
            <a:pPr marL="444500" lvl="0" indent="-342900" algn="just">
              <a:buClr>
                <a:schemeClr val="dk1"/>
              </a:buClr>
              <a:buSzPts val="2000"/>
              <a:buFont typeface="Arial" panose="020B0604020202020204" pitchFamily="34" charset="0"/>
              <a:buChar char="•"/>
            </a:pPr>
            <a:r>
              <a:rPr lang="ru-RU" sz="2000" dirty="0">
                <a:solidFill>
                  <a:schemeClr val="dk1"/>
                </a:solidFill>
                <a:ea typeface="Calibri"/>
                <a:cs typeface="Calibri"/>
                <a:sym typeface="Calibri"/>
              </a:rPr>
              <a:t>А онлайн услуги като Google ще имат свои собствени записи на вашата история, както като част от начина, по който интегрират различните ви онлайн дейности, така и чрез функционалността на анализаторите на използването на уебсайтове, които могат да бъдат инсталирани в кода на посещаваните от вас сайтове. Някои от тези данни ще бъдат анонимизирани, така че да не могат да се свържат с нито един потребител. Някои от тях по замисъл могат да бъдат проследени</a:t>
            </a:r>
          </a:p>
          <a:p>
            <a:pPr marL="457200" lvl="0" indent="0" algn="just" rtl="0">
              <a:spcBef>
                <a:spcPts val="0"/>
              </a:spcBef>
              <a:spcAft>
                <a:spcPts val="0"/>
              </a:spcAft>
              <a:buNone/>
            </a:pPr>
            <a:r>
              <a:rPr lang="bg" sz="2000" dirty="0" smtClean="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lvl="0" indent="0" algn="l" rtl="0">
              <a:lnSpc>
                <a:spcPct val="115000"/>
              </a:lnSpc>
              <a:spcBef>
                <a:spcPts val="0"/>
              </a:spcBef>
              <a:spcAft>
                <a:spcPts val="2500"/>
              </a:spcAft>
              <a:buClr>
                <a:schemeClr val="dk1"/>
              </a:buClr>
              <a:buSzPts val="1100"/>
              <a:buFont typeface="Arial"/>
              <a:buNone/>
            </a:pPr>
            <a:endParaRPr sz="20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859801" y="1705211"/>
            <a:ext cx="10533358" cy="344757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bg" sz="2800" b="1" dirty="0">
                <a:solidFill>
                  <a:srgbClr val="FF4343"/>
                </a:solidFill>
                <a:latin typeface="Arial" panose="020B0604020202020204" pitchFamily="34" charset="0"/>
                <a:cs typeface="Arial" panose="020B0604020202020204" pitchFamily="34" charset="0"/>
              </a:rPr>
              <a:t>ПРЕДИМСТВА ОТ ИЗПОЛЗВАНЕТО НА </a:t>
            </a:r>
            <a:r>
              <a:rPr lang="bg" sz="2800" b="1" dirty="0" smtClean="0">
                <a:solidFill>
                  <a:srgbClr val="FF4343"/>
                </a:solidFill>
                <a:latin typeface="Arial" panose="020B0604020202020204" pitchFamily="34" charset="0"/>
                <a:cs typeface="Arial" panose="020B0604020202020204" pitchFamily="34" charset="0"/>
              </a:rPr>
              <a:t>ДИГИТАЛНИ </a:t>
            </a:r>
            <a:r>
              <a:rPr lang="bg" sz="2800" b="1" dirty="0">
                <a:solidFill>
                  <a:srgbClr val="FF4343"/>
                </a:solidFill>
                <a:latin typeface="Arial" panose="020B0604020202020204" pitchFamily="34" charset="0"/>
                <a:cs typeface="Arial" panose="020B0604020202020204" pitchFamily="34" charset="0"/>
              </a:rPr>
              <a:t>ИНСТРУМЕНТИ</a:t>
            </a:r>
          </a:p>
          <a:p>
            <a:pPr marL="457200" indent="-457200" algn="just">
              <a:lnSpc>
                <a:spcPct val="100000"/>
              </a:lnSpc>
              <a:buFont typeface="+mj-lt"/>
              <a:buAutoNum type="arabicPeriod"/>
            </a:pPr>
            <a:r>
              <a:rPr lang="bg" sz="2200" b="1" dirty="0"/>
              <a:t>Измерими резултати </a:t>
            </a:r>
            <a:r>
              <a:rPr lang="bg" sz="2200" dirty="0"/>
              <a:t>. Не можем да преброим колко хора са видели билборда или колко хора са прочели </a:t>
            </a:r>
            <a:r>
              <a:rPr lang="bg" sz="2200" dirty="0" smtClean="0"/>
              <a:t>флаера, </a:t>
            </a:r>
            <a:r>
              <a:rPr lang="bg" sz="2200" dirty="0"/>
              <a:t>но </a:t>
            </a:r>
            <a:r>
              <a:rPr lang="bg" sz="2200" dirty="0" smtClean="0"/>
              <a:t>някои </a:t>
            </a:r>
            <a:r>
              <a:rPr lang="bg" sz="2200" dirty="0"/>
              <a:t>дигитални инструменти </a:t>
            </a:r>
            <a:r>
              <a:rPr lang="bg" sz="2200" dirty="0" smtClean="0"/>
              <a:t>ни позволяват </a:t>
            </a:r>
            <a:r>
              <a:rPr lang="bg" sz="2200" dirty="0"/>
              <a:t>да получим солидни и реални резултати, които ни показват точно колко хора са кликнали върху определена връзка и са прочели </a:t>
            </a:r>
            <a:r>
              <a:rPr lang="bg" sz="2200" dirty="0" smtClean="0"/>
              <a:t>дадена новина. </a:t>
            </a:r>
            <a:r>
              <a:rPr lang="bg" sz="2200" dirty="0"/>
              <a:t>Това ще ни помогне да се фокусираме върху сегмента, от който идват потенциалните ни </a:t>
            </a:r>
            <a:r>
              <a:rPr lang="bg" sz="2200" dirty="0" smtClean="0"/>
              <a:t>клиенти;</a:t>
            </a:r>
            <a:endParaRPr lang="bg" sz="2200" dirty="0"/>
          </a:p>
          <a:p>
            <a:pPr marL="457200" indent="-457200" algn="just">
              <a:lnSpc>
                <a:spcPct val="100000"/>
              </a:lnSpc>
              <a:buFont typeface="+mj-lt"/>
              <a:buAutoNum type="arabicPeriod"/>
            </a:pPr>
            <a:r>
              <a:rPr lang="bg" sz="2200" b="1" dirty="0"/>
              <a:t>Гъвкавост </a:t>
            </a:r>
            <a:r>
              <a:rPr lang="bg" sz="2200" dirty="0"/>
              <a:t>. В днешно време клиентите се интересуват от персонализирани преживявания, които да задоволят </a:t>
            </a:r>
            <a:r>
              <a:rPr lang="bg" sz="2200" dirty="0" smtClean="0"/>
              <a:t>нуждите им. </a:t>
            </a:r>
            <a:r>
              <a:rPr lang="bg" sz="2200" dirty="0"/>
              <a:t>Тук можем да откроим дигиталния маркетинг, който ни позволява да се възползваме от интересите на отделните клиенти и да им изпратим уникално </a:t>
            </a:r>
            <a:r>
              <a:rPr lang="bg" sz="2200" dirty="0" smtClean="0"/>
              <a:t>послание;</a:t>
            </a:r>
            <a:endParaRPr lang="bg" sz="2200"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24413090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gf3d9c6b5b6_0_15"/>
          <p:cNvPicPr preferRelativeResize="0"/>
          <p:nvPr/>
        </p:nvPicPr>
        <p:blipFill rotWithShape="1">
          <a:blip r:embed="rId3">
            <a:alphaModFix/>
          </a:blip>
          <a:srcRect l="2233" t="-1090" r="22048" b="1090"/>
          <a:stretch/>
        </p:blipFill>
        <p:spPr>
          <a:xfrm>
            <a:off x="9778110" y="5782139"/>
            <a:ext cx="2413891" cy="654044"/>
          </a:xfrm>
          <a:prstGeom prst="rect">
            <a:avLst/>
          </a:prstGeom>
          <a:noFill/>
          <a:ln>
            <a:noFill/>
          </a:ln>
        </p:spPr>
      </p:pic>
      <p:pic>
        <p:nvPicPr>
          <p:cNvPr id="221" name="Google Shape;221;gf3d9c6b5b6_0_15"/>
          <p:cNvPicPr preferRelativeResize="0"/>
          <p:nvPr/>
        </p:nvPicPr>
        <p:blipFill rotWithShape="1">
          <a:blip r:embed="rId4">
            <a:alphaModFix/>
          </a:blip>
          <a:srcRect/>
          <a:stretch/>
        </p:blipFill>
        <p:spPr>
          <a:xfrm>
            <a:off x="10359436" y="0"/>
            <a:ext cx="1790890" cy="1790890"/>
          </a:xfrm>
          <a:prstGeom prst="rect">
            <a:avLst/>
          </a:prstGeom>
          <a:noFill/>
          <a:ln>
            <a:noFill/>
          </a:ln>
        </p:spPr>
      </p:pic>
      <p:sp>
        <p:nvSpPr>
          <p:cNvPr id="222" name="Google Shape;222;gf3d9c6b5b6_0_15"/>
          <p:cNvSpPr txBox="1"/>
          <p:nvPr/>
        </p:nvSpPr>
        <p:spPr>
          <a:xfrm>
            <a:off x="8345159" y="6436183"/>
            <a:ext cx="6096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23" name="Google Shape;223;gf3d9c6b5b6_0_15"/>
          <p:cNvSpPr txBox="1"/>
          <p:nvPr/>
        </p:nvSpPr>
        <p:spPr>
          <a:xfrm>
            <a:off x="1005981" y="1449433"/>
            <a:ext cx="10248900" cy="3447600"/>
          </a:xfrm>
          <a:prstGeom prst="rect">
            <a:avLst/>
          </a:prstGeom>
          <a:noFill/>
          <a:ln>
            <a:noFill/>
          </a:ln>
        </p:spPr>
        <p:txBody>
          <a:bodyPr spcFirstLastPara="1" wrap="square" lIns="91425" tIns="45700" rIns="91425" bIns="45700" anchor="t" anchorCtr="0">
            <a:noAutofit/>
          </a:bodyPr>
          <a:lstStyle/>
          <a:p>
            <a:pPr marL="457200" lvl="0" indent="0" algn="just" rtl="0">
              <a:spcBef>
                <a:spcPts val="0"/>
              </a:spcBef>
              <a:spcAft>
                <a:spcPts val="0"/>
              </a:spcAft>
              <a:buNone/>
            </a:pPr>
            <a:endParaRPr sz="2000" dirty="0">
              <a:solidFill>
                <a:schemeClr val="dk1"/>
              </a:solidFill>
              <a:latin typeface="Calibri"/>
              <a:ea typeface="Calibri"/>
              <a:cs typeface="Calibri"/>
              <a:sym typeface="Calibri"/>
            </a:endParaRPr>
          </a:p>
          <a:p>
            <a:pPr marL="444500" lvl="0" indent="-342900">
              <a:buClr>
                <a:schemeClr val="dk1"/>
              </a:buClr>
              <a:buSzPts val="2000"/>
              <a:buFont typeface="Arial" panose="020B0604020202020204" pitchFamily="34" charset="0"/>
              <a:buChar char="•"/>
            </a:pPr>
            <a:r>
              <a:rPr lang="ru-RU" sz="2000" b="1" dirty="0">
                <a:solidFill>
                  <a:schemeClr val="dk1"/>
                </a:solidFill>
                <a:ea typeface="Calibri"/>
                <a:cs typeface="Calibri"/>
                <a:sym typeface="Calibri"/>
              </a:rPr>
              <a:t>Електронна търговия и социални медии; Данни за профила</a:t>
            </a:r>
            <a:r>
              <a:rPr lang="ru-RU" sz="2000" dirty="0">
                <a:solidFill>
                  <a:schemeClr val="dk1"/>
                </a:solidFill>
                <a:ea typeface="Calibri"/>
                <a:cs typeface="Calibri"/>
                <a:sym typeface="Calibri"/>
              </a:rPr>
              <a:t>: всеки коментар, който сте публикували, всяка парола, която сте въвели, всяка транзакция, която сте направили, и всичко, което сте купили, се записва в бази данни. </a:t>
            </a:r>
            <a:r>
              <a:rPr lang="ru-RU" sz="2000" dirty="0" smtClean="0">
                <a:solidFill>
                  <a:schemeClr val="dk1"/>
                </a:solidFill>
                <a:ea typeface="Calibri"/>
                <a:cs typeface="Calibri"/>
                <a:sym typeface="Calibri"/>
              </a:rPr>
              <a:t>Начините</a:t>
            </a:r>
            <a:r>
              <a:rPr lang="ru-RU" sz="2000" dirty="0">
                <a:solidFill>
                  <a:schemeClr val="dk1"/>
                </a:solidFill>
                <a:ea typeface="Calibri"/>
                <a:cs typeface="Calibri"/>
                <a:sym typeface="Calibri"/>
              </a:rPr>
              <a:t>, по които се използват нашите данни, имат някои притеснителни аспекти. Съществува вероятност доставчикът на социални медии или онлайн услуги един ден да премине на „тъмната страна“ и да злоупотреби с достъпа си до вашите данни. Но също така много от тях – може би най-известният е Facebook – са продавали данни за идентифициране на потребители на външни </a:t>
            </a:r>
            <a:r>
              <a:rPr lang="ru-RU" sz="2000" dirty="0" smtClean="0">
                <a:solidFill>
                  <a:schemeClr val="dk1"/>
                </a:solidFill>
                <a:ea typeface="Calibri"/>
                <a:cs typeface="Calibri"/>
                <a:sym typeface="Calibri"/>
              </a:rPr>
              <a:t>компании. Освен </a:t>
            </a:r>
            <a:r>
              <a:rPr lang="ru-RU" sz="2000" dirty="0">
                <a:solidFill>
                  <a:schemeClr val="dk1"/>
                </a:solidFill>
                <a:ea typeface="Calibri"/>
                <a:cs typeface="Calibri"/>
                <a:sym typeface="Calibri"/>
              </a:rPr>
              <a:t>това не всички сървъри са силни и могат да бъдат подложени на кибератаки. </a:t>
            </a:r>
          </a:p>
          <a:p>
            <a:pPr marL="444500" lvl="0" indent="-342900">
              <a:buClr>
                <a:schemeClr val="dk1"/>
              </a:buClr>
              <a:buSzPts val="2000"/>
              <a:buFont typeface="Arial" panose="020B0604020202020204" pitchFamily="34" charset="0"/>
              <a:buChar char="•"/>
            </a:pPr>
            <a:r>
              <a:rPr lang="ru-RU" sz="2000" b="1" dirty="0">
                <a:solidFill>
                  <a:schemeClr val="dk1"/>
                </a:solidFill>
                <a:ea typeface="Calibri"/>
                <a:cs typeface="Calibri"/>
                <a:sym typeface="Calibri"/>
              </a:rPr>
              <a:t>Лични данни в правителствени бази данни</a:t>
            </a:r>
            <a:r>
              <a:rPr lang="ru-RU" sz="2000" dirty="0">
                <a:solidFill>
                  <a:schemeClr val="dk1"/>
                </a:solidFill>
                <a:ea typeface="Calibri"/>
                <a:cs typeface="Calibri"/>
                <a:sym typeface="Calibri"/>
              </a:rPr>
              <a:t>: националните и регионалните правителствени агенции също управляват огромни хранилища от данни, обхващащи много нива на поведение на техните </a:t>
            </a:r>
            <a:r>
              <a:rPr lang="ru-RU" sz="2000" dirty="0" smtClean="0">
                <a:solidFill>
                  <a:schemeClr val="dk1"/>
                </a:solidFill>
                <a:ea typeface="Calibri"/>
                <a:cs typeface="Calibri"/>
                <a:sym typeface="Calibri"/>
              </a:rPr>
              <a:t>граждани</a:t>
            </a:r>
            <a:r>
              <a:rPr lang="bg" sz="2000" dirty="0" smtClean="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pic>
        <p:nvPicPr>
          <p:cNvPr id="228" name="Google Shape;228;gf3d9c6b5b6_0_30"/>
          <p:cNvPicPr preferRelativeResize="0"/>
          <p:nvPr/>
        </p:nvPicPr>
        <p:blipFill rotWithShape="1">
          <a:blip r:embed="rId3">
            <a:alphaModFix/>
          </a:blip>
          <a:srcRect l="2233" t="-1090" r="22048" b="1090"/>
          <a:stretch/>
        </p:blipFill>
        <p:spPr>
          <a:xfrm>
            <a:off x="9778110" y="5782139"/>
            <a:ext cx="2413891" cy="654044"/>
          </a:xfrm>
          <a:prstGeom prst="rect">
            <a:avLst/>
          </a:prstGeom>
          <a:noFill/>
          <a:ln>
            <a:noFill/>
          </a:ln>
        </p:spPr>
      </p:pic>
      <p:pic>
        <p:nvPicPr>
          <p:cNvPr id="229" name="Google Shape;229;gf3d9c6b5b6_0_30"/>
          <p:cNvPicPr preferRelativeResize="0"/>
          <p:nvPr/>
        </p:nvPicPr>
        <p:blipFill rotWithShape="1">
          <a:blip r:embed="rId4">
            <a:alphaModFix/>
          </a:blip>
          <a:srcRect/>
          <a:stretch/>
        </p:blipFill>
        <p:spPr>
          <a:xfrm>
            <a:off x="10359436" y="0"/>
            <a:ext cx="1790890" cy="1790890"/>
          </a:xfrm>
          <a:prstGeom prst="rect">
            <a:avLst/>
          </a:prstGeom>
          <a:noFill/>
          <a:ln>
            <a:noFill/>
          </a:ln>
        </p:spPr>
      </p:pic>
      <p:sp>
        <p:nvSpPr>
          <p:cNvPr id="230" name="Google Shape;230;gf3d9c6b5b6_0_30"/>
          <p:cNvSpPr txBox="1"/>
          <p:nvPr/>
        </p:nvSpPr>
        <p:spPr>
          <a:xfrm>
            <a:off x="8345159" y="6436183"/>
            <a:ext cx="60960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31" name="Google Shape;231;gf3d9c6b5b6_0_30"/>
          <p:cNvSpPr txBox="1"/>
          <p:nvPr/>
        </p:nvSpPr>
        <p:spPr>
          <a:xfrm>
            <a:off x="1005981" y="1790890"/>
            <a:ext cx="10248900" cy="3447600"/>
          </a:xfrm>
          <a:prstGeom prst="rect">
            <a:avLst/>
          </a:prstGeom>
          <a:noFill/>
          <a:ln>
            <a:noFill/>
          </a:ln>
        </p:spPr>
        <p:txBody>
          <a:bodyPr spcFirstLastPara="1" wrap="square" lIns="91425" tIns="45700" rIns="91425" bIns="45700" anchor="t" anchorCtr="0">
            <a:noAutofit/>
          </a:bodyPr>
          <a:lstStyle/>
          <a:p>
            <a:pPr marL="457200" marR="0" lvl="0" indent="-355600" algn="just" rtl="0">
              <a:spcBef>
                <a:spcPts val="0"/>
              </a:spcBef>
              <a:spcAft>
                <a:spcPts val="0"/>
              </a:spcAft>
              <a:buSzPts val="2000"/>
              <a:buFont typeface="Calibri"/>
              <a:buChar char="-"/>
            </a:pPr>
            <a:r>
              <a:rPr lang="bg" sz="2000" dirty="0">
                <a:solidFill>
                  <a:srgbClr val="FF6600"/>
                </a:solidFill>
                <a:latin typeface="Calibri"/>
                <a:ea typeface="Calibri"/>
                <a:cs typeface="Calibri"/>
                <a:sym typeface="Calibri"/>
              </a:rPr>
              <a:t>Как се използват личните данни</a:t>
            </a:r>
            <a:r>
              <a:rPr lang="bg" sz="2000" b="1" dirty="0">
                <a:solidFill>
                  <a:schemeClr val="dk1"/>
                </a:solidFill>
                <a:latin typeface="Calibri"/>
                <a:ea typeface="Calibri"/>
                <a:cs typeface="Calibri"/>
                <a:sym typeface="Calibri"/>
              </a:rPr>
              <a:t> </a:t>
            </a:r>
            <a:endParaRPr sz="1300" b="1" dirty="0">
              <a:solidFill>
                <a:schemeClr val="dk1"/>
              </a:solidFill>
              <a:highlight>
                <a:srgbClr val="FFFFFF"/>
              </a:highlight>
              <a:latin typeface="Roboto"/>
              <a:ea typeface="Roboto"/>
              <a:cs typeface="Roboto"/>
              <a:sym typeface="Roboto"/>
            </a:endParaRPr>
          </a:p>
          <a:p>
            <a:pPr marL="0" lvl="0" indent="0" algn="just" rtl="0">
              <a:spcBef>
                <a:spcPts val="0"/>
              </a:spcBef>
              <a:spcAft>
                <a:spcPts val="0"/>
              </a:spcAft>
              <a:buNone/>
            </a:pPr>
            <a:r>
              <a:rPr lang="bg" sz="2000" dirty="0">
                <a:solidFill>
                  <a:schemeClr val="dk1"/>
                </a:solidFill>
                <a:latin typeface="Calibri"/>
                <a:ea typeface="Calibri"/>
                <a:cs typeface="Calibri"/>
                <a:sym typeface="Calibri"/>
              </a:rPr>
              <a:t>Данните, събрани от </a:t>
            </a:r>
            <a:r>
              <a:rPr lang="bg" sz="2000" dirty="0" smtClean="0">
                <a:solidFill>
                  <a:schemeClr val="dk1"/>
                </a:solidFill>
                <a:latin typeface="Calibri"/>
                <a:ea typeface="Calibri"/>
                <a:cs typeface="Calibri"/>
                <a:sym typeface="Calibri"/>
              </a:rPr>
              <a:t>организациите, </a:t>
            </a:r>
            <a:r>
              <a:rPr lang="bg" sz="2000" dirty="0">
                <a:solidFill>
                  <a:schemeClr val="dk1"/>
                </a:solidFill>
                <a:latin typeface="Calibri"/>
                <a:ea typeface="Calibri"/>
                <a:cs typeface="Calibri"/>
                <a:sym typeface="Calibri"/>
              </a:rPr>
              <a:t>могат да се използват за </a:t>
            </a:r>
            <a:r>
              <a:rPr lang="bg" sz="2000" b="1" dirty="0">
                <a:solidFill>
                  <a:schemeClr val="dk1"/>
                </a:solidFill>
                <a:latin typeface="Calibri"/>
                <a:ea typeface="Calibri"/>
                <a:cs typeface="Calibri"/>
                <a:sym typeface="Calibri"/>
              </a:rPr>
              <a:t>профилиране на </a:t>
            </a:r>
            <a:r>
              <a:rPr lang="bg" sz="2000" dirty="0">
                <a:solidFill>
                  <a:schemeClr val="dk1"/>
                </a:solidFill>
                <a:latin typeface="Calibri"/>
                <a:ea typeface="Calibri"/>
                <a:cs typeface="Calibri"/>
                <a:sym typeface="Calibri"/>
              </a:rPr>
              <a:t>потребители и </a:t>
            </a:r>
            <a:r>
              <a:rPr lang="bg" sz="2000" b="1" dirty="0">
                <a:solidFill>
                  <a:schemeClr val="dk1"/>
                </a:solidFill>
                <a:latin typeface="Calibri"/>
                <a:ea typeface="Calibri"/>
                <a:cs typeface="Calibri"/>
                <a:sym typeface="Calibri"/>
              </a:rPr>
              <a:t>определяне на маркетингови </a:t>
            </a:r>
            <a:r>
              <a:rPr lang="bg" sz="2000" b="1" dirty="0" smtClean="0">
                <a:solidFill>
                  <a:schemeClr val="dk1"/>
                </a:solidFill>
                <a:latin typeface="Calibri"/>
                <a:ea typeface="Calibri"/>
                <a:cs typeface="Calibri"/>
                <a:sym typeface="Calibri"/>
              </a:rPr>
              <a:t>стратегии</a:t>
            </a:r>
            <a:r>
              <a:rPr lang="bg" sz="2000" dirty="0" smtClean="0">
                <a:solidFill>
                  <a:schemeClr val="dk1"/>
                </a:solidFill>
                <a:latin typeface="Calibri"/>
                <a:ea typeface="Calibri"/>
                <a:cs typeface="Calibri"/>
                <a:sym typeface="Calibri"/>
              </a:rPr>
              <a:t>. </a:t>
            </a:r>
            <a:r>
              <a:rPr lang="bg" sz="2000" dirty="0">
                <a:solidFill>
                  <a:schemeClr val="dk1"/>
                </a:solidFill>
                <a:latin typeface="Calibri"/>
                <a:ea typeface="Calibri"/>
                <a:cs typeface="Calibri"/>
                <a:sym typeface="Calibri"/>
              </a:rPr>
              <a:t>Обикновено сървърите обработват информация за:</a:t>
            </a:r>
            <a:endParaRPr sz="2000" dirty="0">
              <a:solidFill>
                <a:schemeClr val="dk1"/>
              </a:solidFill>
              <a:latin typeface="Calibri"/>
              <a:ea typeface="Calibri"/>
              <a:cs typeface="Calibri"/>
              <a:sym typeface="Calibri"/>
            </a:endParaRPr>
          </a:p>
          <a:p>
            <a:pPr marL="444500" lvl="0" indent="-342900" algn="just" rtl="0">
              <a:spcBef>
                <a:spcPts val="1200"/>
              </a:spcBef>
              <a:spcAft>
                <a:spcPts val="0"/>
              </a:spcAft>
              <a:buClr>
                <a:schemeClr val="dk1"/>
              </a:buClr>
              <a:buSzPts val="2000"/>
              <a:buFont typeface="Arial" panose="020B0604020202020204" pitchFamily="34" charset="0"/>
              <a:buChar char="•"/>
            </a:pPr>
            <a:r>
              <a:rPr lang="bg" sz="2000" dirty="0">
                <a:solidFill>
                  <a:schemeClr val="dk1"/>
                </a:solidFill>
                <a:latin typeface="Calibri"/>
                <a:ea typeface="Calibri"/>
                <a:cs typeface="Calibri"/>
                <a:sym typeface="Calibri"/>
              </a:rPr>
              <a:t>Географски произход на потребителя;</a:t>
            </a:r>
            <a:endParaRPr sz="2000" dirty="0">
              <a:solidFill>
                <a:schemeClr val="dk1"/>
              </a:solidFill>
              <a:latin typeface="Calibri"/>
              <a:ea typeface="Calibri"/>
              <a:cs typeface="Calibri"/>
              <a:sym typeface="Calibri"/>
            </a:endParaRPr>
          </a:p>
          <a:p>
            <a:pPr marL="444500" lvl="0" indent="-342900" algn="just" rtl="0">
              <a:spcBef>
                <a:spcPts val="0"/>
              </a:spcBef>
              <a:spcAft>
                <a:spcPts val="0"/>
              </a:spcAft>
              <a:buClr>
                <a:schemeClr val="dk1"/>
              </a:buClr>
              <a:buSzPts val="2000"/>
              <a:buFont typeface="Arial" panose="020B0604020202020204" pitchFamily="34" charset="0"/>
              <a:buChar char="•"/>
            </a:pPr>
            <a:r>
              <a:rPr lang="bg" sz="2000" dirty="0">
                <a:solidFill>
                  <a:schemeClr val="dk1"/>
                </a:solidFill>
                <a:latin typeface="Calibri"/>
                <a:ea typeface="Calibri"/>
                <a:cs typeface="Calibri"/>
                <a:sym typeface="Calibri"/>
              </a:rPr>
              <a:t>Биографични и биологични аспекти (възраст, пол);</a:t>
            </a:r>
            <a:endParaRPr sz="2000" dirty="0">
              <a:solidFill>
                <a:schemeClr val="dk1"/>
              </a:solidFill>
              <a:latin typeface="Calibri"/>
              <a:ea typeface="Calibri"/>
              <a:cs typeface="Calibri"/>
              <a:sym typeface="Calibri"/>
            </a:endParaRPr>
          </a:p>
          <a:p>
            <a:pPr marL="444500" lvl="0" indent="-342900" algn="just" rtl="0">
              <a:spcBef>
                <a:spcPts val="0"/>
              </a:spcBef>
              <a:spcAft>
                <a:spcPts val="0"/>
              </a:spcAft>
              <a:buClr>
                <a:schemeClr val="dk1"/>
              </a:buClr>
              <a:buSzPts val="2000"/>
              <a:buFont typeface="Arial" panose="020B0604020202020204" pitchFamily="34" charset="0"/>
              <a:buChar char="•"/>
            </a:pPr>
            <a:r>
              <a:rPr lang="bg" sz="2000" dirty="0">
                <a:solidFill>
                  <a:schemeClr val="dk1"/>
                </a:solidFill>
                <a:latin typeface="Calibri"/>
                <a:ea typeface="Calibri"/>
                <a:cs typeface="Calibri"/>
                <a:sym typeface="Calibri"/>
              </a:rPr>
              <a:t>Ценности и елементи на личността;</a:t>
            </a:r>
            <a:endParaRPr sz="2000" dirty="0">
              <a:solidFill>
                <a:schemeClr val="dk1"/>
              </a:solidFill>
              <a:latin typeface="Calibri"/>
              <a:ea typeface="Calibri"/>
              <a:cs typeface="Calibri"/>
              <a:sym typeface="Calibri"/>
            </a:endParaRPr>
          </a:p>
          <a:p>
            <a:pPr marL="444500" lvl="0" indent="-342900" algn="just" rtl="0">
              <a:spcBef>
                <a:spcPts val="0"/>
              </a:spcBef>
              <a:spcAft>
                <a:spcPts val="0"/>
              </a:spcAft>
              <a:buClr>
                <a:schemeClr val="dk1"/>
              </a:buClr>
              <a:buSzPts val="2000"/>
              <a:buFont typeface="Arial" panose="020B0604020202020204" pitchFamily="34" charset="0"/>
              <a:buChar char="•"/>
            </a:pPr>
            <a:r>
              <a:rPr lang="bg-BG" sz="2000" dirty="0" smtClean="0">
                <a:solidFill>
                  <a:schemeClr val="dk1"/>
                </a:solidFill>
                <a:latin typeface="Calibri"/>
                <a:ea typeface="Calibri"/>
                <a:cs typeface="Calibri"/>
                <a:sym typeface="Calibri"/>
              </a:rPr>
              <a:t>Степен на образование;</a:t>
            </a:r>
          </a:p>
          <a:p>
            <a:pPr marL="444500" lvl="0" indent="-342900" algn="just" rtl="0">
              <a:spcBef>
                <a:spcPts val="0"/>
              </a:spcBef>
              <a:spcAft>
                <a:spcPts val="0"/>
              </a:spcAft>
              <a:buClr>
                <a:schemeClr val="dk1"/>
              </a:buClr>
              <a:buSzPts val="2000"/>
              <a:buFont typeface="Arial" panose="020B0604020202020204" pitchFamily="34" charset="0"/>
              <a:buChar char="•"/>
            </a:pPr>
            <a:r>
              <a:rPr lang="bg-BG" sz="2000" dirty="0" smtClean="0">
                <a:solidFill>
                  <a:schemeClr val="dk1"/>
                </a:solidFill>
                <a:latin typeface="Calibri"/>
                <a:ea typeface="Calibri"/>
                <a:cs typeface="Calibri"/>
                <a:sym typeface="Calibri"/>
              </a:rPr>
              <a:t>Потребителско </a:t>
            </a:r>
            <a:r>
              <a:rPr lang="bg" sz="2000" dirty="0" smtClean="0">
                <a:solidFill>
                  <a:schemeClr val="dk1"/>
                </a:solidFill>
                <a:latin typeface="Calibri"/>
                <a:ea typeface="Calibri"/>
                <a:cs typeface="Calibri"/>
                <a:sym typeface="Calibri"/>
              </a:rPr>
              <a:t>поведение.</a:t>
            </a:r>
            <a:endParaRPr sz="2000" dirty="0">
              <a:solidFill>
                <a:schemeClr val="dk1"/>
              </a:solidFill>
              <a:latin typeface="Calibri"/>
              <a:ea typeface="Calibri"/>
              <a:cs typeface="Calibri"/>
              <a:sym typeface="Calibri"/>
            </a:endParaRPr>
          </a:p>
          <a:p>
            <a:pPr marL="0" lvl="0" indent="0" algn="just" rtl="0">
              <a:spcBef>
                <a:spcPts val="1200"/>
              </a:spcBef>
              <a:spcAft>
                <a:spcPts val="0"/>
              </a:spcAft>
              <a:buNone/>
            </a:pPr>
            <a:r>
              <a:rPr lang="bg" sz="2000" dirty="0">
                <a:solidFill>
                  <a:schemeClr val="dk1"/>
                </a:solidFill>
                <a:latin typeface="Calibri"/>
                <a:ea typeface="Calibri"/>
                <a:cs typeface="Calibri"/>
                <a:sym typeface="Calibri"/>
              </a:rPr>
              <a:t>Комбинацията от тези елементи </a:t>
            </a:r>
            <a:r>
              <a:rPr lang="bg" sz="2000" dirty="0" smtClean="0">
                <a:solidFill>
                  <a:schemeClr val="dk1"/>
                </a:solidFill>
                <a:latin typeface="Calibri"/>
                <a:ea typeface="Calibri"/>
                <a:cs typeface="Calibri"/>
                <a:sym typeface="Calibri"/>
              </a:rPr>
              <a:t>позволява разработването </a:t>
            </a:r>
            <a:r>
              <a:rPr lang="bg" sz="2000" dirty="0">
                <a:solidFill>
                  <a:schemeClr val="dk1"/>
                </a:solidFill>
                <a:latin typeface="Calibri"/>
                <a:ea typeface="Calibri"/>
                <a:cs typeface="Calibri"/>
                <a:sym typeface="Calibri"/>
              </a:rPr>
              <a:t>на статистика и създаването на насочени към потребителите реклами и по този начин ще разшири обхвата и популяризирането на услугите и продуктите на организацията.</a:t>
            </a:r>
            <a:endParaRPr sz="2000" dirty="0">
              <a:solidFill>
                <a:schemeClr val="dk1"/>
              </a:solidFill>
              <a:latin typeface="Calibri"/>
              <a:ea typeface="Calibri"/>
              <a:cs typeface="Calibri"/>
              <a:sym typeface="Calibri"/>
            </a:endParaRPr>
          </a:p>
          <a:p>
            <a:pPr marL="457200" lvl="0" indent="0" algn="just" rtl="0">
              <a:spcBef>
                <a:spcPts val="0"/>
              </a:spcBef>
              <a:spcAft>
                <a:spcPts val="0"/>
              </a:spcAft>
              <a:buNone/>
            </a:pPr>
            <a:r>
              <a:rPr lang="bg"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0" lvl="0" indent="0" algn="just" rtl="0">
              <a:lnSpc>
                <a:spcPct val="115000"/>
              </a:lnSpc>
              <a:spcBef>
                <a:spcPts val="0"/>
              </a:spcBef>
              <a:spcAft>
                <a:spcPts val="2500"/>
              </a:spcAft>
              <a:buClr>
                <a:schemeClr val="dk1"/>
              </a:buClr>
              <a:buSzPts val="1100"/>
              <a:buFont typeface="Arial"/>
              <a:buNone/>
            </a:pPr>
            <a:endParaRPr sz="2000" dirty="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16"/>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237" name="Google Shape;237;p16"/>
          <p:cNvSpPr txBox="1"/>
          <p:nvPr/>
        </p:nvSpPr>
        <p:spPr>
          <a:xfrm>
            <a:off x="959389" y="1790891"/>
            <a:ext cx="10533358"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Arial"/>
              <a:buNone/>
            </a:pPr>
            <a:r>
              <a:rPr lang="bg" sz="2000" b="1" dirty="0">
                <a:solidFill>
                  <a:schemeClr val="dk1"/>
                </a:solidFill>
                <a:latin typeface="Calibri"/>
                <a:ea typeface="Calibri"/>
                <a:cs typeface="Calibri"/>
                <a:sym typeface="Calibri"/>
              </a:rPr>
              <a:t>4. Коригирайте идентифицираните грешки веднага щом това е практически възможно</a:t>
            </a:r>
            <a:endParaRPr dirty="0"/>
          </a:p>
          <a:p>
            <a:pPr lvl="0" algn="just">
              <a:spcBef>
                <a:spcPts val="1000"/>
              </a:spcBef>
              <a:buClr>
                <a:schemeClr val="dk1"/>
              </a:buClr>
              <a:buSzPts val="2000"/>
            </a:pPr>
            <a:r>
              <a:rPr lang="bg-BG" sz="2000" dirty="0" smtClean="0">
                <a:solidFill>
                  <a:schemeClr val="dk1"/>
                </a:solidFill>
                <a:ea typeface="Calibri"/>
                <a:cs typeface="Calibri"/>
                <a:sym typeface="Calibri"/>
              </a:rPr>
              <a:t>ОРЗД</a:t>
            </a:r>
            <a:r>
              <a:rPr lang="bg" sz="2000" dirty="0" smtClean="0">
                <a:solidFill>
                  <a:schemeClr val="dk1"/>
                </a:solidFill>
                <a:latin typeface="Calibri"/>
                <a:ea typeface="Calibri"/>
                <a:cs typeface="Calibri"/>
                <a:sym typeface="Calibri"/>
              </a:rPr>
              <a:t> </a:t>
            </a:r>
            <a:r>
              <a:rPr lang="bg" sz="2000" dirty="0">
                <a:solidFill>
                  <a:schemeClr val="dk1"/>
                </a:solidFill>
                <a:latin typeface="Calibri"/>
                <a:ea typeface="Calibri"/>
                <a:cs typeface="Calibri"/>
                <a:sym typeface="Calibri"/>
              </a:rPr>
              <a:t>включва </a:t>
            </a:r>
            <a:r>
              <a:rPr lang="bg" sz="2000" b="1" dirty="0">
                <a:solidFill>
                  <a:schemeClr val="dk1"/>
                </a:solidFill>
                <a:latin typeface="Calibri"/>
                <a:ea typeface="Calibri"/>
                <a:cs typeface="Calibri"/>
                <a:sym typeface="Calibri"/>
              </a:rPr>
              <a:t>правото на </a:t>
            </a:r>
            <a:r>
              <a:rPr lang="bg" sz="2000" b="1" dirty="0" smtClean="0">
                <a:solidFill>
                  <a:schemeClr val="dk1"/>
                </a:solidFill>
                <a:latin typeface="Calibri"/>
                <a:ea typeface="Calibri"/>
                <a:cs typeface="Calibri"/>
                <a:sym typeface="Calibri"/>
              </a:rPr>
              <a:t>коригиране</a:t>
            </a:r>
            <a:r>
              <a:rPr lang="bg" sz="2000" dirty="0" smtClean="0">
                <a:solidFill>
                  <a:schemeClr val="dk1"/>
                </a:solidFill>
                <a:latin typeface="Calibri"/>
                <a:ea typeface="Calibri"/>
                <a:cs typeface="Calibri"/>
                <a:sym typeface="Calibri"/>
              </a:rPr>
              <a:t>: „</a:t>
            </a:r>
            <a:r>
              <a:rPr lang="ru-RU" sz="2000" i="1" dirty="0" smtClean="0">
                <a:solidFill>
                  <a:schemeClr val="dk1"/>
                </a:solidFill>
                <a:ea typeface="Calibri"/>
                <a:cs typeface="Calibri"/>
                <a:sym typeface="Calibri"/>
              </a:rPr>
              <a:t>Субектът </a:t>
            </a:r>
            <a:r>
              <a:rPr lang="ru-RU" sz="2000" i="1" dirty="0">
                <a:solidFill>
                  <a:schemeClr val="dk1"/>
                </a:solidFill>
                <a:ea typeface="Calibri"/>
                <a:cs typeface="Calibri"/>
                <a:sym typeface="Calibri"/>
              </a:rPr>
              <a:t>на данни има право да поиска от администратора да коригира без ненужно забавяне неточните лични данни, свързани с него. Като се имат предвид целите на обработването субектът на данните има право непълните лични данни да бъдат попълнени, включително чрез добавяне на </a:t>
            </a:r>
            <a:r>
              <a:rPr lang="ru-RU" sz="2000" i="1" dirty="0" smtClean="0">
                <a:solidFill>
                  <a:schemeClr val="dk1"/>
                </a:solidFill>
                <a:ea typeface="Calibri"/>
                <a:cs typeface="Calibri"/>
                <a:sym typeface="Calibri"/>
              </a:rPr>
              <a:t>декларация</a:t>
            </a:r>
            <a:r>
              <a:rPr lang="bg" sz="2000" dirty="0" smtClean="0">
                <a:solidFill>
                  <a:schemeClr val="dk1"/>
                </a:solidFill>
                <a:latin typeface="Calibri"/>
                <a:ea typeface="Calibri"/>
                <a:cs typeface="Calibri"/>
                <a:sym typeface="Calibri"/>
              </a:rPr>
              <a:t>” </a:t>
            </a:r>
            <a:r>
              <a:rPr lang="bg" sz="2000" dirty="0">
                <a:solidFill>
                  <a:schemeClr val="dk1"/>
                </a:solidFill>
                <a:latin typeface="Calibri"/>
                <a:ea typeface="Calibri"/>
                <a:cs typeface="Calibri"/>
                <a:sym typeface="Calibri"/>
              </a:rPr>
              <a:t>(член 16 от </a:t>
            </a:r>
            <a:r>
              <a:rPr lang="bg-BG" sz="2000" dirty="0" smtClean="0">
                <a:solidFill>
                  <a:schemeClr val="dk1"/>
                </a:solidFill>
                <a:ea typeface="Calibri"/>
                <a:cs typeface="Calibri"/>
                <a:sym typeface="Calibri"/>
              </a:rPr>
              <a:t>ОРЗД</a:t>
            </a:r>
            <a:r>
              <a:rPr lang="bg" sz="2000" dirty="0" smtClean="0">
                <a:solidFill>
                  <a:schemeClr val="dk1"/>
                </a:solidFill>
                <a:latin typeface="Calibri"/>
                <a:ea typeface="Calibri"/>
                <a:cs typeface="Calibri"/>
                <a:sym typeface="Calibri"/>
              </a:rPr>
              <a:t>).</a:t>
            </a:r>
            <a:endParaRPr dirty="0"/>
          </a:p>
          <a:p>
            <a:pPr marL="0" marR="0" lvl="0" indent="0" algn="just" rtl="0">
              <a:lnSpc>
                <a:spcPct val="100000"/>
              </a:lnSpc>
              <a:spcBef>
                <a:spcPts val="1000"/>
              </a:spcBef>
              <a:spcAft>
                <a:spcPts val="0"/>
              </a:spcAft>
              <a:buClr>
                <a:schemeClr val="dk1"/>
              </a:buClr>
              <a:buSzPts val="2000"/>
              <a:buFont typeface="Arial"/>
              <a:buNone/>
            </a:pPr>
            <a:r>
              <a:rPr lang="bg" sz="2000" dirty="0" smtClean="0">
                <a:solidFill>
                  <a:schemeClr val="dk1"/>
                </a:solidFill>
                <a:latin typeface="Calibri"/>
                <a:ea typeface="Calibri"/>
                <a:cs typeface="Calibri"/>
                <a:sym typeface="Calibri"/>
              </a:rPr>
              <a:t>И</a:t>
            </a:r>
            <a:r>
              <a:rPr lang="bg" sz="2000" dirty="0" smtClean="0">
                <a:solidFill>
                  <a:schemeClr val="dk1"/>
                </a:solidFill>
                <a:latin typeface="Calibri"/>
                <a:ea typeface="Calibri"/>
                <a:cs typeface="Calibri"/>
                <a:sym typeface="Calibri"/>
              </a:rPr>
              <a:t>скането </a:t>
            </a:r>
            <a:r>
              <a:rPr lang="bg" sz="2000" dirty="0">
                <a:solidFill>
                  <a:schemeClr val="dk1"/>
                </a:solidFill>
                <a:latin typeface="Calibri"/>
                <a:ea typeface="Calibri"/>
                <a:cs typeface="Calibri"/>
                <a:sym typeface="Calibri"/>
              </a:rPr>
              <a:t>за коригиране на вашите данни трябва да бъде адресирано до администратора (</a:t>
            </a:r>
            <a:r>
              <a:rPr lang="bg" sz="2000" dirty="0" smtClean="0">
                <a:solidFill>
                  <a:schemeClr val="dk1"/>
                </a:solidFill>
                <a:latin typeface="Calibri"/>
                <a:ea typeface="Calibri"/>
                <a:cs typeface="Calibri"/>
                <a:sym typeface="Calibri"/>
              </a:rPr>
              <a:t>организацията/субекта/администрацията/компанията, обработваща </a:t>
            </a:r>
            <a:r>
              <a:rPr lang="bg" sz="2000" dirty="0">
                <a:solidFill>
                  <a:schemeClr val="dk1"/>
                </a:solidFill>
                <a:latin typeface="Calibri"/>
                <a:ea typeface="Calibri"/>
                <a:cs typeface="Calibri"/>
                <a:sym typeface="Calibri"/>
              </a:rPr>
              <a:t>вашите данни) по имейл, писмо, факс или чрез формуляр, стига да имате писмен запис на искането.</a:t>
            </a:r>
            <a:endParaRPr sz="2000" dirty="0">
              <a:solidFill>
                <a:schemeClr val="dk1"/>
              </a:solidFill>
              <a:latin typeface="Calibri"/>
              <a:ea typeface="Calibri"/>
              <a:cs typeface="Calibri"/>
              <a:sym typeface="Calibri"/>
            </a:endParaRPr>
          </a:p>
          <a:p>
            <a:pPr marL="0" marR="0" lvl="0" indent="0" algn="just" rtl="0">
              <a:lnSpc>
                <a:spcPct val="100000"/>
              </a:lnSpc>
              <a:spcBef>
                <a:spcPts val="2875"/>
              </a:spcBef>
              <a:spcAft>
                <a:spcPts val="0"/>
              </a:spcAft>
              <a:buClr>
                <a:schemeClr val="dk1"/>
              </a:buClr>
              <a:buSzPts val="2000"/>
              <a:buFont typeface="Arial"/>
              <a:buNone/>
            </a:pPr>
            <a:r>
              <a:rPr lang="en-US" sz="2000" dirty="0">
                <a:solidFill>
                  <a:schemeClr val="dk1"/>
                </a:solidFill>
                <a:latin typeface="Calibri"/>
                <a:ea typeface="Calibri"/>
                <a:cs typeface="Calibri"/>
                <a:sym typeface="Calibri"/>
              </a:rPr>
              <a:t/>
            </a:r>
            <a:br>
              <a:rPr lang="en-U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p:txBody>
      </p:sp>
      <p:pic>
        <p:nvPicPr>
          <p:cNvPr id="238" name="Google Shape;238;p16"/>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39" name="Google Shape;239;p16"/>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7"/>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45" name="Google Shape;245;p17"/>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46" name="Google Shape;246;p17"/>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47" name="Google Shape;247;p17"/>
          <p:cNvSpPr txBox="1"/>
          <p:nvPr/>
        </p:nvSpPr>
        <p:spPr>
          <a:xfrm>
            <a:off x="859801" y="2883226"/>
            <a:ext cx="10533358"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Arial"/>
              <a:buNone/>
            </a:pPr>
            <a:r>
              <a:rPr lang="bg" sz="2000" b="1" dirty="0">
                <a:solidFill>
                  <a:schemeClr val="dk1"/>
                </a:solidFill>
                <a:latin typeface="Calibri"/>
                <a:ea typeface="Calibri"/>
                <a:cs typeface="Calibri"/>
                <a:sym typeface="Calibri"/>
              </a:rPr>
              <a:t>5. Премахване и „забравяне“ на данни при поискване</a:t>
            </a:r>
            <a:endParaRPr dirty="0"/>
          </a:p>
          <a:p>
            <a:pPr lvl="0" algn="just">
              <a:lnSpc>
                <a:spcPct val="90000"/>
              </a:lnSpc>
              <a:spcBef>
                <a:spcPts val="1000"/>
              </a:spcBef>
              <a:buClr>
                <a:schemeClr val="dk1"/>
              </a:buClr>
              <a:buSzPts val="2000"/>
            </a:pPr>
            <a:r>
              <a:rPr lang="bg-BG" dirty="0" smtClean="0"/>
              <a:t>ОРЗД</a:t>
            </a:r>
            <a:r>
              <a:rPr lang="bg" sz="2000" b="0" i="0" dirty="0" smtClean="0">
                <a:solidFill>
                  <a:schemeClr val="dk1"/>
                </a:solidFill>
                <a:latin typeface="Calibri"/>
                <a:ea typeface="Calibri"/>
                <a:cs typeface="Calibri"/>
                <a:sym typeface="Calibri"/>
              </a:rPr>
              <a:t> </a:t>
            </a:r>
            <a:r>
              <a:rPr lang="bg" sz="2000" i="0" dirty="0">
                <a:solidFill>
                  <a:schemeClr val="dk1"/>
                </a:solidFill>
                <a:latin typeface="Calibri"/>
                <a:ea typeface="Calibri"/>
                <a:cs typeface="Calibri"/>
                <a:sym typeface="Calibri"/>
              </a:rPr>
              <a:t>урежда </a:t>
            </a:r>
            <a:r>
              <a:rPr lang="bg" sz="2000" b="0" i="0" dirty="0">
                <a:solidFill>
                  <a:schemeClr val="dk1"/>
                </a:solidFill>
                <a:latin typeface="Calibri"/>
                <a:ea typeface="Calibri"/>
                <a:cs typeface="Calibri"/>
                <a:sym typeface="Calibri"/>
              </a:rPr>
              <a:t>също така нареченото </a:t>
            </a:r>
            <a:r>
              <a:rPr lang="bg" sz="2000" b="0" i="0" dirty="0" smtClean="0">
                <a:solidFill>
                  <a:schemeClr val="dk1"/>
                </a:solidFill>
                <a:latin typeface="Calibri"/>
                <a:ea typeface="Calibri"/>
                <a:cs typeface="Calibri"/>
                <a:sym typeface="Calibri"/>
              </a:rPr>
              <a:t>„</a:t>
            </a:r>
            <a:r>
              <a:rPr lang="bg" sz="2000" b="1" i="0" dirty="0" smtClean="0">
                <a:solidFill>
                  <a:schemeClr val="dk1"/>
                </a:solidFill>
                <a:latin typeface="Calibri"/>
                <a:ea typeface="Calibri"/>
                <a:cs typeface="Calibri"/>
                <a:sym typeface="Calibri"/>
              </a:rPr>
              <a:t>право </a:t>
            </a:r>
            <a:r>
              <a:rPr lang="bg" sz="2000" b="1" i="0" dirty="0">
                <a:solidFill>
                  <a:schemeClr val="dk1"/>
                </a:solidFill>
                <a:latin typeface="Calibri"/>
                <a:ea typeface="Calibri"/>
                <a:cs typeface="Calibri"/>
                <a:sym typeface="Calibri"/>
              </a:rPr>
              <a:t>да бъдеш </a:t>
            </a:r>
            <a:r>
              <a:rPr lang="bg" sz="2000" b="1" i="0" dirty="0" smtClean="0">
                <a:solidFill>
                  <a:schemeClr val="dk1"/>
                </a:solidFill>
                <a:latin typeface="Calibri"/>
                <a:ea typeface="Calibri"/>
                <a:cs typeface="Calibri"/>
                <a:sym typeface="Calibri"/>
              </a:rPr>
              <a:t>забравен</a:t>
            </a:r>
            <a:r>
              <a:rPr lang="bg" sz="2000" b="0" i="0" dirty="0" smtClean="0">
                <a:solidFill>
                  <a:schemeClr val="dk1"/>
                </a:solidFill>
                <a:latin typeface="Calibri"/>
                <a:ea typeface="Calibri"/>
                <a:cs typeface="Calibri"/>
                <a:sym typeface="Calibri"/>
              </a:rPr>
              <a:t>“. </a:t>
            </a:r>
            <a:r>
              <a:rPr lang="bg" sz="2000" b="0" i="0" dirty="0">
                <a:solidFill>
                  <a:schemeClr val="dk1"/>
                </a:solidFill>
                <a:latin typeface="Calibri"/>
                <a:ea typeface="Calibri"/>
                <a:cs typeface="Calibri"/>
                <a:sym typeface="Calibri"/>
              </a:rPr>
              <a:t>Всъщност потребителите могат да поискат изтриване на техните лични данни от организация. В член 17 </a:t>
            </a:r>
            <a:r>
              <a:rPr lang="bg-BG" dirty="0"/>
              <a:t>ОРЗД </a:t>
            </a:r>
            <a:r>
              <a:rPr lang="bg-BG" dirty="0" smtClean="0"/>
              <a:t>се</a:t>
            </a:r>
            <a:r>
              <a:rPr lang="bg" sz="2000" b="0" i="0" dirty="0" smtClean="0">
                <a:solidFill>
                  <a:schemeClr val="dk1"/>
                </a:solidFill>
                <a:latin typeface="Calibri"/>
                <a:ea typeface="Calibri"/>
                <a:cs typeface="Calibri"/>
                <a:sym typeface="Calibri"/>
              </a:rPr>
              <a:t> очертават </a:t>
            </a:r>
            <a:r>
              <a:rPr lang="bg" sz="2000" b="0" i="0" dirty="0">
                <a:solidFill>
                  <a:schemeClr val="dk1"/>
                </a:solidFill>
                <a:latin typeface="Calibri"/>
                <a:ea typeface="Calibri"/>
                <a:cs typeface="Calibri"/>
                <a:sym typeface="Calibri"/>
              </a:rPr>
              <a:t>конкретните обстоятелства, при които се прилага правото да бъдеш забравен.</a:t>
            </a:r>
            <a:endParaRPr sz="2000" dirty="0">
              <a:solidFill>
                <a:schemeClr val="dk1"/>
              </a:solidFill>
              <a:latin typeface="Calibri"/>
              <a:ea typeface="Calibri"/>
              <a:cs typeface="Calibri"/>
              <a:sym typeface="Calibri"/>
            </a:endParaRPr>
          </a:p>
        </p:txBody>
      </p:sp>
      <p:pic>
        <p:nvPicPr>
          <p:cNvPr id="248" name="Google Shape;248;p17" descr="Freccia: leggera curva contorno"/>
          <p:cNvPicPr preferRelativeResize="0"/>
          <p:nvPr/>
        </p:nvPicPr>
        <p:blipFill rotWithShape="1">
          <a:blip r:embed="rId5">
            <a:alphaModFix/>
          </a:blip>
          <a:srcRect/>
          <a:stretch/>
        </p:blipFill>
        <p:spPr>
          <a:xfrm>
            <a:off x="10527855" y="4083517"/>
            <a:ext cx="914400" cy="914400"/>
          </a:xfrm>
          <a:prstGeom prst="rect">
            <a:avLst/>
          </a:prstGeom>
          <a:noFill/>
          <a:ln>
            <a:noFill/>
          </a:ln>
        </p:spPr>
      </p:pic>
      <p:pic>
        <p:nvPicPr>
          <p:cNvPr id="249" name="Google Shape;249;p17" descr="Programmatore"/>
          <p:cNvPicPr preferRelativeResize="0"/>
          <p:nvPr/>
        </p:nvPicPr>
        <p:blipFill rotWithShape="1">
          <a:blip r:embed="rId6">
            <a:alphaModFix/>
          </a:blip>
          <a:srcRect/>
          <a:stretch/>
        </p:blipFill>
        <p:spPr>
          <a:xfrm>
            <a:off x="5064393" y="650942"/>
            <a:ext cx="1790891" cy="179089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8"/>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55" name="Google Shape;255;p18"/>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56" name="Google Shape;256;p18"/>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57" name="Google Shape;257;p18"/>
          <p:cNvSpPr txBox="1"/>
          <p:nvPr/>
        </p:nvSpPr>
        <p:spPr>
          <a:xfrm>
            <a:off x="859801" y="1195684"/>
            <a:ext cx="10533358"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90000"/>
              </a:lnSpc>
              <a:spcBef>
                <a:spcPts val="0"/>
              </a:spcBef>
              <a:spcAft>
                <a:spcPts val="0"/>
              </a:spcAft>
              <a:buClr>
                <a:schemeClr val="dk1"/>
              </a:buClr>
              <a:buSzPts val="2000"/>
              <a:buFont typeface="Arial"/>
              <a:buNone/>
            </a:pPr>
            <a:r>
              <a:rPr lang="bg" sz="2000" b="1" i="0" dirty="0">
                <a:solidFill>
                  <a:schemeClr val="dk1"/>
                </a:solidFill>
                <a:latin typeface="Calibri"/>
                <a:ea typeface="Calibri"/>
                <a:cs typeface="Calibri"/>
                <a:sym typeface="Calibri"/>
              </a:rPr>
              <a:t>Физическо лице има право личните му данни да бъдат изтрити, ако </a:t>
            </a:r>
            <a:r>
              <a:rPr lang="bg" sz="2000" b="0" i="0" dirty="0">
                <a:solidFill>
                  <a:schemeClr val="dk1"/>
                </a:solidFill>
                <a:latin typeface="Calibri"/>
                <a:ea typeface="Calibri"/>
                <a:cs typeface="Calibri"/>
                <a:sym typeface="Calibri"/>
              </a:rPr>
              <a:t>:</a:t>
            </a:r>
            <a:endParaRPr dirty="0"/>
          </a:p>
          <a:p>
            <a:pPr marL="342900" lvl="0" indent="-342900" algn="just">
              <a:lnSpc>
                <a:spcPct val="90000"/>
              </a:lnSpc>
              <a:spcBef>
                <a:spcPts val="1000"/>
              </a:spcBef>
              <a:buClr>
                <a:schemeClr val="dk1"/>
              </a:buClr>
              <a:buSzPts val="2000"/>
              <a:buFont typeface="Arial"/>
              <a:buChar char="•"/>
            </a:pPr>
            <a:r>
              <a:rPr lang="ru-RU" sz="2000" dirty="0" smtClean="0">
                <a:solidFill>
                  <a:schemeClr val="dk1"/>
                </a:solidFill>
                <a:ea typeface="Calibri"/>
                <a:cs typeface="Calibri"/>
                <a:sym typeface="Calibri"/>
              </a:rPr>
              <a:t>Личните </a:t>
            </a:r>
            <a:r>
              <a:rPr lang="ru-RU" sz="2000" dirty="0">
                <a:solidFill>
                  <a:schemeClr val="dk1"/>
                </a:solidFill>
                <a:ea typeface="Calibri"/>
                <a:cs typeface="Calibri"/>
                <a:sym typeface="Calibri"/>
              </a:rPr>
              <a:t>данни повече не са необходими за целите, за които са били събрани или обработвани по друг </a:t>
            </a:r>
            <a:r>
              <a:rPr lang="ru-RU" sz="2000" dirty="0" smtClean="0">
                <a:solidFill>
                  <a:schemeClr val="dk1"/>
                </a:solidFill>
                <a:ea typeface="Calibri"/>
                <a:cs typeface="Calibri"/>
                <a:sym typeface="Calibri"/>
              </a:rPr>
              <a:t>начин</a:t>
            </a:r>
            <a:r>
              <a:rPr lang="bg" sz="2000" dirty="0">
                <a:solidFill>
                  <a:schemeClr val="dk1"/>
                </a:solidFill>
                <a:latin typeface="Calibri"/>
                <a:ea typeface="Calibri"/>
                <a:cs typeface="Calibri"/>
                <a:sym typeface="Calibri"/>
              </a:rPr>
              <a:t>;</a:t>
            </a:r>
            <a:endParaRPr dirty="0"/>
          </a:p>
          <a:p>
            <a:pPr marL="342900" lvl="0" indent="-342900" algn="just">
              <a:lnSpc>
                <a:spcPct val="90000"/>
              </a:lnSpc>
              <a:spcBef>
                <a:spcPts val="1000"/>
              </a:spcBef>
              <a:buClr>
                <a:schemeClr val="dk1"/>
              </a:buClr>
              <a:buSzPts val="2000"/>
              <a:buFont typeface="Arial"/>
              <a:buChar char="•"/>
            </a:pPr>
            <a:r>
              <a:rPr lang="ru-RU" sz="2000" dirty="0" smtClean="0">
                <a:solidFill>
                  <a:schemeClr val="dk1"/>
                </a:solidFill>
                <a:ea typeface="Calibri"/>
                <a:cs typeface="Calibri"/>
                <a:sym typeface="Calibri"/>
              </a:rPr>
              <a:t>Субектът </a:t>
            </a:r>
            <a:r>
              <a:rPr lang="ru-RU" sz="2000" dirty="0">
                <a:solidFill>
                  <a:schemeClr val="dk1"/>
                </a:solidFill>
                <a:ea typeface="Calibri"/>
                <a:cs typeface="Calibri"/>
                <a:sym typeface="Calibri"/>
              </a:rPr>
              <a:t>на данните оттегля своето съгласие, върху което се основава обработването на </a:t>
            </a:r>
            <a:r>
              <a:rPr lang="ru-RU" sz="2000" dirty="0" smtClean="0">
                <a:solidFill>
                  <a:schemeClr val="dk1"/>
                </a:solidFill>
                <a:ea typeface="Calibri"/>
                <a:cs typeface="Calibri"/>
                <a:sym typeface="Calibri"/>
              </a:rPr>
              <a:t>данните</a:t>
            </a:r>
            <a:r>
              <a:rPr lang="bg" sz="2000" dirty="0">
                <a:solidFill>
                  <a:schemeClr val="dk1"/>
                </a:solidFill>
                <a:latin typeface="Calibri"/>
                <a:ea typeface="Calibri"/>
                <a:cs typeface="Calibri"/>
                <a:sym typeface="Calibri"/>
              </a:rPr>
              <a:t>;</a:t>
            </a:r>
            <a:endParaRPr dirty="0"/>
          </a:p>
          <a:p>
            <a:pPr marL="342900" marR="0" lvl="0" indent="-342900" algn="just" rtl="0">
              <a:lnSpc>
                <a:spcPct val="90000"/>
              </a:lnSpc>
              <a:spcBef>
                <a:spcPts val="1000"/>
              </a:spcBef>
              <a:spcAft>
                <a:spcPts val="0"/>
              </a:spcAft>
              <a:buClr>
                <a:schemeClr val="dk1"/>
              </a:buClr>
              <a:buSzPts val="2000"/>
              <a:buFont typeface="Arial"/>
              <a:buChar char="•"/>
            </a:pPr>
            <a:r>
              <a:rPr lang="bg" sz="2000" b="0" i="0" dirty="0">
                <a:solidFill>
                  <a:schemeClr val="dk1"/>
                </a:solidFill>
                <a:latin typeface="Calibri"/>
                <a:ea typeface="Calibri"/>
                <a:cs typeface="Calibri"/>
                <a:sym typeface="Calibri"/>
              </a:rPr>
              <a:t>Дадена организация </a:t>
            </a:r>
            <a:r>
              <a:rPr lang="bg" sz="2000" b="0" i="0" dirty="0" smtClean="0">
                <a:solidFill>
                  <a:schemeClr val="dk1"/>
                </a:solidFill>
                <a:latin typeface="Calibri"/>
                <a:ea typeface="Calibri"/>
                <a:cs typeface="Calibri"/>
                <a:sym typeface="Calibri"/>
              </a:rPr>
              <a:t>разчита </a:t>
            </a:r>
            <a:r>
              <a:rPr lang="bg" sz="2000" b="0" i="0" dirty="0">
                <a:solidFill>
                  <a:schemeClr val="dk1"/>
                </a:solidFill>
                <a:latin typeface="Calibri"/>
                <a:ea typeface="Calibri"/>
                <a:cs typeface="Calibri"/>
                <a:sym typeface="Calibri"/>
              </a:rPr>
              <a:t>на легитимни интереси като своя обосновка за обработване на данни на физическо лице, физическото лице възразява срещу това обработване и няма по-висш легитимен интерес за организацията да продължи </a:t>
            </a:r>
            <a:r>
              <a:rPr lang="bg" sz="2000" b="0" i="0" dirty="0" smtClean="0">
                <a:solidFill>
                  <a:schemeClr val="dk1"/>
                </a:solidFill>
                <a:latin typeface="Calibri"/>
                <a:ea typeface="Calibri"/>
                <a:cs typeface="Calibri"/>
                <a:sym typeface="Calibri"/>
              </a:rPr>
              <a:t>обработката;</a:t>
            </a:r>
            <a:endParaRPr dirty="0"/>
          </a:p>
          <a:p>
            <a:pPr marL="342900" marR="0" lvl="0" indent="-342900" algn="just" rtl="0">
              <a:lnSpc>
                <a:spcPct val="90000"/>
              </a:lnSpc>
              <a:spcBef>
                <a:spcPts val="1000"/>
              </a:spcBef>
              <a:spcAft>
                <a:spcPts val="0"/>
              </a:spcAft>
              <a:buClr>
                <a:schemeClr val="dk1"/>
              </a:buClr>
              <a:buSzPts val="2000"/>
              <a:buFont typeface="Arial"/>
              <a:buChar char="•"/>
            </a:pPr>
            <a:r>
              <a:rPr lang="bg" sz="2000" b="0" i="0" dirty="0">
                <a:solidFill>
                  <a:schemeClr val="dk1"/>
                </a:solidFill>
                <a:latin typeface="Calibri"/>
                <a:ea typeface="Calibri"/>
                <a:cs typeface="Calibri"/>
                <a:sym typeface="Calibri"/>
              </a:rPr>
              <a:t>Организация обработва лични данни за целите на директния маркетинг и лицето възразява срещу това </a:t>
            </a:r>
            <a:r>
              <a:rPr lang="bg" sz="2000" b="0" i="0" dirty="0" smtClean="0">
                <a:solidFill>
                  <a:schemeClr val="dk1"/>
                </a:solidFill>
                <a:latin typeface="Calibri"/>
                <a:ea typeface="Calibri"/>
                <a:cs typeface="Calibri"/>
                <a:sym typeface="Calibri"/>
              </a:rPr>
              <a:t>обработване;</a:t>
            </a:r>
            <a:endParaRPr dirty="0"/>
          </a:p>
          <a:p>
            <a:pPr marL="342900" marR="0" lvl="0" indent="-342900" algn="just" rtl="0">
              <a:lnSpc>
                <a:spcPct val="90000"/>
              </a:lnSpc>
              <a:spcBef>
                <a:spcPts val="1000"/>
              </a:spcBef>
              <a:spcAft>
                <a:spcPts val="0"/>
              </a:spcAft>
              <a:buClr>
                <a:schemeClr val="dk1"/>
              </a:buClr>
              <a:buSzPts val="2000"/>
              <a:buFont typeface="Arial"/>
              <a:buChar char="•"/>
            </a:pPr>
            <a:r>
              <a:rPr lang="bg" sz="2000" b="0" i="0" dirty="0">
                <a:solidFill>
                  <a:schemeClr val="dk1"/>
                </a:solidFill>
                <a:latin typeface="Calibri"/>
                <a:ea typeface="Calibri"/>
                <a:cs typeface="Calibri"/>
                <a:sym typeface="Calibri"/>
              </a:rPr>
              <a:t>Организация </a:t>
            </a:r>
            <a:r>
              <a:rPr lang="bg" sz="2000" b="0" i="0" dirty="0" smtClean="0">
                <a:solidFill>
                  <a:schemeClr val="dk1"/>
                </a:solidFill>
                <a:latin typeface="Calibri"/>
                <a:ea typeface="Calibri"/>
                <a:cs typeface="Calibri"/>
                <a:sym typeface="Calibri"/>
              </a:rPr>
              <a:t>обработва неправомерно личните </a:t>
            </a:r>
            <a:r>
              <a:rPr lang="bg" sz="2000" b="0" i="0" dirty="0">
                <a:solidFill>
                  <a:schemeClr val="dk1"/>
                </a:solidFill>
                <a:latin typeface="Calibri"/>
                <a:ea typeface="Calibri"/>
                <a:cs typeface="Calibri"/>
                <a:sym typeface="Calibri"/>
              </a:rPr>
              <a:t>данни на физическо </a:t>
            </a:r>
            <a:r>
              <a:rPr lang="bg" sz="2000" b="0" i="0" dirty="0" smtClean="0">
                <a:solidFill>
                  <a:schemeClr val="dk1"/>
                </a:solidFill>
                <a:latin typeface="Calibri"/>
                <a:ea typeface="Calibri"/>
                <a:cs typeface="Calibri"/>
                <a:sym typeface="Calibri"/>
              </a:rPr>
              <a:t>лице;</a:t>
            </a:r>
            <a:endParaRPr dirty="0"/>
          </a:p>
          <a:p>
            <a:pPr marL="342900" marR="0" lvl="0" indent="-342900" algn="just" rtl="0">
              <a:lnSpc>
                <a:spcPct val="90000"/>
              </a:lnSpc>
              <a:spcBef>
                <a:spcPts val="1000"/>
              </a:spcBef>
              <a:spcAft>
                <a:spcPts val="0"/>
              </a:spcAft>
              <a:buClr>
                <a:schemeClr val="dk1"/>
              </a:buClr>
              <a:buSzPts val="2000"/>
              <a:buFont typeface="Arial"/>
              <a:buChar char="•"/>
            </a:pPr>
            <a:r>
              <a:rPr lang="bg" sz="2000" b="0" i="0" dirty="0">
                <a:solidFill>
                  <a:schemeClr val="dk1"/>
                </a:solidFill>
                <a:latin typeface="Calibri"/>
                <a:ea typeface="Calibri"/>
                <a:cs typeface="Calibri"/>
                <a:sym typeface="Calibri"/>
              </a:rPr>
              <a:t>Една организация трябва да изтрие </a:t>
            </a:r>
            <a:r>
              <a:rPr lang="bg" sz="2000" b="0" i="0" dirty="0" smtClean="0">
                <a:solidFill>
                  <a:schemeClr val="dk1"/>
                </a:solidFill>
                <a:latin typeface="Calibri"/>
                <a:ea typeface="Calibri"/>
                <a:cs typeface="Calibri"/>
                <a:sym typeface="Calibri"/>
              </a:rPr>
              <a:t>лични </a:t>
            </a:r>
            <a:r>
              <a:rPr lang="bg" sz="2000" b="0" i="0" dirty="0">
                <a:solidFill>
                  <a:schemeClr val="dk1"/>
                </a:solidFill>
                <a:latin typeface="Calibri"/>
                <a:ea typeface="Calibri"/>
                <a:cs typeface="Calibri"/>
                <a:sym typeface="Calibri"/>
              </a:rPr>
              <a:t>данни, за да изпълни законово решение или </a:t>
            </a:r>
            <a:r>
              <a:rPr lang="bg" sz="2000" b="0" i="0" dirty="0" smtClean="0">
                <a:solidFill>
                  <a:schemeClr val="dk1"/>
                </a:solidFill>
                <a:latin typeface="Calibri"/>
                <a:ea typeface="Calibri"/>
                <a:cs typeface="Calibri"/>
                <a:sym typeface="Calibri"/>
              </a:rPr>
              <a:t>задължение;</a:t>
            </a:r>
            <a:endParaRPr dirty="0"/>
          </a:p>
          <a:p>
            <a:pPr marL="342900" marR="0" lvl="0" indent="-342900" algn="just" rtl="0">
              <a:lnSpc>
                <a:spcPct val="90000"/>
              </a:lnSpc>
              <a:spcBef>
                <a:spcPts val="1000"/>
              </a:spcBef>
              <a:spcAft>
                <a:spcPts val="0"/>
              </a:spcAft>
              <a:buClr>
                <a:schemeClr val="dk1"/>
              </a:buClr>
              <a:buSzPts val="2000"/>
              <a:buFont typeface="Arial"/>
              <a:buChar char="•"/>
            </a:pPr>
            <a:r>
              <a:rPr lang="bg" sz="2000" b="0" i="0" dirty="0">
                <a:solidFill>
                  <a:schemeClr val="dk1"/>
                </a:solidFill>
                <a:latin typeface="Calibri"/>
                <a:ea typeface="Calibri"/>
                <a:cs typeface="Calibri"/>
                <a:sym typeface="Calibri"/>
              </a:rPr>
              <a:t>Организация е обработила лични данни на дете, за да предложи своите услуги на </a:t>
            </a:r>
            <a:r>
              <a:rPr lang="bg" sz="2000" i="0" dirty="0">
                <a:solidFill>
                  <a:schemeClr val="dk1"/>
                </a:solidFill>
                <a:latin typeface="Calibri"/>
                <a:ea typeface="Calibri"/>
                <a:cs typeface="Calibri"/>
                <a:sym typeface="Calibri"/>
              </a:rPr>
              <a:t>информационното </a:t>
            </a:r>
            <a:r>
              <a:rPr lang="bg" sz="2000" i="0" dirty="0" smtClean="0">
                <a:solidFill>
                  <a:schemeClr val="dk1"/>
                </a:solidFill>
                <a:latin typeface="Calibri"/>
                <a:ea typeface="Calibri"/>
                <a:cs typeface="Calibri"/>
                <a:sym typeface="Calibri"/>
              </a:rPr>
              <a:t>общество</a:t>
            </a:r>
            <a:r>
              <a:rPr lang="bg" sz="2000" b="0" i="0" dirty="0" smtClean="0">
                <a:solidFill>
                  <a:schemeClr val="dk1"/>
                </a:solidFill>
                <a:latin typeface="Calibri"/>
                <a:ea typeface="Calibri"/>
                <a:cs typeface="Calibri"/>
                <a:sym typeface="Calibri"/>
              </a:rPr>
              <a:t>.</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pic>
        <p:nvPicPr>
          <p:cNvPr id="262" name="Google Shape;262;p19"/>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63" name="Google Shape;263;p19"/>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64" name="Google Shape;264;p19"/>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65" name="Google Shape;265;p19"/>
          <p:cNvSpPr txBox="1"/>
          <p:nvPr/>
        </p:nvSpPr>
        <p:spPr>
          <a:xfrm>
            <a:off x="6325897" y="2444935"/>
            <a:ext cx="4928984" cy="3447578"/>
          </a:xfrm>
          <a:prstGeom prst="rect">
            <a:avLst/>
          </a:prstGeom>
          <a:noFill/>
          <a:ln>
            <a:noFill/>
          </a:ln>
        </p:spPr>
        <p:txBody>
          <a:bodyPr spcFirstLastPara="1" wrap="square" lIns="91425" tIns="45700" rIns="91425" bIns="45700" anchor="t" anchorCtr="0">
            <a:noAutofit/>
          </a:bodyPr>
          <a:lstStyle/>
          <a:p>
            <a:pPr lvl="0" algn="just">
              <a:buClr>
                <a:srgbClr val="000000"/>
              </a:buClr>
              <a:buSzPts val="2000"/>
            </a:pPr>
            <a:r>
              <a:rPr lang="bg-BG" sz="2000" dirty="0" smtClean="0">
                <a:solidFill>
                  <a:srgbClr val="000000"/>
                </a:solidFill>
                <a:ea typeface="Calibri"/>
                <a:cs typeface="Calibri"/>
                <a:sym typeface="Calibri"/>
              </a:rPr>
              <a:t>ОРЗД</a:t>
            </a:r>
            <a:r>
              <a:rPr lang="bg" sz="2000" b="0" i="0" dirty="0" smtClean="0">
                <a:solidFill>
                  <a:srgbClr val="000000"/>
                </a:solidFill>
                <a:latin typeface="Calibri"/>
                <a:ea typeface="Calibri"/>
                <a:cs typeface="Calibri"/>
                <a:sym typeface="Calibri"/>
              </a:rPr>
              <a:t> </a:t>
            </a:r>
            <a:r>
              <a:rPr lang="bg" sz="2000" b="0" i="0" dirty="0">
                <a:solidFill>
                  <a:srgbClr val="000000"/>
                </a:solidFill>
                <a:latin typeface="Calibri"/>
                <a:ea typeface="Calibri"/>
                <a:cs typeface="Calibri"/>
                <a:sym typeface="Calibri"/>
              </a:rPr>
              <a:t>не уточнява какво включва </a:t>
            </a:r>
            <a:r>
              <a:rPr lang="bg" sz="2000" b="0" i="0" dirty="0" smtClean="0">
                <a:solidFill>
                  <a:srgbClr val="000000"/>
                </a:solidFill>
                <a:latin typeface="Calibri"/>
                <a:ea typeface="Calibri"/>
                <a:cs typeface="Calibri"/>
                <a:sym typeface="Calibri"/>
              </a:rPr>
              <a:t>валидното </a:t>
            </a:r>
            <a:r>
              <a:rPr lang="bg" sz="2000" b="0" i="0" dirty="0">
                <a:solidFill>
                  <a:srgbClr val="000000"/>
                </a:solidFill>
                <a:latin typeface="Calibri"/>
                <a:ea typeface="Calibri"/>
                <a:cs typeface="Calibri"/>
                <a:sym typeface="Calibri"/>
              </a:rPr>
              <a:t>искане за изтриване. Физическо лице може да направи искане за изтриване устно или писмено. Тази заявка може да бъде отправена и към всеки член на </a:t>
            </a:r>
            <a:r>
              <a:rPr lang="bg" sz="2000" b="0" i="0" dirty="0" smtClean="0">
                <a:solidFill>
                  <a:srgbClr val="000000"/>
                </a:solidFill>
                <a:latin typeface="Calibri"/>
                <a:ea typeface="Calibri"/>
                <a:cs typeface="Calibri"/>
                <a:sym typeface="Calibri"/>
              </a:rPr>
              <a:t>организацията.</a:t>
            </a:r>
            <a:endParaRPr sz="2000" dirty="0">
              <a:solidFill>
                <a:schemeClr val="dk1"/>
              </a:solidFill>
              <a:latin typeface="Calibri"/>
              <a:ea typeface="Calibri"/>
              <a:cs typeface="Calibri"/>
              <a:sym typeface="Calibri"/>
            </a:endParaRPr>
          </a:p>
        </p:txBody>
      </p:sp>
      <p:pic>
        <p:nvPicPr>
          <p:cNvPr id="266" name="Google Shape;266;p19"/>
          <p:cNvPicPr preferRelativeResize="0"/>
          <p:nvPr/>
        </p:nvPicPr>
        <p:blipFill rotWithShape="1">
          <a:blip r:embed="rId5">
            <a:alphaModFix/>
          </a:blip>
          <a:srcRect/>
          <a:stretch/>
        </p:blipFill>
        <p:spPr>
          <a:xfrm>
            <a:off x="735467" y="1726692"/>
            <a:ext cx="5181600" cy="340461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pic>
        <p:nvPicPr>
          <p:cNvPr id="271" name="Google Shape;271;p20"/>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72" name="Google Shape;272;p20"/>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73" name="Google Shape;273;p20"/>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74" name="Google Shape;274;p20"/>
          <p:cNvSpPr txBox="1"/>
          <p:nvPr/>
        </p:nvSpPr>
        <p:spPr>
          <a:xfrm>
            <a:off x="859801" y="1965229"/>
            <a:ext cx="10533358"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Arial"/>
              <a:buNone/>
            </a:pPr>
            <a:r>
              <a:rPr lang="bg" sz="2000" b="1" dirty="0">
                <a:solidFill>
                  <a:schemeClr val="dk1"/>
                </a:solidFill>
                <a:latin typeface="Calibri"/>
                <a:ea typeface="Calibri"/>
                <a:cs typeface="Calibri"/>
                <a:sym typeface="Calibri"/>
              </a:rPr>
              <a:t>6. Уважавайте личното пространство на другия</a:t>
            </a:r>
            <a:endParaRPr dirty="0"/>
          </a:p>
          <a:p>
            <a:pPr marL="0" marR="0" lvl="0" indent="0" algn="just" rtl="0">
              <a:lnSpc>
                <a:spcPct val="100000"/>
              </a:lnSpc>
              <a:spcBef>
                <a:spcPts val="1000"/>
              </a:spcBef>
              <a:spcAft>
                <a:spcPts val="0"/>
              </a:spcAft>
              <a:buClr>
                <a:schemeClr val="dk1"/>
              </a:buClr>
              <a:buSzPts val="2000"/>
              <a:buFont typeface="Arial"/>
              <a:buNone/>
            </a:pPr>
            <a:r>
              <a:rPr lang="bg" sz="2000" b="0" i="0" dirty="0">
                <a:solidFill>
                  <a:schemeClr val="dk1"/>
                </a:solidFill>
                <a:latin typeface="Calibri"/>
                <a:ea typeface="Calibri"/>
                <a:cs typeface="Calibri"/>
                <a:sym typeface="Calibri"/>
              </a:rPr>
              <a:t>Правото на личен живот е част от Европейската конвенция за правата на </a:t>
            </a:r>
            <a:r>
              <a:rPr lang="bg" sz="2000" dirty="0">
                <a:solidFill>
                  <a:schemeClr val="dk1"/>
                </a:solidFill>
                <a:latin typeface="Calibri"/>
                <a:ea typeface="Calibri"/>
                <a:cs typeface="Calibri"/>
                <a:sym typeface="Calibri"/>
              </a:rPr>
              <a:t>човека от 1950 г. </a:t>
            </a:r>
            <a:r>
              <a:rPr lang="bg" sz="2000" b="0" i="0" dirty="0">
                <a:solidFill>
                  <a:schemeClr val="dk1"/>
                </a:solidFill>
                <a:latin typeface="Calibri"/>
                <a:ea typeface="Calibri"/>
                <a:cs typeface="Calibri"/>
                <a:sym typeface="Calibri"/>
              </a:rPr>
              <a:t>, която гласи: </a:t>
            </a:r>
            <a:r>
              <a:rPr lang="bg" sz="2000" b="0" i="0" dirty="0" smtClean="0">
                <a:solidFill>
                  <a:schemeClr val="dk1"/>
                </a:solidFill>
                <a:latin typeface="Calibri"/>
                <a:ea typeface="Calibri"/>
                <a:cs typeface="Calibri"/>
                <a:sym typeface="Calibri"/>
              </a:rPr>
              <a:t>„</a:t>
            </a:r>
            <a:r>
              <a:rPr lang="bg" sz="2000" b="0" i="1" dirty="0" smtClean="0">
                <a:solidFill>
                  <a:schemeClr val="dk1"/>
                </a:solidFill>
                <a:latin typeface="Calibri"/>
                <a:ea typeface="Calibri"/>
                <a:cs typeface="Calibri"/>
                <a:sym typeface="Calibri"/>
              </a:rPr>
              <a:t>Всеки </a:t>
            </a:r>
            <a:r>
              <a:rPr lang="bg" sz="2000" b="0" i="1" dirty="0">
                <a:solidFill>
                  <a:schemeClr val="dk1"/>
                </a:solidFill>
                <a:latin typeface="Calibri"/>
                <a:ea typeface="Calibri"/>
                <a:cs typeface="Calibri"/>
                <a:sym typeface="Calibri"/>
              </a:rPr>
              <a:t>има право на зачитане на неговия личен и семеен живот, неговия дом и неговата </a:t>
            </a:r>
            <a:r>
              <a:rPr lang="bg" sz="2000" b="0" i="1" dirty="0" smtClean="0">
                <a:solidFill>
                  <a:schemeClr val="dk1"/>
                </a:solidFill>
                <a:latin typeface="Calibri"/>
                <a:ea typeface="Calibri"/>
                <a:cs typeface="Calibri"/>
                <a:sym typeface="Calibri"/>
              </a:rPr>
              <a:t>кореспонденция</a:t>
            </a:r>
            <a:r>
              <a:rPr lang="bg" sz="2000" b="0" i="0" dirty="0" smtClean="0">
                <a:solidFill>
                  <a:schemeClr val="dk1"/>
                </a:solidFill>
                <a:latin typeface="Calibri"/>
                <a:ea typeface="Calibri"/>
                <a:cs typeface="Calibri"/>
                <a:sym typeface="Calibri"/>
              </a:rPr>
              <a:t>“. </a:t>
            </a:r>
            <a:r>
              <a:rPr lang="bg" sz="2000" b="0" i="0" dirty="0">
                <a:solidFill>
                  <a:schemeClr val="dk1"/>
                </a:solidFill>
                <a:latin typeface="Calibri"/>
                <a:ea typeface="Calibri"/>
                <a:cs typeface="Calibri"/>
                <a:sym typeface="Calibri"/>
              </a:rPr>
              <a:t>Въз основа на </a:t>
            </a:r>
            <a:r>
              <a:rPr lang="bg" sz="2000" b="0" i="0" dirty="0" smtClean="0">
                <a:solidFill>
                  <a:schemeClr val="dk1"/>
                </a:solidFill>
                <a:latin typeface="Calibri"/>
                <a:ea typeface="Calibri"/>
                <a:cs typeface="Calibri"/>
                <a:sym typeface="Calibri"/>
              </a:rPr>
              <a:t>това, </a:t>
            </a:r>
            <a:r>
              <a:rPr lang="bg" sz="2000" b="0" i="0" dirty="0">
                <a:solidFill>
                  <a:schemeClr val="dk1"/>
                </a:solidFill>
                <a:latin typeface="Calibri"/>
                <a:ea typeface="Calibri"/>
                <a:cs typeface="Calibri"/>
                <a:sym typeface="Calibri"/>
              </a:rPr>
              <a:t>Европейският съюз се стреми да гарантира защитата на това право чрез законодателство.</a:t>
            </a:r>
            <a:endParaRPr dirty="0"/>
          </a:p>
          <a:p>
            <a:pPr marL="0" marR="0" lvl="0" indent="0" algn="just" rtl="0">
              <a:lnSpc>
                <a:spcPct val="100000"/>
              </a:lnSpc>
              <a:spcBef>
                <a:spcPts val="1000"/>
              </a:spcBef>
              <a:spcAft>
                <a:spcPts val="0"/>
              </a:spcAft>
              <a:buClr>
                <a:schemeClr val="dk1"/>
              </a:buClr>
              <a:buSzPts val="2000"/>
              <a:buFont typeface="Arial"/>
              <a:buNone/>
            </a:pPr>
            <a:r>
              <a:rPr lang="bg" sz="2000" b="0" i="0" dirty="0">
                <a:solidFill>
                  <a:schemeClr val="dk1"/>
                </a:solidFill>
                <a:latin typeface="Calibri"/>
                <a:ea typeface="Calibri"/>
                <a:cs typeface="Calibri"/>
                <a:sym typeface="Calibri"/>
              </a:rPr>
              <a:t>Всеки човек цени личното си пространство. Поверителността е толкова важна, колкото и зачитането на мнението на другите хора. Когато уважавате човек, вие </a:t>
            </a:r>
            <a:r>
              <a:rPr lang="bg" sz="2000" b="0" i="0" dirty="0" smtClean="0">
                <a:solidFill>
                  <a:schemeClr val="dk1"/>
                </a:solidFill>
                <a:latin typeface="Calibri"/>
                <a:ea typeface="Calibri"/>
                <a:cs typeface="Calibri"/>
                <a:sym typeface="Calibri"/>
              </a:rPr>
              <a:t>му позволявате да </a:t>
            </a:r>
            <a:r>
              <a:rPr lang="bg" sz="2000" b="0" i="0" dirty="0">
                <a:solidFill>
                  <a:schemeClr val="dk1"/>
                </a:solidFill>
                <a:latin typeface="Calibri"/>
                <a:ea typeface="Calibri"/>
                <a:cs typeface="Calibri"/>
                <a:sym typeface="Calibri"/>
              </a:rPr>
              <a:t>определи границата на вашето участие в живота му.</a:t>
            </a:r>
            <a:endParaRPr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21"/>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pic>
        <p:nvPicPr>
          <p:cNvPr id="280" name="Google Shape;280;p21"/>
          <p:cNvPicPr preferRelativeResize="0"/>
          <p:nvPr/>
        </p:nvPicPr>
        <p:blipFill rotWithShape="1">
          <a:blip r:embed="rId4">
            <a:alphaModFix/>
          </a:blip>
          <a:srcRect/>
          <a:stretch/>
        </p:blipFill>
        <p:spPr>
          <a:xfrm>
            <a:off x="10359436" y="0"/>
            <a:ext cx="1790891" cy="1790891"/>
          </a:xfrm>
          <a:prstGeom prst="rect">
            <a:avLst/>
          </a:prstGeom>
          <a:noFill/>
          <a:ln>
            <a:noFill/>
          </a:ln>
        </p:spPr>
      </p:pic>
      <p:sp>
        <p:nvSpPr>
          <p:cNvPr id="281" name="Google Shape;281;p21"/>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82" name="Google Shape;282;p21"/>
          <p:cNvSpPr txBox="1"/>
          <p:nvPr/>
        </p:nvSpPr>
        <p:spPr>
          <a:xfrm>
            <a:off x="859801" y="1965229"/>
            <a:ext cx="10533358" cy="3447578"/>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2000"/>
              <a:buFont typeface="Arial"/>
              <a:buNone/>
            </a:pPr>
            <a:r>
              <a:rPr lang="bg" sz="2000" b="0" i="0" dirty="0">
                <a:solidFill>
                  <a:schemeClr val="dk1"/>
                </a:solidFill>
                <a:latin typeface="Calibri"/>
                <a:ea typeface="Calibri"/>
                <a:cs typeface="Calibri"/>
                <a:sym typeface="Calibri"/>
              </a:rPr>
              <a:t>Поверителността е важна, защото:</a:t>
            </a:r>
            <a:endParaRPr dirty="0"/>
          </a:p>
          <a:p>
            <a:pPr marL="0" marR="0" lvl="0" indent="-127000" algn="just" rtl="0">
              <a:lnSpc>
                <a:spcPct val="100000"/>
              </a:lnSpc>
              <a:spcBef>
                <a:spcPts val="1000"/>
              </a:spcBef>
              <a:spcAft>
                <a:spcPts val="0"/>
              </a:spcAft>
              <a:buClr>
                <a:schemeClr val="dk1"/>
              </a:buClr>
              <a:buSzPts val="2000"/>
              <a:buFont typeface="Arial"/>
              <a:buChar char="•"/>
            </a:pPr>
            <a:r>
              <a:rPr lang="ru-RU" sz="2000" b="0" i="0" dirty="0" smtClean="0">
                <a:solidFill>
                  <a:schemeClr val="dk1"/>
                </a:solidFill>
                <a:latin typeface="Calibri"/>
                <a:ea typeface="Calibri"/>
                <a:cs typeface="Calibri"/>
                <a:sym typeface="Calibri"/>
              </a:rPr>
              <a:t>Ви дава силата да избирате вашите мисли и чувства и с кого да ги споделяте;</a:t>
            </a:r>
            <a:endParaRPr lang="ru-RU" dirty="0" smtClean="0"/>
          </a:p>
          <a:p>
            <a:pPr marL="0" marR="0" lvl="0" indent="-127000" algn="just" rtl="0">
              <a:lnSpc>
                <a:spcPct val="100000"/>
              </a:lnSpc>
              <a:spcBef>
                <a:spcPts val="1000"/>
              </a:spcBef>
              <a:spcAft>
                <a:spcPts val="0"/>
              </a:spcAft>
              <a:buClr>
                <a:schemeClr val="dk1"/>
              </a:buClr>
              <a:buSzPts val="2000"/>
              <a:buFont typeface="Arial"/>
              <a:buChar char="•"/>
            </a:pPr>
            <a:r>
              <a:rPr lang="ru-RU" sz="2000" b="0" i="0" dirty="0" smtClean="0">
                <a:solidFill>
                  <a:schemeClr val="dk1"/>
                </a:solidFill>
                <a:latin typeface="Calibri"/>
                <a:ea typeface="Calibri"/>
                <a:cs typeface="Calibri"/>
                <a:sym typeface="Calibri"/>
              </a:rPr>
              <a:t>Защитава вашата информация, която не искате да се споделя публично (като здраве или лични финанси);</a:t>
            </a:r>
            <a:endParaRPr lang="ru-RU" dirty="0" smtClean="0"/>
          </a:p>
          <a:p>
            <a:pPr marL="0" marR="0" lvl="0" indent="-127000" algn="just" rtl="0">
              <a:lnSpc>
                <a:spcPct val="100000"/>
              </a:lnSpc>
              <a:spcBef>
                <a:spcPts val="1000"/>
              </a:spcBef>
              <a:spcAft>
                <a:spcPts val="0"/>
              </a:spcAft>
              <a:buClr>
                <a:schemeClr val="dk1"/>
              </a:buClr>
              <a:buSzPts val="2000"/>
              <a:buFont typeface="Arial"/>
              <a:buChar char="•"/>
            </a:pPr>
            <a:r>
              <a:rPr lang="ru-RU" sz="2000" b="0" i="0" dirty="0" smtClean="0">
                <a:solidFill>
                  <a:schemeClr val="dk1"/>
                </a:solidFill>
                <a:latin typeface="Calibri"/>
                <a:ea typeface="Calibri"/>
                <a:cs typeface="Calibri"/>
                <a:sym typeface="Calibri"/>
              </a:rPr>
              <a:t>Помага за защитата на вашата физическа безопасност (ако данните за местоположението ви в реално време са лични);</a:t>
            </a:r>
            <a:endParaRPr lang="ru-RU" dirty="0" smtClean="0"/>
          </a:p>
          <a:p>
            <a:pPr marL="0" marR="0" lvl="0" indent="-127000" algn="just" rtl="0">
              <a:lnSpc>
                <a:spcPct val="100000"/>
              </a:lnSpc>
              <a:spcBef>
                <a:spcPts val="1000"/>
              </a:spcBef>
              <a:spcAft>
                <a:spcPts val="0"/>
              </a:spcAft>
              <a:buClr>
                <a:schemeClr val="dk1"/>
              </a:buClr>
              <a:buSzPts val="2000"/>
              <a:buFont typeface="Arial"/>
              <a:buChar char="•"/>
            </a:pPr>
            <a:r>
              <a:rPr lang="ru-RU" sz="2000" b="0" i="0" dirty="0" smtClean="0">
                <a:solidFill>
                  <a:schemeClr val="dk1"/>
                </a:solidFill>
                <a:latin typeface="Calibri"/>
                <a:ea typeface="Calibri"/>
                <a:cs typeface="Calibri"/>
                <a:sym typeface="Calibri"/>
              </a:rPr>
              <a:t>Помага да защитите вас като физически лица и вашия бизнес срещу субекти, по-могъщи </a:t>
            </a:r>
            <a:r>
              <a:rPr lang="bg" sz="2000" b="0" i="0" dirty="0" smtClean="0">
                <a:solidFill>
                  <a:schemeClr val="dk1"/>
                </a:solidFill>
                <a:latin typeface="Calibri"/>
                <a:ea typeface="Calibri"/>
                <a:cs typeface="Calibri"/>
                <a:sym typeface="Calibri"/>
              </a:rPr>
              <a:t>от вас;</a:t>
            </a:r>
            <a:endParaRPr dirty="0"/>
          </a:p>
          <a:p>
            <a:pPr marL="0" marR="0" lvl="0" indent="0" algn="just" rtl="0">
              <a:lnSpc>
                <a:spcPct val="100000"/>
              </a:lnSpc>
              <a:spcBef>
                <a:spcPts val="1000"/>
              </a:spcBef>
              <a:spcAft>
                <a:spcPts val="0"/>
              </a:spcAft>
              <a:buClr>
                <a:schemeClr val="dk1"/>
              </a:buClr>
              <a:buSzPts val="2000"/>
              <a:buFont typeface="Arial"/>
              <a:buNone/>
            </a:pPr>
            <a:r>
              <a:rPr lang="bg" sz="2000" b="0" i="0" dirty="0">
                <a:solidFill>
                  <a:schemeClr val="dk1"/>
                </a:solidFill>
                <a:latin typeface="Calibri"/>
                <a:ea typeface="Calibri"/>
                <a:cs typeface="Calibri"/>
                <a:sym typeface="Calibri"/>
              </a:rPr>
              <a:t>Ето защо е от основно значение да защитаваме </a:t>
            </a:r>
            <a:r>
              <a:rPr lang="bg" sz="2000" dirty="0">
                <a:solidFill>
                  <a:schemeClr val="dk1"/>
                </a:solidFill>
                <a:latin typeface="Calibri"/>
                <a:ea typeface="Calibri"/>
                <a:cs typeface="Calibri"/>
                <a:sym typeface="Calibri"/>
              </a:rPr>
              <a:t>и зачитаме </a:t>
            </a:r>
            <a:r>
              <a:rPr lang="bg" sz="2000" b="0" i="0" dirty="0">
                <a:solidFill>
                  <a:schemeClr val="dk1"/>
                </a:solidFill>
                <a:latin typeface="Calibri"/>
                <a:ea typeface="Calibri"/>
                <a:cs typeface="Calibri"/>
                <a:sym typeface="Calibri"/>
              </a:rPr>
              <a:t>поверителността на потребителите и да им позволяваме да имат контрол върху нея.</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287" name="Google Shape;287;p22" descr="73 Virtual Interview Icon Illustrations &amp; Clip Art - iStock"/>
          <p:cNvPicPr preferRelativeResize="0"/>
          <p:nvPr/>
        </p:nvPicPr>
        <p:blipFill rotWithShape="1">
          <a:blip r:embed="rId3">
            <a:alphaModFix/>
          </a:blip>
          <a:srcRect/>
          <a:stretch/>
        </p:blipFill>
        <p:spPr>
          <a:xfrm>
            <a:off x="41673" y="1086398"/>
            <a:ext cx="4685203" cy="4685203"/>
          </a:xfrm>
          <a:prstGeom prst="rect">
            <a:avLst/>
          </a:prstGeom>
          <a:noFill/>
          <a:ln>
            <a:noFill/>
          </a:ln>
        </p:spPr>
      </p:pic>
      <p:pic>
        <p:nvPicPr>
          <p:cNvPr id="288" name="Google Shape;288;p22"/>
          <p:cNvPicPr preferRelativeResize="0"/>
          <p:nvPr/>
        </p:nvPicPr>
        <p:blipFill rotWithShape="1">
          <a:blip r:embed="rId4">
            <a:alphaModFix/>
          </a:blip>
          <a:srcRect l="2231" t="-1091" r="22052" b="1091"/>
          <a:stretch/>
        </p:blipFill>
        <p:spPr>
          <a:xfrm>
            <a:off x="9778110" y="5782139"/>
            <a:ext cx="2413890" cy="654044"/>
          </a:xfrm>
          <a:prstGeom prst="rect">
            <a:avLst/>
          </a:prstGeom>
          <a:noFill/>
          <a:ln>
            <a:noFill/>
          </a:ln>
        </p:spPr>
      </p:pic>
      <p:sp>
        <p:nvSpPr>
          <p:cNvPr id="289" name="Google Shape;289;p22"/>
          <p:cNvSpPr txBox="1"/>
          <p:nvPr/>
        </p:nvSpPr>
        <p:spPr>
          <a:xfrm>
            <a:off x="3346401" y="1972740"/>
            <a:ext cx="5184028" cy="1369074"/>
          </a:xfrm>
          <a:prstGeom prst="rect">
            <a:avLst/>
          </a:prstGeom>
          <a:noFill/>
          <a:ln>
            <a:noFill/>
          </a:ln>
        </p:spPr>
        <p:txBody>
          <a:bodyPr spcFirstLastPara="1" wrap="square" lIns="0" tIns="45700" rIns="0" bIns="45700" anchor="ctr" anchorCtr="0">
            <a:normAutofit/>
          </a:bodyPr>
          <a:lstStyle/>
          <a:p>
            <a:pPr marL="0" marR="0" lvl="0" indent="0" algn="ctr" rtl="0">
              <a:lnSpc>
                <a:spcPct val="90000"/>
              </a:lnSpc>
              <a:spcBef>
                <a:spcPts val="0"/>
              </a:spcBef>
              <a:spcAft>
                <a:spcPts val="0"/>
              </a:spcAft>
              <a:buClr>
                <a:srgbClr val="FF4343"/>
              </a:buClr>
              <a:buSzPct val="100000"/>
              <a:buFont typeface="Arial"/>
              <a:buNone/>
            </a:pPr>
            <a:r>
              <a:rPr lang="bg" sz="4400" b="1" cap="none" dirty="0" smtClean="0">
                <a:solidFill>
                  <a:srgbClr val="FF4343"/>
                </a:solidFill>
                <a:latin typeface="Arial"/>
                <a:ea typeface="Arial"/>
                <a:cs typeface="Arial"/>
                <a:sym typeface="Arial"/>
              </a:rPr>
              <a:t>ОБСЪДЕТЕ:</a:t>
            </a:r>
            <a:endParaRPr dirty="0"/>
          </a:p>
          <a:p>
            <a:pPr marL="0" marR="0" lvl="0" indent="0" algn="ctr" rtl="0">
              <a:lnSpc>
                <a:spcPct val="90000"/>
              </a:lnSpc>
              <a:spcBef>
                <a:spcPts val="0"/>
              </a:spcBef>
              <a:spcAft>
                <a:spcPts val="0"/>
              </a:spcAft>
              <a:buClr>
                <a:srgbClr val="3F3F3F"/>
              </a:buClr>
              <a:buSzPct val="100000"/>
              <a:buFont typeface="Calibri"/>
              <a:buNone/>
            </a:pPr>
            <a:endParaRPr lang="it-IT" sz="4400" b="1" cap="none" dirty="0">
              <a:solidFill>
                <a:srgbClr val="FF4343"/>
              </a:solidFill>
              <a:latin typeface="Arial"/>
              <a:ea typeface="Arial"/>
              <a:cs typeface="Arial"/>
              <a:sym typeface="Arial"/>
            </a:endParaRPr>
          </a:p>
        </p:txBody>
      </p:sp>
      <p:pic>
        <p:nvPicPr>
          <p:cNvPr id="290" name="Google Shape;290;p22"/>
          <p:cNvPicPr preferRelativeResize="0"/>
          <p:nvPr/>
        </p:nvPicPr>
        <p:blipFill rotWithShape="1">
          <a:blip r:embed="rId5">
            <a:alphaModFix/>
          </a:blip>
          <a:srcRect/>
          <a:stretch/>
        </p:blipFill>
        <p:spPr>
          <a:xfrm>
            <a:off x="10359436" y="0"/>
            <a:ext cx="1790891" cy="1790891"/>
          </a:xfrm>
          <a:prstGeom prst="rect">
            <a:avLst/>
          </a:prstGeom>
          <a:noFill/>
          <a:ln>
            <a:noFill/>
          </a:ln>
        </p:spPr>
      </p:pic>
      <p:sp>
        <p:nvSpPr>
          <p:cNvPr id="291" name="Google Shape;291;p22"/>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
        <p:nvSpPr>
          <p:cNvPr id="292" name="Google Shape;292;p22"/>
          <p:cNvSpPr txBox="1"/>
          <p:nvPr/>
        </p:nvSpPr>
        <p:spPr>
          <a:xfrm>
            <a:off x="3610069" y="3264704"/>
            <a:ext cx="72201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 name="Google Shape;282;p21">
            <a:extLst>
              <a:ext uri="{FF2B5EF4-FFF2-40B4-BE49-F238E27FC236}">
                <a16:creationId xmlns:a16="http://schemas.microsoft.com/office/drawing/2014/main" id="{44FFE7B2-14B8-4F0F-BEBA-7DB362EB8A73}"/>
              </a:ext>
            </a:extLst>
          </p:cNvPr>
          <p:cNvSpPr txBox="1"/>
          <p:nvPr/>
        </p:nvSpPr>
        <p:spPr>
          <a:xfrm>
            <a:off x="4387390" y="2657277"/>
            <a:ext cx="7220139" cy="3447578"/>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0000"/>
              </a:lnSpc>
              <a:spcBef>
                <a:spcPts val="0"/>
              </a:spcBef>
              <a:spcAft>
                <a:spcPts val="0"/>
              </a:spcAft>
              <a:buClr>
                <a:schemeClr val="dk1"/>
              </a:buClr>
              <a:buSzPts val="2000"/>
              <a:buFont typeface="Arial" panose="020B0604020202020204" pitchFamily="34" charset="0"/>
              <a:buChar char="•"/>
            </a:pPr>
            <a:r>
              <a:rPr lang="bg" sz="2000" b="0" i="0" dirty="0">
                <a:solidFill>
                  <a:schemeClr val="dk1"/>
                </a:solidFill>
                <a:latin typeface="Calibri"/>
                <a:ea typeface="Calibri"/>
                <a:cs typeface="Calibri"/>
                <a:sym typeface="Calibri"/>
              </a:rPr>
              <a:t>Бяхте ли наясно с всички тези аспекти?</a:t>
            </a:r>
          </a:p>
          <a:p>
            <a:pPr marL="342900" marR="0" lvl="0" indent="-342900" algn="just" rtl="0">
              <a:lnSpc>
                <a:spcPct val="100000"/>
              </a:lnSpc>
              <a:spcBef>
                <a:spcPts val="0"/>
              </a:spcBef>
              <a:spcAft>
                <a:spcPts val="0"/>
              </a:spcAft>
              <a:buClr>
                <a:schemeClr val="dk1"/>
              </a:buClr>
              <a:buSzPts val="2000"/>
              <a:buFont typeface="Arial" panose="020B0604020202020204" pitchFamily="34" charset="0"/>
              <a:buChar char="•"/>
            </a:pPr>
            <a:r>
              <a:rPr lang="bg" sz="2000" dirty="0" smtClean="0">
                <a:solidFill>
                  <a:schemeClr val="dk1"/>
                </a:solidFill>
                <a:latin typeface="Calibri"/>
                <a:ea typeface="Calibri"/>
                <a:cs typeface="Calibri"/>
                <a:sym typeface="Calibri"/>
              </a:rPr>
              <a:t>Имате</a:t>
            </a:r>
            <a:r>
              <a:rPr lang="bg" sz="2000" b="0" i="0" dirty="0" smtClean="0">
                <a:solidFill>
                  <a:schemeClr val="dk1"/>
                </a:solidFill>
                <a:latin typeface="Calibri"/>
                <a:ea typeface="Calibri"/>
                <a:cs typeface="Calibri"/>
                <a:sym typeface="Calibri"/>
              </a:rPr>
              <a:t> </a:t>
            </a:r>
            <a:r>
              <a:rPr lang="bg" sz="2000" b="0" i="0" dirty="0">
                <a:solidFill>
                  <a:schemeClr val="dk1"/>
                </a:solidFill>
                <a:latin typeface="Calibri"/>
                <a:ea typeface="Calibri"/>
                <a:cs typeface="Calibri"/>
                <a:sym typeface="Calibri"/>
              </a:rPr>
              <a:t>ли политика за управление на </a:t>
            </a:r>
            <a:r>
              <a:rPr lang="bg" sz="2000" b="0" i="0" dirty="0" smtClean="0">
                <a:solidFill>
                  <a:schemeClr val="dk1"/>
                </a:solidFill>
                <a:latin typeface="Calibri"/>
                <a:ea typeface="Calibri"/>
                <a:cs typeface="Calibri"/>
                <a:sym typeface="Calibri"/>
              </a:rPr>
              <a:t>лични данни </a:t>
            </a:r>
            <a:r>
              <a:rPr lang="bg" sz="2000" b="0" i="0" dirty="0">
                <a:solidFill>
                  <a:schemeClr val="dk1"/>
                </a:solidFill>
                <a:latin typeface="Calibri"/>
                <a:ea typeface="Calibri"/>
                <a:cs typeface="Calibri"/>
                <a:sym typeface="Calibri"/>
              </a:rPr>
              <a:t>във вашата организация</a:t>
            </a:r>
            <a:r>
              <a:rPr lang="bg" sz="2000" b="0" i="0" dirty="0" smtClean="0">
                <a:solidFill>
                  <a:schemeClr val="dk1"/>
                </a:solidFill>
                <a:latin typeface="Calibri"/>
                <a:ea typeface="Calibri"/>
                <a:cs typeface="Calibri"/>
                <a:sym typeface="Calibri"/>
              </a:rPr>
              <a:t>?</a:t>
            </a:r>
            <a:endParaRPr lang="bg" sz="2000" b="0" i="0"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000"/>
              <a:buFont typeface="Arial" panose="020B0604020202020204" pitchFamily="34" charset="0"/>
              <a:buChar char="•"/>
            </a:pPr>
            <a:r>
              <a:rPr lang="bg" sz="2000" b="0" i="0" dirty="0">
                <a:solidFill>
                  <a:schemeClr val="dk1"/>
                </a:solidFill>
                <a:latin typeface="Calibri"/>
                <a:ea typeface="Calibri"/>
                <a:cs typeface="Calibri"/>
                <a:sym typeface="Calibri"/>
              </a:rPr>
              <a:t>Упражнявали ли сте някога някое от тези права (например правото на </a:t>
            </a:r>
            <a:r>
              <a:rPr lang="bg" sz="2000" b="0" i="0" dirty="0" smtClean="0">
                <a:solidFill>
                  <a:schemeClr val="dk1"/>
                </a:solidFill>
                <a:latin typeface="Calibri"/>
                <a:ea typeface="Calibri"/>
                <a:cs typeface="Calibri"/>
                <a:sym typeface="Calibri"/>
              </a:rPr>
              <a:t>коригиране)?</a:t>
            </a:r>
            <a:endParaRPr lang="bg" sz="2000" b="0" i="0" dirty="0">
              <a:solidFill>
                <a:schemeClr val="dk1"/>
              </a:solidFill>
              <a:latin typeface="Calibri"/>
              <a:ea typeface="Calibri"/>
              <a:cs typeface="Calibri"/>
              <a:sym typeface="Calibri"/>
            </a:endParaRPr>
          </a:p>
          <a:p>
            <a:pPr marL="342900" marR="0" lvl="0" indent="-342900" algn="just" rtl="0">
              <a:lnSpc>
                <a:spcPct val="100000"/>
              </a:lnSpc>
              <a:spcBef>
                <a:spcPts val="0"/>
              </a:spcBef>
              <a:spcAft>
                <a:spcPts val="0"/>
              </a:spcAft>
              <a:buClr>
                <a:schemeClr val="dk1"/>
              </a:buClr>
              <a:buSzPts val="2000"/>
              <a:buFont typeface="Arial" panose="020B0604020202020204" pitchFamily="34" charset="0"/>
              <a:buChar char="•"/>
            </a:pPr>
            <a:r>
              <a:rPr lang="bg" sz="2000" b="0" i="0" dirty="0">
                <a:solidFill>
                  <a:schemeClr val="dk1"/>
                </a:solidFill>
                <a:latin typeface="Calibri"/>
                <a:ea typeface="Calibri"/>
                <a:cs typeface="Calibri"/>
                <a:sym typeface="Calibri"/>
              </a:rPr>
              <a:t>Представете </a:t>
            </a:r>
            <a:r>
              <a:rPr lang="bg" sz="2000" b="0" i="0" dirty="0" smtClean="0">
                <a:solidFill>
                  <a:schemeClr val="dk1"/>
                </a:solidFill>
                <a:latin typeface="Calibri"/>
                <a:ea typeface="Calibri"/>
                <a:cs typeface="Calibri"/>
                <a:sym typeface="Calibri"/>
              </a:rPr>
              <a:t>си, че сте жертва на кибератака</a:t>
            </a:r>
            <a:r>
              <a:rPr lang="bg" sz="2000" b="0" i="0" dirty="0">
                <a:solidFill>
                  <a:schemeClr val="dk1"/>
                </a:solidFill>
                <a:latin typeface="Calibri"/>
                <a:ea typeface="Calibri"/>
                <a:cs typeface="Calibri"/>
                <a:sym typeface="Calibri"/>
              </a:rPr>
              <a:t>: какво </a:t>
            </a:r>
            <a:r>
              <a:rPr lang="bg" sz="2000" b="0" i="0" dirty="0" smtClean="0">
                <a:solidFill>
                  <a:schemeClr val="dk1"/>
                </a:solidFill>
                <a:latin typeface="Calibri"/>
                <a:ea typeface="Calibri"/>
                <a:cs typeface="Calibri"/>
                <a:sym typeface="Calibri"/>
              </a:rPr>
              <a:t>бихте </a:t>
            </a:r>
            <a:r>
              <a:rPr lang="bg" sz="2000" b="0" i="0" dirty="0">
                <a:solidFill>
                  <a:schemeClr val="dk1"/>
                </a:solidFill>
                <a:latin typeface="Calibri"/>
                <a:ea typeface="Calibri"/>
                <a:cs typeface="Calibri"/>
                <a:sym typeface="Calibri"/>
              </a:rPr>
              <a:t>направили? Как </a:t>
            </a:r>
            <a:r>
              <a:rPr lang="bg" sz="2000" b="0" i="0" dirty="0" smtClean="0">
                <a:solidFill>
                  <a:schemeClr val="dk1"/>
                </a:solidFill>
                <a:latin typeface="Calibri"/>
                <a:ea typeface="Calibri"/>
                <a:cs typeface="Calibri"/>
                <a:sym typeface="Calibri"/>
              </a:rPr>
              <a:t>бихте </a:t>
            </a:r>
            <a:r>
              <a:rPr lang="bg" sz="2000" b="0" i="0" dirty="0">
                <a:solidFill>
                  <a:schemeClr val="dk1"/>
                </a:solidFill>
                <a:latin typeface="Calibri"/>
                <a:ea typeface="Calibri"/>
                <a:cs typeface="Calibri"/>
                <a:sym typeface="Calibri"/>
              </a:rPr>
              <a:t>информирали потребителите си?</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pic>
        <p:nvPicPr>
          <p:cNvPr id="298" name="Google Shape;298;p23"/>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299" name="Google Shape;299;p23"/>
          <p:cNvSpPr txBox="1"/>
          <p:nvPr/>
        </p:nvSpPr>
        <p:spPr>
          <a:xfrm>
            <a:off x="926655" y="1075861"/>
            <a:ext cx="10058400" cy="1369074"/>
          </a:xfrm>
          <a:prstGeom prst="rect">
            <a:avLst/>
          </a:prstGeom>
          <a:noFill/>
          <a:ln>
            <a:noFill/>
          </a:ln>
        </p:spPr>
        <p:txBody>
          <a:bodyPr spcFirstLastPara="1" wrap="square" lIns="0" tIns="45700" rIns="0" bIns="45700" anchor="ctr" anchorCtr="0">
            <a:normAutofit/>
          </a:bodyPr>
          <a:lstStyle/>
          <a:p>
            <a:pPr marL="0" marR="0" lvl="0" indent="0" algn="l" rtl="0">
              <a:lnSpc>
                <a:spcPct val="90000"/>
              </a:lnSpc>
              <a:spcBef>
                <a:spcPts val="0"/>
              </a:spcBef>
              <a:spcAft>
                <a:spcPts val="0"/>
              </a:spcAft>
              <a:buClr>
                <a:srgbClr val="FF4343"/>
              </a:buClr>
              <a:buSzPts val="4400"/>
              <a:buFont typeface="Arial"/>
              <a:buNone/>
            </a:pPr>
            <a:r>
              <a:rPr lang="bg" sz="4400" b="1" cap="none" dirty="0">
                <a:solidFill>
                  <a:srgbClr val="FF4343"/>
                </a:solidFill>
                <a:latin typeface="Arial"/>
                <a:ea typeface="Arial"/>
                <a:cs typeface="Arial"/>
                <a:sym typeface="Arial"/>
              </a:rPr>
              <a:t>ПРЕПРАТКИ</a:t>
            </a:r>
            <a:endParaRPr dirty="0"/>
          </a:p>
        </p:txBody>
      </p:sp>
      <p:sp>
        <p:nvSpPr>
          <p:cNvPr id="300" name="Google Shape;300;p23"/>
          <p:cNvSpPr txBox="1"/>
          <p:nvPr/>
        </p:nvSpPr>
        <p:spPr>
          <a:xfrm>
            <a:off x="859801" y="2077770"/>
            <a:ext cx="10533358" cy="2989340"/>
          </a:xfrm>
          <a:prstGeom prst="rect">
            <a:avLst/>
          </a:prstGeom>
          <a:noFill/>
          <a:ln>
            <a:noFill/>
          </a:ln>
        </p:spPr>
        <p:txBody>
          <a:bodyPr spcFirstLastPara="1" wrap="square" lIns="91425" tIns="45700" rIns="91425" bIns="45700" anchor="t" anchorCtr="0">
            <a:noAutofit/>
          </a:bodyPr>
          <a:lstStyle/>
          <a:p>
            <a:pPr marL="0" marR="0" lvl="0" indent="0" rtl="0">
              <a:lnSpc>
                <a:spcPct val="120000"/>
              </a:lnSpc>
              <a:spcBef>
                <a:spcPts val="0"/>
              </a:spcBef>
              <a:spcAft>
                <a:spcPts val="0"/>
              </a:spcAft>
              <a:buClr>
                <a:schemeClr val="dk1"/>
              </a:buClr>
              <a:buSzPts val="2000"/>
              <a:buFont typeface="Arial"/>
              <a:buNone/>
            </a:pPr>
            <a:r>
              <a:rPr lang="bg" sz="2000" i="1" dirty="0" smtClean="0">
                <a:solidFill>
                  <a:schemeClr val="dk1"/>
                </a:solidFill>
                <a:latin typeface="Calibri"/>
                <a:ea typeface="Calibri"/>
                <a:cs typeface="Calibri"/>
                <a:sym typeface="Calibri"/>
              </a:rPr>
              <a:t>Академични </a:t>
            </a:r>
            <a:r>
              <a:rPr lang="bg" sz="2000" i="1" dirty="0">
                <a:solidFill>
                  <a:schemeClr val="dk1"/>
                </a:solidFill>
                <a:latin typeface="Calibri"/>
                <a:ea typeface="Calibri"/>
                <a:cs typeface="Calibri"/>
                <a:sym typeface="Calibri"/>
              </a:rPr>
              <a:t>статии и документи</a:t>
            </a:r>
            <a:endParaRPr sz="2000" i="1" dirty="0">
              <a:solidFill>
                <a:schemeClr val="dk1"/>
              </a:solidFill>
              <a:latin typeface="Calibri"/>
              <a:ea typeface="Calibri"/>
              <a:cs typeface="Calibri"/>
              <a:sym typeface="Calibri"/>
            </a:endParaRPr>
          </a:p>
          <a:p>
            <a:pPr>
              <a:lnSpc>
                <a:spcPct val="120000"/>
              </a:lnSpc>
              <a:spcBef>
                <a:spcPts val="1000"/>
              </a:spcBef>
              <a:buClr>
                <a:schemeClr val="dk1"/>
              </a:buClr>
              <a:buSzPts val="2000"/>
            </a:pPr>
            <a:r>
              <a:rPr lang="bg" sz="2000" dirty="0" smtClean="0">
                <a:solidFill>
                  <a:schemeClr val="dk1"/>
                </a:solidFill>
                <a:latin typeface="Calibri"/>
                <a:cs typeface="Calibri"/>
              </a:rPr>
              <a:t>Адриен, </a:t>
            </a:r>
            <a:r>
              <a:rPr lang="bg" sz="2000" dirty="0">
                <a:solidFill>
                  <a:schemeClr val="dk1"/>
                </a:solidFill>
                <a:latin typeface="Calibri"/>
                <a:cs typeface="Calibri"/>
              </a:rPr>
              <a:t>Л. (</a:t>
            </a:r>
            <a:r>
              <a:rPr lang="bg" sz="2000" dirty="0" smtClean="0">
                <a:solidFill>
                  <a:schemeClr val="dk1"/>
                </a:solidFill>
                <a:latin typeface="Calibri"/>
                <a:cs typeface="Calibri"/>
              </a:rPr>
              <a:t>2016 г.). </a:t>
            </a:r>
            <a:r>
              <a:rPr lang="bg" sz="2000" dirty="0">
                <a:solidFill>
                  <a:schemeClr val="dk1"/>
                </a:solidFill>
                <a:latin typeface="Calibri"/>
                <a:cs typeface="Calibri"/>
              </a:rPr>
              <a:t>Какво е поверителност? Историята и дефиницията на поверителността. Университет в Сегед, Факултет по право и политически науки, Катедра по трудово право и социално осигуряване и Юридически факултет на </a:t>
            </a:r>
            <a:r>
              <a:rPr lang="bg" sz="2000" dirty="0" smtClean="0">
                <a:solidFill>
                  <a:schemeClr val="dk1"/>
                </a:solidFill>
                <a:latin typeface="Calibri"/>
                <a:cs typeface="Calibri"/>
              </a:rPr>
              <a:t>Сорбоната;</a:t>
            </a:r>
            <a:endParaRPr lang="bg" sz="2000" dirty="0">
              <a:solidFill>
                <a:schemeClr val="dk1"/>
              </a:solidFill>
              <a:latin typeface="Calibri"/>
              <a:cs typeface="Calibri"/>
            </a:endParaRPr>
          </a:p>
          <a:p>
            <a:pPr marL="0" marR="0" lvl="0" indent="0" rtl="0">
              <a:lnSpc>
                <a:spcPct val="120000"/>
              </a:lnSpc>
              <a:spcBef>
                <a:spcPts val="1000"/>
              </a:spcBef>
              <a:spcAft>
                <a:spcPts val="0"/>
              </a:spcAft>
              <a:buClr>
                <a:schemeClr val="dk1"/>
              </a:buClr>
              <a:buSzPts val="2000"/>
              <a:buFont typeface="Arial"/>
              <a:buNone/>
            </a:pPr>
            <a:r>
              <a:rPr lang="bg" sz="2000" dirty="0">
                <a:solidFill>
                  <a:schemeClr val="dk1"/>
                </a:solidFill>
                <a:latin typeface="Calibri"/>
                <a:cs typeface="Calibri"/>
                <a:sym typeface="Calibri"/>
              </a:rPr>
              <a:t>Регламент </a:t>
            </a:r>
            <a:r>
              <a:rPr lang="bg" sz="2000" dirty="0" smtClean="0">
                <a:solidFill>
                  <a:schemeClr val="dk1"/>
                </a:solidFill>
                <a:latin typeface="Calibri"/>
                <a:cs typeface="Calibri"/>
                <a:sym typeface="Calibri"/>
              </a:rPr>
              <a:t>2016/679 </a:t>
            </a:r>
            <a:r>
              <a:rPr lang="bg" sz="2000" dirty="0">
                <a:solidFill>
                  <a:schemeClr val="dk1"/>
                </a:solidFill>
                <a:latin typeface="Calibri"/>
                <a:cs typeface="Calibri"/>
                <a:sym typeface="Calibri"/>
              </a:rPr>
              <a:t>на Европейския парламент: </a:t>
            </a:r>
            <a:r>
              <a:rPr lang="bg" sz="2000" dirty="0">
                <a:solidFill>
                  <a:schemeClr val="dk1"/>
                </a:solidFill>
                <a:latin typeface="Calibri"/>
                <a:cs typeface="Calibri"/>
                <a:sym typeface="Calibri"/>
                <a:hlinkClick r:id="rId4">
                  <a:extLst>
                    <a:ext uri="{A12FA001-AC4F-418D-AE19-62706E023703}">
                      <ahyp:hlinkClr xmlns:ahyp="http://schemas.microsoft.com/office/drawing/2018/hyperlinkcolor" xmlns="" val="tx"/>
                    </a:ext>
                  </a:extLst>
                </a:hlinkClick>
              </a:rPr>
              <a:t>https://eur-lex.europa.eu/legal-content/EN/TXT/PDF/?uri=CELEX:32016R0679</a:t>
            </a:r>
            <a:endParaRPr lang="en-US" sz="2000" dirty="0">
              <a:solidFill>
                <a:schemeClr val="dk1"/>
              </a:solidFill>
              <a:latin typeface="Calibri"/>
              <a:cs typeface="Calibri"/>
              <a:sym typeface="Calibri"/>
            </a:endParaRPr>
          </a:p>
          <a:p>
            <a:pPr>
              <a:lnSpc>
                <a:spcPct val="120000"/>
              </a:lnSpc>
              <a:spcBef>
                <a:spcPts val="1000"/>
              </a:spcBef>
              <a:buClr>
                <a:schemeClr val="dk1"/>
              </a:buClr>
              <a:buSzPts val="2000"/>
            </a:pPr>
            <a:r>
              <a:rPr lang="bg" sz="2000" dirty="0">
                <a:solidFill>
                  <a:schemeClr val="dk1"/>
                </a:solidFill>
                <a:latin typeface="Calibri"/>
                <a:cs typeface="Calibri"/>
              </a:rPr>
              <a:t>Дискусионен документ на </a:t>
            </a:r>
            <a:r>
              <a:rPr lang="bg" sz="2000" dirty="0" smtClean="0">
                <a:solidFill>
                  <a:schemeClr val="dk1"/>
                </a:solidFill>
                <a:latin typeface="Calibri"/>
                <a:cs typeface="Calibri"/>
              </a:rPr>
              <a:t>BEUC, </a:t>
            </a:r>
            <a:r>
              <a:rPr lang="bg" sz="2000" dirty="0">
                <a:solidFill>
                  <a:schemeClr val="dk1"/>
                </a:solidFill>
                <a:latin typeface="Calibri"/>
                <a:cs typeface="Calibri"/>
              </a:rPr>
              <a:t>„Събиране на </a:t>
            </a:r>
            <a:r>
              <a:rPr lang="bg" sz="2000" dirty="0" smtClean="0">
                <a:solidFill>
                  <a:schemeClr val="dk1"/>
                </a:solidFill>
                <a:latin typeface="Calibri"/>
                <a:cs typeface="Calibri"/>
              </a:rPr>
              <a:t>данни, </a:t>
            </a:r>
            <a:r>
              <a:rPr lang="bg" sz="2000" dirty="0">
                <a:solidFill>
                  <a:schemeClr val="dk1"/>
                </a:solidFill>
                <a:latin typeface="Calibri"/>
                <a:cs typeface="Calibri"/>
              </a:rPr>
              <a:t>насочване и профилиране на потребителите онлайн“, 2009 г.</a:t>
            </a:r>
            <a:endParaRPr lang="en-US" sz="2000" dirty="0">
              <a:solidFill>
                <a:schemeClr val="dk1"/>
              </a:solidFill>
              <a:latin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pic>
        <p:nvPicPr>
          <p:cNvPr id="301" name="Google Shape;301;p23"/>
          <p:cNvPicPr preferRelativeResize="0"/>
          <p:nvPr/>
        </p:nvPicPr>
        <p:blipFill rotWithShape="1">
          <a:blip r:embed="rId5">
            <a:alphaModFix/>
          </a:blip>
          <a:srcRect/>
          <a:stretch/>
        </p:blipFill>
        <p:spPr>
          <a:xfrm>
            <a:off x="10359436" y="0"/>
            <a:ext cx="1790891" cy="1790891"/>
          </a:xfrm>
          <a:prstGeom prst="rect">
            <a:avLst/>
          </a:prstGeom>
          <a:noFill/>
          <a:ln>
            <a:noFill/>
          </a:ln>
        </p:spPr>
      </p:pic>
      <p:sp>
        <p:nvSpPr>
          <p:cNvPr id="302" name="Google Shape;302;p23"/>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5366301" y="2164918"/>
            <a:ext cx="6026858" cy="2267112"/>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10000"/>
              </a:lnSpc>
            </a:pPr>
            <a:r>
              <a:rPr lang="bg" b="1" dirty="0"/>
              <a:t>3.</a:t>
            </a:r>
            <a:r>
              <a:rPr lang="bg" dirty="0"/>
              <a:t> </a:t>
            </a:r>
            <a:r>
              <a:rPr lang="bg" b="1" dirty="0"/>
              <a:t>Достъп до по-голяма </a:t>
            </a:r>
            <a:r>
              <a:rPr lang="bg" b="1" dirty="0" smtClean="0"/>
              <a:t>аудитория</a:t>
            </a:r>
            <a:r>
              <a:rPr lang="bg" dirty="0" smtClean="0"/>
              <a:t>. </a:t>
            </a:r>
            <a:r>
              <a:rPr lang="bg" dirty="0"/>
              <a:t>Чрез </a:t>
            </a:r>
            <a:r>
              <a:rPr lang="bg" dirty="0" smtClean="0"/>
              <a:t>дигиталните </a:t>
            </a:r>
            <a:r>
              <a:rPr lang="bg" dirty="0"/>
              <a:t>инструменти можем да достигнем до голяма и глобална аудитория благодарение на </a:t>
            </a:r>
            <a:r>
              <a:rPr lang="bg" dirty="0" smtClean="0"/>
              <a:t>интернет;</a:t>
            </a:r>
            <a:endParaRPr lang="bg" dirty="0"/>
          </a:p>
          <a:p>
            <a:pPr algn="just">
              <a:lnSpc>
                <a:spcPct val="110000"/>
              </a:lnSpc>
            </a:pPr>
            <a:r>
              <a:rPr lang="bg" b="1" dirty="0"/>
              <a:t>4. </a:t>
            </a:r>
            <a:r>
              <a:rPr lang="bg" b="1" dirty="0" smtClean="0"/>
              <a:t>Повече </a:t>
            </a:r>
            <a:r>
              <a:rPr lang="bg" b="1" dirty="0"/>
              <a:t>и лесна </a:t>
            </a:r>
            <a:r>
              <a:rPr lang="bg" b="1" dirty="0" smtClean="0"/>
              <a:t>наличност</a:t>
            </a:r>
            <a:r>
              <a:rPr lang="bg" dirty="0" smtClean="0"/>
              <a:t>. </a:t>
            </a:r>
            <a:r>
              <a:rPr lang="bg" dirty="0"/>
              <a:t>Дигиталните инструменти обикновено са безплатни и чрез тях всяка компания </a:t>
            </a:r>
            <a:r>
              <a:rPr lang="bg" dirty="0" smtClean="0"/>
              <a:t>може да </a:t>
            </a:r>
            <a:r>
              <a:rPr lang="bg" dirty="0"/>
              <a:t>достигне до всяка аудитория, независимо колко </a:t>
            </a:r>
            <a:r>
              <a:rPr lang="bg" dirty="0" smtClean="0"/>
              <a:t>голяма </a:t>
            </a:r>
            <a:r>
              <a:rPr lang="bg" dirty="0"/>
              <a:t>е тя.</a:t>
            </a:r>
            <a:endParaRPr lang="it-IT"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pic>
        <p:nvPicPr>
          <p:cNvPr id="10" name="Immagine 9" descr="Immagine che contiene testo, persona, interni, scrivania&#10;&#10;Descrizione generata automaticamente">
            <a:extLst>
              <a:ext uri="{FF2B5EF4-FFF2-40B4-BE49-F238E27FC236}">
                <a16:creationId xmlns:a16="http://schemas.microsoft.com/office/drawing/2014/main" id="{F404C107-463B-4725-8477-9BF59A5E906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425245" y="1921712"/>
            <a:ext cx="4653845" cy="2753525"/>
          </a:xfrm>
          <a:prstGeom prst="rect">
            <a:avLst/>
          </a:prstGeom>
        </p:spPr>
      </p:pic>
      <p:sp>
        <p:nvSpPr>
          <p:cNvPr id="11" name="CasellaDiTesto 10">
            <a:extLst>
              <a:ext uri="{FF2B5EF4-FFF2-40B4-BE49-F238E27FC236}">
                <a16:creationId xmlns:a16="http://schemas.microsoft.com/office/drawing/2014/main" id="{AC4F3A3D-CF75-48E3-AB06-44816C7F74C2}"/>
              </a:ext>
            </a:extLst>
          </p:cNvPr>
          <p:cNvSpPr txBox="1"/>
          <p:nvPr/>
        </p:nvSpPr>
        <p:spPr>
          <a:xfrm>
            <a:off x="425245" y="8817199"/>
            <a:ext cx="1447800" cy="507831"/>
          </a:xfrm>
          <a:prstGeom prst="rect">
            <a:avLst/>
          </a:prstGeom>
          <a:noFill/>
        </p:spPr>
        <p:txBody>
          <a:bodyPr wrap="square" rtlCol="0">
            <a:spAutoFit/>
          </a:bodyPr>
          <a:lstStyle/>
          <a:p>
            <a:r>
              <a:rPr lang="bg" sz="900">
                <a:hlinkClick r:id="rId5" tooltip="https://www.wired.it/economia/lavoro/2015/06/03/immigrazione-lavoro-istruzione/"/>
              </a:rPr>
              <a:t>Тази снимка </a:t>
            </a:r>
            <a:r>
              <a:rPr lang="bg" sz="900"/>
              <a:t>на Autore sconosciuto è concesso in licensa da </a:t>
            </a:r>
            <a:r>
              <a:rPr lang="bg" sz="900">
                <a:hlinkClick r:id="rId6" tooltip="https://creativecommons.org/licenses/by-nc-nd/3.0/"/>
              </a:rPr>
              <a:t>CC BY-NC-ND</a:t>
            </a:r>
            <a:endParaRPr lang="it-IT" sz="900"/>
          </a:p>
        </p:txBody>
      </p:sp>
    </p:spTree>
    <p:extLst>
      <p:ext uri="{BB962C8B-B14F-4D97-AF65-F5344CB8AC3E}">
        <p14:creationId xmlns:p14="http://schemas.microsoft.com/office/powerpoint/2010/main" val="28601725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4"/>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308" name="Google Shape;308;p24"/>
          <p:cNvSpPr txBox="1"/>
          <p:nvPr/>
        </p:nvSpPr>
        <p:spPr>
          <a:xfrm>
            <a:off x="859801" y="1066614"/>
            <a:ext cx="10533358" cy="2989340"/>
          </a:xfrm>
          <a:prstGeom prst="rect">
            <a:avLst/>
          </a:prstGeom>
          <a:noFill/>
          <a:ln>
            <a:noFill/>
          </a:ln>
        </p:spPr>
        <p:txBody>
          <a:bodyPr spcFirstLastPara="1" wrap="square" lIns="91425" tIns="45700" rIns="91425" bIns="45700" anchor="t" anchorCtr="0">
            <a:noAutofit/>
          </a:bodyPr>
          <a:lstStyle/>
          <a:p>
            <a:pPr marL="0" marR="0" lvl="0" indent="0" rtl="0">
              <a:lnSpc>
                <a:spcPct val="120000"/>
              </a:lnSpc>
              <a:spcBef>
                <a:spcPts val="1000"/>
              </a:spcBef>
              <a:spcAft>
                <a:spcPts val="0"/>
              </a:spcAft>
              <a:buClr>
                <a:schemeClr val="dk1"/>
              </a:buClr>
              <a:buSzPts val="2000"/>
              <a:buFont typeface="Arial"/>
              <a:buNone/>
            </a:pPr>
            <a:r>
              <a:rPr lang="bg" sz="2000" i="1" dirty="0">
                <a:solidFill>
                  <a:schemeClr val="tx1"/>
                </a:solidFill>
                <a:latin typeface="Calibri"/>
                <a:ea typeface="Calibri"/>
                <a:cs typeface="Calibri"/>
                <a:sym typeface="Calibri"/>
              </a:rPr>
              <a:t>Уебсайтове и онлайн статии</a:t>
            </a:r>
            <a:endParaRPr lang="en-US" sz="2000" dirty="0">
              <a:solidFill>
                <a:schemeClr val="tx1"/>
              </a:solidFill>
            </a:endParaRPr>
          </a:p>
          <a:p>
            <a:pPr>
              <a:lnSpc>
                <a:spcPct val="120000"/>
              </a:lnSpc>
              <a:spcBef>
                <a:spcPts val="1000"/>
              </a:spcBef>
              <a:buClr>
                <a:schemeClr val="dk1"/>
              </a:buClr>
              <a:buSzPts val="2000"/>
            </a:pPr>
            <a:r>
              <a:rPr lang="bg" sz="2000" dirty="0">
                <a:solidFill>
                  <a:schemeClr val="tx1"/>
                </a:solidFill>
                <a:latin typeface="Calibri"/>
                <a:cs typeface="Calibri"/>
                <a:sym typeface="Calibri"/>
              </a:rPr>
              <a:t>Европейска комисия, Как мога да получа достъп до моите лични данни, </a:t>
            </a:r>
            <a:r>
              <a:rPr lang="bg" sz="2000" dirty="0" smtClean="0">
                <a:solidFill>
                  <a:schemeClr val="tx1"/>
                </a:solidFill>
                <a:latin typeface="Calibri"/>
                <a:cs typeface="Calibri"/>
                <a:sym typeface="Calibri"/>
              </a:rPr>
              <a:t>които дадена компания/организация съхранява?: </a:t>
            </a:r>
            <a:r>
              <a:rPr lang="bg" sz="2000" dirty="0">
                <a:solidFill>
                  <a:schemeClr val="tx1"/>
                </a:solidFill>
                <a:latin typeface="Calibri"/>
                <a:cs typeface="Calibri"/>
                <a:sym typeface="Calibri"/>
                <a:hlinkClick r:id="rId4">
                  <a:extLst>
                    <a:ext uri="{A12FA001-AC4F-418D-AE19-62706E023703}">
                      <ahyp:hlinkClr xmlns:ahyp="http://schemas.microsoft.com/office/drawing/2018/hyperlinkcolor" xmlns="" val="tx"/>
                    </a:ext>
                  </a:extLst>
                </a:hlinkClick>
              </a:rPr>
              <a:t>https://ec.europa.eu/info/law/law-topic/data-protection/reform/rights-citizens/my-rights/ how-can-i-access-my-personal-data-held-company-organisation_en</a:t>
            </a:r>
            <a:endParaRPr lang="en-US" sz="2000" dirty="0">
              <a:solidFill>
                <a:schemeClr val="tx1"/>
              </a:solidFill>
              <a:latin typeface="Calibri"/>
              <a:cs typeface="Calibri"/>
              <a:sym typeface="Calibri"/>
            </a:endParaRPr>
          </a:p>
          <a:p>
            <a:pPr marL="0" marR="0" lvl="0" indent="0" rtl="0">
              <a:lnSpc>
                <a:spcPct val="120000"/>
              </a:lnSpc>
              <a:spcBef>
                <a:spcPts val="1000"/>
              </a:spcBef>
              <a:spcAft>
                <a:spcPts val="0"/>
              </a:spcAft>
              <a:buClr>
                <a:schemeClr val="dk1"/>
              </a:buClr>
              <a:buSzPts val="2000"/>
              <a:buFont typeface="Arial"/>
              <a:buNone/>
            </a:pPr>
            <a:r>
              <a:rPr lang="bg" sz="2000" dirty="0">
                <a:solidFill>
                  <a:schemeClr val="tx1"/>
                </a:solidFill>
                <a:latin typeface="Calibri"/>
                <a:cs typeface="Calibri"/>
                <a:sym typeface="Calibri"/>
              </a:rPr>
              <a:t>Европейска комисия, Какво представлява обработката на </a:t>
            </a:r>
            <a:r>
              <a:rPr lang="bg" sz="2000" dirty="0" smtClean="0">
                <a:solidFill>
                  <a:schemeClr val="tx1"/>
                </a:solidFill>
                <a:latin typeface="Calibri"/>
                <a:cs typeface="Calibri"/>
                <a:sym typeface="Calibri"/>
              </a:rPr>
              <a:t>лични данни</a:t>
            </a:r>
            <a:r>
              <a:rPr lang="bg" sz="2000" dirty="0">
                <a:solidFill>
                  <a:schemeClr val="tx1"/>
                </a:solidFill>
                <a:latin typeface="Calibri"/>
                <a:cs typeface="Calibri"/>
                <a:sym typeface="Calibri"/>
              </a:rPr>
              <a:t>?: </a:t>
            </a:r>
            <a:r>
              <a:rPr lang="bg" sz="2000" dirty="0">
                <a:solidFill>
                  <a:schemeClr val="tx1"/>
                </a:solidFill>
                <a:latin typeface="Calibri"/>
                <a:cs typeface="Calibri"/>
                <a:sym typeface="Calibri"/>
                <a:hlinkClick r:id="rId5">
                  <a:extLst>
                    <a:ext uri="{A12FA001-AC4F-418D-AE19-62706E023703}">
                      <ahyp:hlinkClr xmlns:ahyp="http://schemas.microsoft.com/office/drawing/2018/hyperlinkcolor" xmlns="" val="tx"/>
                    </a:ext>
                  </a:extLst>
                </a:hlinkClick>
              </a:rPr>
              <a:t>https://ec.europa.eu/info/law/law-topic/data-protection/reform/what-constitutes-data-processing_enKeyHole</a:t>
            </a:r>
            <a:endParaRPr lang="en-US" sz="2000" dirty="0">
              <a:solidFill>
                <a:schemeClr val="tx1"/>
              </a:solidFill>
              <a:latin typeface="Calibri"/>
              <a:cs typeface="Calibri"/>
              <a:sym typeface="Calibri"/>
            </a:endParaRPr>
          </a:p>
          <a:p>
            <a:pPr marL="0" marR="0" lvl="0" indent="0" rtl="0">
              <a:lnSpc>
                <a:spcPct val="120000"/>
              </a:lnSpc>
              <a:spcBef>
                <a:spcPts val="1000"/>
              </a:spcBef>
              <a:spcAft>
                <a:spcPts val="0"/>
              </a:spcAft>
              <a:buClr>
                <a:schemeClr val="dk1"/>
              </a:buClr>
              <a:buSzPts val="2000"/>
              <a:buFont typeface="Arial"/>
              <a:buNone/>
            </a:pPr>
            <a:r>
              <a:rPr lang="bg" sz="2000" dirty="0">
                <a:solidFill>
                  <a:schemeClr val="tx1"/>
                </a:solidFill>
                <a:latin typeface="Calibri"/>
                <a:cs typeface="Calibri"/>
                <a:sym typeface="Calibri"/>
              </a:rPr>
              <a:t>Европейска комисия, Какво представляват личните данни?: </a:t>
            </a:r>
            <a:r>
              <a:rPr lang="bg" sz="2000" dirty="0">
                <a:solidFill>
                  <a:schemeClr val="tx1"/>
                </a:solidFill>
                <a:latin typeface="Calibri"/>
                <a:cs typeface="Calibri"/>
                <a:sym typeface="Calibri"/>
                <a:hlinkClick r:id="rId6">
                  <a:extLst>
                    <a:ext uri="{A12FA001-AC4F-418D-AE19-62706E023703}">
                      <ahyp:hlinkClr xmlns:ahyp="http://schemas.microsoft.com/office/drawing/2018/hyperlinkcolor" xmlns="" val="tx"/>
                    </a:ext>
                  </a:extLst>
                </a:hlinkClick>
              </a:rPr>
              <a:t>https://ec.europa.eu/info/law/law-topic/data-protection/reform/what-personal-data_en</a:t>
            </a:r>
            <a:endParaRPr lang="en-US" sz="2000" dirty="0">
              <a:solidFill>
                <a:schemeClr val="tx1"/>
              </a:solidFill>
              <a:latin typeface="Calibri"/>
              <a:cs typeface="Calibri"/>
              <a:sym typeface="Calibri"/>
            </a:endParaRPr>
          </a:p>
          <a:p>
            <a:pPr>
              <a:lnSpc>
                <a:spcPct val="120000"/>
              </a:lnSpc>
              <a:spcBef>
                <a:spcPts val="1000"/>
              </a:spcBef>
              <a:buClr>
                <a:schemeClr val="dk1"/>
              </a:buClr>
              <a:buSzPts val="2000"/>
            </a:pPr>
            <a:r>
              <a:rPr lang="bg" sz="2000" dirty="0" err="1">
                <a:solidFill>
                  <a:schemeClr val="tx1"/>
                </a:solidFill>
                <a:latin typeface="Calibri"/>
                <a:cs typeface="Calibri"/>
                <a:sym typeface="Calibri"/>
              </a:rPr>
              <a:t>FreeCodeCamp</a:t>
            </a:r>
            <a:r>
              <a:rPr lang="bg" sz="2000" dirty="0">
                <a:solidFill>
                  <a:schemeClr val="tx1"/>
                </a:solidFill>
                <a:latin typeface="Calibri"/>
                <a:cs typeface="Calibri"/>
                <a:sym typeface="Calibri"/>
              </a:rPr>
              <a:t> </a:t>
            </a:r>
            <a:r>
              <a:rPr lang="bg" sz="2000" dirty="0">
                <a:solidFill>
                  <a:schemeClr val="tx1"/>
                </a:solidFill>
                <a:latin typeface="Calibri"/>
                <a:cs typeface="Calibri"/>
              </a:rPr>
              <a:t>Какво представляват личните данни и къде се съхраняват?: </a:t>
            </a:r>
            <a:r>
              <a:rPr lang="bg" sz="2000" dirty="0">
                <a:solidFill>
                  <a:schemeClr val="tx1"/>
                </a:solidFill>
                <a:latin typeface="Calibri"/>
                <a:cs typeface="Calibri"/>
                <a:hlinkClick r:id="rId7">
                  <a:extLst>
                    <a:ext uri="{A12FA001-AC4F-418D-AE19-62706E023703}">
                      <ahyp:hlinkClr xmlns:ahyp="http://schemas.microsoft.com/office/drawing/2018/hyperlinkcolor" xmlns="" val="tx"/>
                    </a:ext>
                  </a:extLst>
                </a:hlinkClick>
              </a:rPr>
              <a:t>https://www.freecodecamp.org/news/what-is-personal-data/</a:t>
            </a:r>
            <a:endParaRPr lang="en-US" sz="2000" dirty="0">
              <a:solidFill>
                <a:schemeClr val="tx1"/>
              </a:solidFill>
              <a:latin typeface="Calibri"/>
              <a:cs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pic>
        <p:nvPicPr>
          <p:cNvPr id="309" name="Google Shape;309;p24"/>
          <p:cNvPicPr preferRelativeResize="0"/>
          <p:nvPr/>
        </p:nvPicPr>
        <p:blipFill rotWithShape="1">
          <a:blip r:embed="rId8">
            <a:alphaModFix/>
          </a:blip>
          <a:srcRect/>
          <a:stretch/>
        </p:blipFill>
        <p:spPr>
          <a:xfrm>
            <a:off x="10359436" y="0"/>
            <a:ext cx="1790891" cy="1790891"/>
          </a:xfrm>
          <a:prstGeom prst="rect">
            <a:avLst/>
          </a:prstGeom>
          <a:noFill/>
          <a:ln>
            <a:noFill/>
          </a:ln>
        </p:spPr>
      </p:pic>
      <p:sp>
        <p:nvSpPr>
          <p:cNvPr id="310" name="Google Shape;310;p24"/>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pic>
        <p:nvPicPr>
          <p:cNvPr id="307" name="Google Shape;307;p24"/>
          <p:cNvPicPr preferRelativeResize="0"/>
          <p:nvPr/>
        </p:nvPicPr>
        <p:blipFill rotWithShape="1">
          <a:blip r:embed="rId3">
            <a:alphaModFix/>
          </a:blip>
          <a:srcRect l="2231" t="-1091" r="22052" b="1091"/>
          <a:stretch/>
        </p:blipFill>
        <p:spPr>
          <a:xfrm>
            <a:off x="9778110" y="5782139"/>
            <a:ext cx="2413890" cy="654044"/>
          </a:xfrm>
          <a:prstGeom prst="rect">
            <a:avLst/>
          </a:prstGeom>
          <a:noFill/>
          <a:ln>
            <a:noFill/>
          </a:ln>
        </p:spPr>
      </p:pic>
      <p:sp>
        <p:nvSpPr>
          <p:cNvPr id="308" name="Google Shape;308;p24"/>
          <p:cNvSpPr txBox="1"/>
          <p:nvPr/>
        </p:nvSpPr>
        <p:spPr>
          <a:xfrm>
            <a:off x="695469" y="1934330"/>
            <a:ext cx="10801062" cy="2989340"/>
          </a:xfrm>
          <a:prstGeom prst="rect">
            <a:avLst/>
          </a:prstGeom>
          <a:noFill/>
          <a:ln>
            <a:noFill/>
          </a:ln>
        </p:spPr>
        <p:txBody>
          <a:bodyPr spcFirstLastPara="1" wrap="square" lIns="91425" tIns="45700" rIns="91425" bIns="45700" anchor="t" anchorCtr="0">
            <a:noAutofit/>
          </a:bodyPr>
          <a:lstStyle/>
          <a:p>
            <a:pPr marL="0" marR="0" lvl="0" indent="0" rtl="0">
              <a:lnSpc>
                <a:spcPct val="120000"/>
              </a:lnSpc>
              <a:spcBef>
                <a:spcPts val="1000"/>
              </a:spcBef>
              <a:spcAft>
                <a:spcPts val="0"/>
              </a:spcAft>
              <a:buClr>
                <a:schemeClr val="dk1"/>
              </a:buClr>
              <a:buSzPts val="2000"/>
              <a:buFont typeface="Arial"/>
              <a:buNone/>
            </a:pPr>
            <a:endParaRPr lang="en-US" sz="2000" i="1" dirty="0">
              <a:solidFill>
                <a:schemeClr val="dk1"/>
              </a:solidFill>
              <a:latin typeface="Calibri"/>
              <a:ea typeface="Calibri"/>
              <a:cs typeface="Calibri"/>
              <a:sym typeface="Calibri"/>
            </a:endParaRPr>
          </a:p>
          <a:p>
            <a:pPr marL="0" marR="0" lvl="0" indent="0" rtl="0">
              <a:lnSpc>
                <a:spcPct val="120000"/>
              </a:lnSpc>
              <a:spcBef>
                <a:spcPts val="0"/>
              </a:spcBef>
              <a:spcAft>
                <a:spcPts val="0"/>
              </a:spcAft>
              <a:buClr>
                <a:schemeClr val="dk1"/>
              </a:buClr>
              <a:buSzPts val="2000"/>
              <a:buFont typeface="Arial"/>
              <a:buNone/>
            </a:pPr>
            <a:r>
              <a:rPr lang="bg" sz="2000" dirty="0">
                <a:solidFill>
                  <a:schemeClr val="tx1"/>
                </a:solidFill>
                <a:latin typeface="Calibri"/>
                <a:ea typeface="Calibri"/>
                <a:cs typeface="Calibri"/>
                <a:sym typeface="Calibri"/>
              </a:rPr>
              <a:t>GDPR.EU, Всичко, което трябва да знаете за „Правото да бъдеш забравен“: </a:t>
            </a:r>
            <a:r>
              <a:rPr lang="bg" sz="2000" u="sng" dirty="0">
                <a:solidFill>
                  <a:schemeClr val="tx1"/>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https://gdpr.eu/right-to-be-forgotten/</a:t>
            </a:r>
            <a:endParaRPr lang="en-US" sz="2000" dirty="0">
              <a:solidFill>
                <a:schemeClr val="tx1"/>
              </a:solidFill>
              <a:latin typeface="Calibri"/>
              <a:ea typeface="Calibri"/>
              <a:cs typeface="Calibri"/>
              <a:sym typeface="Calibri"/>
            </a:endParaRPr>
          </a:p>
          <a:p>
            <a:pPr marL="0" marR="0" lvl="0" indent="0" rtl="0">
              <a:lnSpc>
                <a:spcPct val="120000"/>
              </a:lnSpc>
              <a:spcBef>
                <a:spcPts val="0"/>
              </a:spcBef>
              <a:spcAft>
                <a:spcPts val="0"/>
              </a:spcAft>
              <a:buClr>
                <a:schemeClr val="dk1"/>
              </a:buClr>
              <a:buSzPts val="2000"/>
              <a:buFont typeface="Arial"/>
              <a:buNone/>
            </a:pPr>
            <a:r>
              <a:rPr lang="bg" sz="2000" dirty="0">
                <a:solidFill>
                  <a:schemeClr val="tx1"/>
                </a:solidFill>
                <a:latin typeface="Calibri"/>
                <a:ea typeface="Calibri"/>
                <a:cs typeface="Calibri"/>
                <a:sym typeface="Calibri"/>
              </a:rPr>
              <a:t>GDPR.EU, Всичко, което трябва да знаете за „Правото да бъдеш забравен“: </a:t>
            </a:r>
            <a:r>
              <a:rPr lang="bg" sz="2000" dirty="0">
                <a:solidFill>
                  <a:schemeClr val="tx1"/>
                </a:solidFill>
                <a:latin typeface="Calibri"/>
                <a:ea typeface="Calibri"/>
                <a:cs typeface="Calibri"/>
                <a:sym typeface="Calibri"/>
                <a:hlinkClick r:id="rId5">
                  <a:extLst>
                    <a:ext uri="{A12FA001-AC4F-418D-AE19-62706E023703}">
                      <ahyp:hlinkClr xmlns:ahyp="http://schemas.microsoft.com/office/drawing/2018/hyperlinkcolor" xmlns="" val="tx"/>
                    </a:ext>
                  </a:extLst>
                </a:hlinkClick>
              </a:rPr>
              <a:t>https://gdpr.eu/right-to-be-forgotten/#:~:text=An%20individual%20has%20the%20right, че%20физическото лице%20оттегля%20своето%20съгласие </a:t>
            </a:r>
            <a:r>
              <a:rPr lang="bg" sz="2000" dirty="0">
                <a:solidFill>
                  <a:schemeClr val="tx1"/>
                </a:solidFill>
                <a:latin typeface="Calibri"/>
                <a:ea typeface="Calibri"/>
                <a:cs typeface="Calibri"/>
                <a:sym typeface="Calibri"/>
              </a:rPr>
              <a:t>.</a:t>
            </a:r>
            <a:endParaRPr sz="2000" dirty="0">
              <a:solidFill>
                <a:schemeClr val="tx1"/>
              </a:solidFill>
              <a:latin typeface="Calibri"/>
              <a:ea typeface="Calibri"/>
              <a:cs typeface="Calibri"/>
              <a:sym typeface="Calibri"/>
            </a:endParaRPr>
          </a:p>
          <a:p>
            <a:pPr marL="0" marR="0" lvl="0" indent="0" rtl="0">
              <a:lnSpc>
                <a:spcPct val="120000"/>
              </a:lnSpc>
              <a:spcBef>
                <a:spcPts val="1000"/>
              </a:spcBef>
              <a:spcAft>
                <a:spcPts val="0"/>
              </a:spcAft>
              <a:buClr>
                <a:schemeClr val="dk1"/>
              </a:buClr>
              <a:buSzPts val="2000"/>
              <a:buFont typeface="Arial"/>
              <a:buNone/>
            </a:pPr>
            <a:r>
              <a:rPr lang="bg" sz="2000" dirty="0" smtClean="0">
                <a:solidFill>
                  <a:schemeClr val="tx1"/>
                </a:solidFill>
                <a:latin typeface="Calibri"/>
                <a:ea typeface="Calibri"/>
                <a:cs typeface="Calibri"/>
                <a:sym typeface="Calibri"/>
              </a:rPr>
              <a:t>Мамото, </a:t>
            </a:r>
            <a:r>
              <a:rPr lang="bg" sz="2000" dirty="0">
                <a:solidFill>
                  <a:schemeClr val="tx1"/>
                </a:solidFill>
                <a:latin typeface="Calibri"/>
                <a:ea typeface="Calibri"/>
                <a:cs typeface="Calibri"/>
                <a:sym typeface="Calibri"/>
              </a:rPr>
              <a:t>защо поверителността е важна? </a:t>
            </a:r>
            <a:r>
              <a:rPr lang="bg" sz="2000" dirty="0" smtClean="0">
                <a:solidFill>
                  <a:schemeClr val="tx1"/>
                </a:solidFill>
                <a:latin typeface="Calibri"/>
                <a:ea typeface="Calibri"/>
                <a:cs typeface="Calibri"/>
                <a:sym typeface="Calibri"/>
              </a:rPr>
              <a:t>(Световен ден за </a:t>
            </a:r>
            <a:r>
              <a:rPr lang="bg" sz="2000" dirty="0">
                <a:solidFill>
                  <a:schemeClr val="tx1"/>
                </a:solidFill>
                <a:latin typeface="Calibri"/>
                <a:ea typeface="Calibri"/>
                <a:cs typeface="Calibri"/>
                <a:sym typeface="Calibri"/>
              </a:rPr>
              <a:t>поверителност на </a:t>
            </a:r>
            <a:r>
              <a:rPr lang="bg" sz="2000" dirty="0" smtClean="0">
                <a:solidFill>
                  <a:schemeClr val="tx1"/>
                </a:solidFill>
                <a:latin typeface="Calibri"/>
                <a:ea typeface="Calibri"/>
                <a:cs typeface="Calibri"/>
                <a:sym typeface="Calibri"/>
              </a:rPr>
              <a:t>личните данни): </a:t>
            </a:r>
            <a:r>
              <a:rPr lang="bg" sz="2000" dirty="0">
                <a:solidFill>
                  <a:schemeClr val="tx1"/>
                </a:solidFill>
                <a:latin typeface="Calibri"/>
                <a:ea typeface="Calibri"/>
                <a:cs typeface="Calibri"/>
                <a:sym typeface="Calibri"/>
                <a:hlinkClick r:id="rId6">
                  <a:extLst>
                    <a:ext uri="{A12FA001-AC4F-418D-AE19-62706E023703}">
                      <ahyp:hlinkClr xmlns:ahyp="http://schemas.microsoft.com/office/drawing/2018/hyperlinkcolor" xmlns="" val="tx"/>
                    </a:ext>
                  </a:extLst>
                </a:hlinkClick>
              </a:rPr>
              <a:t>https://matomo.org/blog/2014/01/data-privacy-day-january-28th/</a:t>
            </a:r>
            <a:endParaRPr lang="en-US" sz="2000" dirty="0">
              <a:solidFill>
                <a:schemeClr val="tx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lang="it-IT"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a:p>
            <a:pPr marL="0" marR="0" lvl="0" indent="0" algn="just" rtl="0">
              <a:lnSpc>
                <a:spcPct val="120000"/>
              </a:lnSpc>
              <a:spcBef>
                <a:spcPts val="1000"/>
              </a:spcBef>
              <a:spcAft>
                <a:spcPts val="0"/>
              </a:spcAft>
              <a:buClr>
                <a:schemeClr val="dk1"/>
              </a:buClr>
              <a:buSzPts val="2000"/>
              <a:buFont typeface="Arial"/>
              <a:buNone/>
            </a:pPr>
            <a:endParaRPr sz="2000" dirty="0">
              <a:solidFill>
                <a:schemeClr val="dk1"/>
              </a:solidFill>
              <a:latin typeface="Calibri"/>
              <a:ea typeface="Calibri"/>
              <a:cs typeface="Calibri"/>
              <a:sym typeface="Calibri"/>
            </a:endParaRPr>
          </a:p>
        </p:txBody>
      </p:sp>
      <p:pic>
        <p:nvPicPr>
          <p:cNvPr id="309" name="Google Shape;309;p24"/>
          <p:cNvPicPr preferRelativeResize="0"/>
          <p:nvPr/>
        </p:nvPicPr>
        <p:blipFill rotWithShape="1">
          <a:blip r:embed="rId7">
            <a:alphaModFix/>
          </a:blip>
          <a:srcRect/>
          <a:stretch/>
        </p:blipFill>
        <p:spPr>
          <a:xfrm>
            <a:off x="10359436" y="0"/>
            <a:ext cx="1790891" cy="1790891"/>
          </a:xfrm>
          <a:prstGeom prst="rect">
            <a:avLst/>
          </a:prstGeom>
          <a:noFill/>
          <a:ln>
            <a:noFill/>
          </a:ln>
        </p:spPr>
      </p:pic>
      <p:sp>
        <p:nvSpPr>
          <p:cNvPr id="310" name="Google Shape;310;p24"/>
          <p:cNvSpPr txBox="1"/>
          <p:nvPr/>
        </p:nvSpPr>
        <p:spPr>
          <a:xfrm>
            <a:off x="8345159" y="6436183"/>
            <a:ext cx="60960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bg" sz="1800" b="1" i="0">
                <a:solidFill>
                  <a:srgbClr val="064A8B"/>
                </a:solidFill>
                <a:latin typeface="Open Sans"/>
                <a:ea typeface="Open Sans"/>
                <a:cs typeface="Open Sans"/>
                <a:sym typeface="Open Sans"/>
              </a:rPr>
              <a:t>612986-EPP-1-2019-1-DE-SPO-SCP</a:t>
            </a: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400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988638" y="2591442"/>
            <a:ext cx="10533358"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bg" sz="2800" b="1" dirty="0">
                <a:solidFill>
                  <a:srgbClr val="FF4343"/>
                </a:solidFill>
                <a:latin typeface="Arial" panose="020B0604020202020204" pitchFamily="34" charset="0"/>
                <a:cs typeface="Arial" panose="020B0604020202020204" pitchFamily="34" charset="0"/>
              </a:rPr>
              <a:t>ДИГИТАЛНИ ИНСТРУМЕНТИ</a:t>
            </a:r>
          </a:p>
          <a:p>
            <a:pPr marL="342900" indent="-342900" algn="l">
              <a:lnSpc>
                <a:spcPct val="110000"/>
              </a:lnSpc>
              <a:buFont typeface="Arial" panose="020B0604020202020204" pitchFamily="34" charset="0"/>
              <a:buChar char="•"/>
            </a:pPr>
            <a:r>
              <a:rPr lang="en-US" sz="2000" dirty="0" smtClean="0"/>
              <a:t>ZOOM;</a:t>
            </a:r>
            <a:endParaRPr lang="bg" sz="2000" dirty="0"/>
          </a:p>
          <a:p>
            <a:pPr marL="342900" indent="-342900" algn="l">
              <a:lnSpc>
                <a:spcPct val="110000"/>
              </a:lnSpc>
              <a:buFont typeface="Arial" panose="020B0604020202020204" pitchFamily="34" charset="0"/>
              <a:buChar char="•"/>
            </a:pPr>
            <a:r>
              <a:rPr lang="en-US" sz="2000" dirty="0"/>
              <a:t>ASANA</a:t>
            </a:r>
            <a:r>
              <a:rPr lang="bg" sz="2000" dirty="0" smtClean="0"/>
              <a:t> </a:t>
            </a:r>
            <a:r>
              <a:rPr lang="bg" sz="2000" dirty="0"/>
              <a:t>или </a:t>
            </a:r>
            <a:r>
              <a:rPr lang="it-IT" sz="2000" dirty="0" smtClean="0"/>
              <a:t>TRELLO;</a:t>
            </a:r>
            <a:endParaRPr lang="bg" sz="2000" dirty="0"/>
          </a:p>
          <a:p>
            <a:pPr marL="342900" indent="-342900" algn="l">
              <a:lnSpc>
                <a:spcPct val="110000"/>
              </a:lnSpc>
              <a:buFont typeface="Arial" panose="020B0604020202020204" pitchFamily="34" charset="0"/>
              <a:buChar char="•"/>
            </a:pPr>
            <a:r>
              <a:rPr lang="bg" sz="2000" dirty="0"/>
              <a:t>УЕБСАЙТ или </a:t>
            </a:r>
            <a:r>
              <a:rPr lang="bg" sz="2000" dirty="0" smtClean="0"/>
              <a:t>БЛОГ</a:t>
            </a:r>
            <a:r>
              <a:rPr lang="en-US" sz="2000" dirty="0" smtClean="0"/>
              <a:t>;</a:t>
            </a:r>
            <a:endParaRPr lang="bg" sz="2000" dirty="0"/>
          </a:p>
          <a:p>
            <a:pPr marL="342900" indent="-342900" algn="l">
              <a:lnSpc>
                <a:spcPct val="110000"/>
              </a:lnSpc>
              <a:buFont typeface="Arial" panose="020B0604020202020204" pitchFamily="34" charset="0"/>
              <a:buChar char="•"/>
            </a:pPr>
            <a:r>
              <a:rPr lang="bg" sz="2000" dirty="0" smtClean="0"/>
              <a:t>MAILCHIMP</a:t>
            </a:r>
            <a:r>
              <a:rPr lang="en-US" sz="2000" dirty="0" smtClean="0"/>
              <a:t>;</a:t>
            </a:r>
            <a:endParaRPr lang="bg" sz="2000" dirty="0"/>
          </a:p>
          <a:p>
            <a:pPr marL="342900" indent="-342900" algn="l">
              <a:lnSpc>
                <a:spcPct val="110000"/>
              </a:lnSpc>
              <a:buFont typeface="Arial" panose="020B0604020202020204" pitchFamily="34" charset="0"/>
              <a:buChar char="•"/>
            </a:pPr>
            <a:r>
              <a:rPr lang="bg" sz="2000" dirty="0" smtClean="0"/>
              <a:t>CANVA</a:t>
            </a:r>
            <a:r>
              <a:rPr lang="en-US" sz="2000" dirty="0" smtClean="0"/>
              <a:t>.</a:t>
            </a:r>
            <a:endParaRPr lang="bg" sz="2000" dirty="0"/>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
        <p:nvSpPr>
          <p:cNvPr id="5" name="Titolo 1">
            <a:extLst>
              <a:ext uri="{FF2B5EF4-FFF2-40B4-BE49-F238E27FC236}">
                <a16:creationId xmlns:a16="http://schemas.microsoft.com/office/drawing/2014/main" id="{1A777A39-AC92-4899-8D13-DD54E001EE33}"/>
              </a:ext>
            </a:extLst>
          </p:cNvPr>
          <p:cNvSpPr txBox="1">
            <a:spLocks/>
          </p:cNvSpPr>
          <p:nvPr/>
        </p:nvSpPr>
        <p:spPr>
          <a:xfrm>
            <a:off x="1072391" y="1034849"/>
            <a:ext cx="10038482" cy="1369074"/>
          </a:xfrm>
          <a:prstGeom prst="rect">
            <a:avLst/>
          </a:prstGeom>
        </p:spPr>
        <p:txBody>
          <a:bodyPr vert="horz" lIns="0" tIns="45720" rIns="0" bIns="45720" rtlCol="0" anchor="ctr">
            <a:noAutofit/>
          </a:bodyPr>
          <a:lstStyle>
            <a:lvl1pPr algn="l" defTabSz="914400" rtl="0" eaLnBrk="1" latinLnBrk="0" hangingPunct="1">
              <a:lnSpc>
                <a:spcPct val="90000"/>
              </a:lnSpc>
              <a:spcBef>
                <a:spcPct val="0"/>
              </a:spcBef>
              <a:buNone/>
              <a:defRPr sz="4000" kern="1200" cap="all" spc="-50" baseline="0">
                <a:solidFill>
                  <a:schemeClr val="tx1">
                    <a:lumMod val="75000"/>
                    <a:lumOff val="25000"/>
                  </a:schemeClr>
                </a:solidFill>
                <a:latin typeface="+mj-lt"/>
                <a:ea typeface="+mj-ea"/>
                <a:cs typeface="+mj-cs"/>
              </a:defRPr>
            </a:lvl1pPr>
          </a:lstStyle>
          <a:p>
            <a:r>
              <a:rPr lang="bg" b="1" dirty="0">
                <a:solidFill>
                  <a:srgbClr val="FF6600"/>
                </a:solidFill>
                <a:latin typeface="Arial" panose="020B0604020202020204" pitchFamily="34" charset="0"/>
                <a:cs typeface="Arial" panose="020B0604020202020204" pitchFamily="34" charset="0"/>
              </a:rPr>
              <a:t>ДИГИТАЛНИ ИНСТРУМЕНТИ И КАНАЛИ В СОЦИАЛНИТЕ МРЕЖИ ЗА УСПЕШЕН ПРОЦЕС НА БРАНДИРАНЕ</a:t>
            </a:r>
            <a:endParaRPr lang="it-IT" b="1" dirty="0">
              <a:solidFill>
                <a:srgbClr val="FF434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48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200955"/>
            <a:ext cx="10533358" cy="344757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en-US" sz="1800" b="1" dirty="0" smtClean="0">
                <a:solidFill>
                  <a:srgbClr val="FF6600"/>
                </a:solidFill>
                <a:latin typeface="Arial" panose="020B0604020202020204" pitchFamily="34" charset="0"/>
                <a:cs typeface="Arial" panose="020B0604020202020204" pitchFamily="34" charset="0"/>
              </a:rPr>
              <a:t>ZOOM</a:t>
            </a:r>
            <a:endParaRPr lang="bg" sz="1800" b="1" dirty="0">
              <a:solidFill>
                <a:srgbClr val="FF6600"/>
              </a:solidFill>
              <a:latin typeface="Arial" panose="020B0604020202020204" pitchFamily="34" charset="0"/>
              <a:cs typeface="Arial" panose="020B0604020202020204" pitchFamily="34" charset="0"/>
            </a:endParaRPr>
          </a:p>
          <a:p>
            <a:pPr algn="just" fontAlgn="base">
              <a:lnSpc>
                <a:spcPct val="100000"/>
              </a:lnSpc>
            </a:pPr>
            <a:r>
              <a:rPr lang="bg" sz="1800" dirty="0">
                <a:latin typeface="Calibri corpo"/>
              </a:rPr>
              <a:t>Когато изграждаме нашата лична марка, ние ще искаме да можем лесно да се </a:t>
            </a:r>
            <a:r>
              <a:rPr lang="bg" sz="1800" b="1" dirty="0">
                <a:latin typeface="Calibri corpo"/>
              </a:rPr>
              <a:t>свързваме с членове на екипа, клиенти и фенове </a:t>
            </a:r>
            <a:r>
              <a:rPr lang="bg" sz="1800" dirty="0">
                <a:latin typeface="Calibri corpo"/>
              </a:rPr>
              <a:t>от нашия собствен персонален компютър. Zoom може да бъде отличен инструмент за това. Тази платформа ни дава възможност да използваме видео и аудио и да споделяме екрана си. Zoom има безплатна </a:t>
            </a:r>
            <a:r>
              <a:rPr lang="bg" sz="1800" dirty="0" smtClean="0">
                <a:latin typeface="Calibri corpo"/>
              </a:rPr>
              <a:t>опция с капацитет до </a:t>
            </a:r>
            <a:r>
              <a:rPr lang="bg" sz="1800" dirty="0">
                <a:latin typeface="Calibri corpo"/>
              </a:rPr>
              <a:t>100 участници и общо 40 минути на разговор, както и няколко платени плана, които предоставят неограничено време за разговори, повече </a:t>
            </a:r>
            <a:r>
              <a:rPr lang="bg" sz="1800" dirty="0" smtClean="0">
                <a:latin typeface="Calibri corpo"/>
              </a:rPr>
              <a:t>контрол, </a:t>
            </a:r>
            <a:r>
              <a:rPr lang="bg" sz="1800" dirty="0">
                <a:latin typeface="Calibri corpo"/>
              </a:rPr>
              <a:t>отчитане и дори някои персонализирани опции за </a:t>
            </a:r>
            <a:r>
              <a:rPr lang="bg" sz="1800" dirty="0" smtClean="0">
                <a:latin typeface="Calibri corpo"/>
              </a:rPr>
              <a:t>брандиранел</a:t>
            </a:r>
            <a:endParaRPr lang="bg" sz="1800" dirty="0">
              <a:latin typeface="Calibri corpo"/>
            </a:endParaRPr>
          </a:p>
          <a:p>
            <a:pPr algn="just" fontAlgn="base">
              <a:lnSpc>
                <a:spcPct val="100000"/>
              </a:lnSpc>
            </a:pPr>
            <a:endParaRPr lang="en-US" sz="1800" dirty="0">
              <a:latin typeface="Calibri corpo"/>
            </a:endParaRPr>
          </a:p>
          <a:p>
            <a:pPr algn="just" fontAlgn="base">
              <a:lnSpc>
                <a:spcPct val="100000"/>
              </a:lnSpc>
            </a:pPr>
            <a:r>
              <a:rPr lang="it-IT" sz="1800" b="1" dirty="0">
                <a:solidFill>
                  <a:srgbClr val="FF6600"/>
                </a:solidFill>
                <a:latin typeface="Arial" panose="020B0604020202020204" pitchFamily="34" charset="0"/>
                <a:cs typeface="Arial" panose="020B0604020202020204" pitchFamily="34" charset="0"/>
              </a:rPr>
              <a:t>ASANA </a:t>
            </a:r>
            <a:r>
              <a:rPr lang="bg-BG" sz="1800" b="1" dirty="0" smtClean="0">
                <a:solidFill>
                  <a:srgbClr val="FF6600"/>
                </a:solidFill>
                <a:latin typeface="Arial" panose="020B0604020202020204" pitchFamily="34" charset="0"/>
                <a:cs typeface="Arial" panose="020B0604020202020204" pitchFamily="34" charset="0"/>
              </a:rPr>
              <a:t>или</a:t>
            </a:r>
            <a:r>
              <a:rPr lang="it-IT" sz="1800" b="1" dirty="0" smtClean="0">
                <a:solidFill>
                  <a:srgbClr val="FF6600"/>
                </a:solidFill>
                <a:latin typeface="Arial" panose="020B0604020202020204" pitchFamily="34" charset="0"/>
                <a:cs typeface="Arial" panose="020B0604020202020204" pitchFamily="34" charset="0"/>
              </a:rPr>
              <a:t> </a:t>
            </a:r>
            <a:r>
              <a:rPr lang="it-IT" sz="1800" b="1" dirty="0">
                <a:solidFill>
                  <a:srgbClr val="FF6600"/>
                </a:solidFill>
                <a:latin typeface="Arial" panose="020B0604020202020204" pitchFamily="34" charset="0"/>
                <a:cs typeface="Arial" panose="020B0604020202020204" pitchFamily="34" charset="0"/>
              </a:rPr>
              <a:t>TRELLO</a:t>
            </a:r>
          </a:p>
          <a:p>
            <a:pPr algn="just" fontAlgn="base">
              <a:lnSpc>
                <a:spcPct val="100000"/>
              </a:lnSpc>
            </a:pPr>
            <a:r>
              <a:rPr lang="bg" sz="1800" dirty="0" smtClean="0">
                <a:latin typeface="Calibri corpo"/>
              </a:rPr>
              <a:t>Организацията </a:t>
            </a:r>
            <a:r>
              <a:rPr lang="bg" sz="1800" dirty="0">
                <a:latin typeface="Calibri corpo"/>
              </a:rPr>
              <a:t>е един от ключовете към успешното брандиране. Asana или Trello могат да ни помогнат да </a:t>
            </a:r>
            <a:r>
              <a:rPr lang="bg" sz="1800" dirty="0" smtClean="0">
                <a:latin typeface="Calibri corpo"/>
              </a:rPr>
              <a:t>поддържаме организацията на </a:t>
            </a:r>
            <a:r>
              <a:rPr lang="bg" sz="1800" b="1" dirty="0">
                <a:latin typeface="Calibri corpo"/>
              </a:rPr>
              <a:t>цялата </a:t>
            </a:r>
            <a:r>
              <a:rPr lang="bg" sz="1800" b="1" dirty="0" smtClean="0">
                <a:latin typeface="Calibri corpo"/>
              </a:rPr>
              <a:t>марка </a:t>
            </a:r>
            <a:r>
              <a:rPr lang="bg" sz="1800" b="1" dirty="0">
                <a:latin typeface="Calibri corpo"/>
              </a:rPr>
              <a:t>и </a:t>
            </a:r>
            <a:r>
              <a:rPr lang="bg" sz="1800" b="1" dirty="0" smtClean="0">
                <a:latin typeface="Calibri corpo"/>
              </a:rPr>
              <a:t>екип</a:t>
            </a:r>
            <a:r>
              <a:rPr lang="bg" sz="1800" dirty="0" smtClean="0">
                <a:latin typeface="Calibri corpo"/>
              </a:rPr>
              <a:t>. </a:t>
            </a:r>
            <a:r>
              <a:rPr lang="bg" sz="1800" dirty="0">
                <a:latin typeface="Calibri corpo"/>
              </a:rPr>
              <a:t>Можем да </a:t>
            </a:r>
            <a:r>
              <a:rPr lang="bg" sz="1800" dirty="0" smtClean="0">
                <a:latin typeface="Calibri corpo"/>
              </a:rPr>
              <a:t>ги </a:t>
            </a:r>
            <a:r>
              <a:rPr lang="bg" sz="1800" dirty="0">
                <a:latin typeface="Calibri corpo"/>
              </a:rPr>
              <a:t>използваме, за да организираме задачите си, да ги възлагаме на членове на екипа, да задаваме крайни срокове и да си </a:t>
            </a:r>
            <a:r>
              <a:rPr lang="bg" sz="1800" dirty="0" smtClean="0">
                <a:latin typeface="Calibri corpo"/>
              </a:rPr>
              <a:t>сътрудничим. </a:t>
            </a:r>
            <a:r>
              <a:rPr lang="bg" sz="1800" dirty="0">
                <a:latin typeface="Calibri corpo"/>
              </a:rPr>
              <a:t>Дори и да </a:t>
            </a:r>
            <a:r>
              <a:rPr lang="bg" sz="1800" dirty="0" smtClean="0">
                <a:latin typeface="Calibri corpo"/>
              </a:rPr>
              <a:t>го използваме само ние, </a:t>
            </a:r>
            <a:r>
              <a:rPr lang="bg" sz="1800" dirty="0">
                <a:latin typeface="Calibri corpo"/>
              </a:rPr>
              <a:t>този инструмент може да ни помогне да визуализираме всичко, което трябва да направим и да ни мотивира да го направим навреме.</a:t>
            </a:r>
          </a:p>
          <a:p>
            <a:pPr algn="just">
              <a:lnSpc>
                <a:spcPct val="100000"/>
              </a:lnSpc>
            </a:pPr>
            <a:endParaRPr lang="en-US" sz="2000" b="0" i="0" dirty="0">
              <a:solidFill>
                <a:srgbClr val="262626"/>
              </a:solidFill>
              <a:effectLst/>
              <a:latin typeface="Calibri corpo"/>
            </a:endParaRPr>
          </a:p>
          <a:p>
            <a:pPr algn="just">
              <a:lnSpc>
                <a:spcPct val="100000"/>
              </a:lnSpc>
            </a:pPr>
            <a:endParaRPr lang="it-IT" sz="2000" dirty="0">
              <a:latin typeface="Calibri corpo"/>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pic>
        <p:nvPicPr>
          <p:cNvPr id="1028" name="Picture 4" descr="Trello, logo Libero Icona - Icon-Icons.com">
            <a:extLst>
              <a:ext uri="{FF2B5EF4-FFF2-40B4-BE49-F238E27FC236}">
                <a16:creationId xmlns:a16="http://schemas.microsoft.com/office/drawing/2014/main" id="{94CA1E02-4E08-4A20-BA38-115670295E88}"/>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flipH="1">
            <a:off x="577591" y="4033847"/>
            <a:ext cx="390028" cy="39002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sana Logo - Storia e significato dell'emblema del marchio">
            <a:extLst>
              <a:ext uri="{FF2B5EF4-FFF2-40B4-BE49-F238E27FC236}">
                <a16:creationId xmlns:a16="http://schemas.microsoft.com/office/drawing/2014/main" id="{09B7D8E6-099C-498B-AF84-C7D286B518CB}"/>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flipH="1">
            <a:off x="489978" y="3642852"/>
            <a:ext cx="607302" cy="3400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Zoom Meeting Icon Png, Transparent Png - Zoom Meeting Icon Png, Png  Download , Transparent Png Image - PNGitem">
            <a:extLst>
              <a:ext uri="{FF2B5EF4-FFF2-40B4-BE49-F238E27FC236}">
                <a16:creationId xmlns:a16="http://schemas.microsoft.com/office/drawing/2014/main" id="{1AF7C796-F76E-43F0-AFF6-83CBB63EFA71}"/>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36446" y="1222951"/>
            <a:ext cx="672317" cy="551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397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097280" y="1790891"/>
            <a:ext cx="10533358" cy="344757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bg" sz="2000" b="1" dirty="0">
                <a:solidFill>
                  <a:srgbClr val="FF6600"/>
                </a:solidFill>
                <a:latin typeface="Arial" panose="020B0604020202020204" pitchFamily="34" charset="0"/>
                <a:cs typeface="Arial" panose="020B0604020202020204" pitchFamily="34" charset="0"/>
              </a:rPr>
              <a:t>УЕБСАЙТ или БЛОГ</a:t>
            </a:r>
          </a:p>
          <a:p>
            <a:pPr algn="just" fontAlgn="base">
              <a:lnSpc>
                <a:spcPct val="100000"/>
              </a:lnSpc>
            </a:pPr>
            <a:r>
              <a:rPr lang="bg" sz="2000" dirty="0"/>
              <a:t>Един от най-силните инструменти за интернет маркетингова комуникация е </a:t>
            </a:r>
            <a:r>
              <a:rPr lang="bg" sz="2000" b="1" dirty="0"/>
              <a:t>функционална уеб страница или </a:t>
            </a:r>
            <a:r>
              <a:rPr lang="bg" sz="2000" b="1" dirty="0" smtClean="0"/>
              <a:t>блог</a:t>
            </a:r>
            <a:r>
              <a:rPr lang="bg" sz="2000" b="1" dirty="0"/>
              <a:t>, до който феновете имат лесен </a:t>
            </a:r>
            <a:r>
              <a:rPr lang="bg" sz="2000" b="1" dirty="0" smtClean="0"/>
              <a:t>достъп</a:t>
            </a:r>
            <a:r>
              <a:rPr lang="bg" sz="2000" dirty="0" smtClean="0"/>
              <a:t>. </a:t>
            </a:r>
            <a:r>
              <a:rPr lang="bg" sz="2000" dirty="0"/>
              <a:t>Те трябва да са функционални, информативни, да </a:t>
            </a:r>
            <a:r>
              <a:rPr lang="bg" sz="2000" dirty="0" smtClean="0"/>
              <a:t>имат </a:t>
            </a:r>
            <a:r>
              <a:rPr lang="bg" sz="2000" dirty="0"/>
              <a:t>лесна навигация и </a:t>
            </a:r>
            <a:r>
              <a:rPr lang="bg" sz="2000" dirty="0" smtClean="0"/>
              <a:t>да са актуални.</a:t>
            </a:r>
            <a:endParaRPr lang="bg" sz="2000" dirty="0"/>
          </a:p>
          <a:p>
            <a:pPr algn="just" fontAlgn="base">
              <a:lnSpc>
                <a:spcPct val="100000"/>
              </a:lnSpc>
            </a:pPr>
            <a:endParaRPr lang="en-US" sz="2000" dirty="0"/>
          </a:p>
          <a:p>
            <a:pPr algn="just" fontAlgn="base">
              <a:lnSpc>
                <a:spcPct val="100000"/>
              </a:lnSpc>
            </a:pPr>
            <a:r>
              <a:rPr lang="bg" sz="2000" b="1" dirty="0">
                <a:solidFill>
                  <a:srgbClr val="FF6600"/>
                </a:solidFill>
                <a:latin typeface="Arial" panose="020B0604020202020204" pitchFamily="34" charset="0"/>
                <a:cs typeface="Arial" panose="020B0604020202020204" pitchFamily="34" charset="0"/>
              </a:rPr>
              <a:t>MAILCHIMP</a:t>
            </a:r>
          </a:p>
          <a:p>
            <a:pPr algn="just" fontAlgn="base">
              <a:lnSpc>
                <a:spcPct val="100000"/>
              </a:lnSpc>
            </a:pPr>
            <a:r>
              <a:rPr lang="bg" sz="2000" dirty="0"/>
              <a:t>Имейл маркетингът е чудесен начин да </a:t>
            </a:r>
            <a:r>
              <a:rPr lang="bg" sz="2000" b="1" dirty="0"/>
              <a:t>ангажираме аудиторията си и да подобрим марката </a:t>
            </a:r>
            <a:r>
              <a:rPr lang="bg" sz="2000" b="1" dirty="0" smtClean="0"/>
              <a:t>си</a:t>
            </a:r>
            <a:r>
              <a:rPr lang="bg" sz="2000" dirty="0" smtClean="0"/>
              <a:t>. </a:t>
            </a:r>
            <a:r>
              <a:rPr lang="bg" sz="2000" dirty="0"/>
              <a:t>Mailchimp </a:t>
            </a:r>
            <a:r>
              <a:rPr lang="bg" sz="2000" dirty="0" smtClean="0"/>
              <a:t>улеснява това със стотиците </a:t>
            </a:r>
            <a:r>
              <a:rPr lang="bg" sz="2000" dirty="0"/>
              <a:t>шаблони, от които да </a:t>
            </a:r>
            <a:r>
              <a:rPr lang="bg" sz="2000" dirty="0" smtClean="0"/>
              <a:t>избирате. Анализите ни </a:t>
            </a:r>
            <a:r>
              <a:rPr lang="bg" sz="2000" dirty="0"/>
              <a:t>помагат да </a:t>
            </a:r>
            <a:r>
              <a:rPr lang="bg" sz="2000" dirty="0" smtClean="0"/>
              <a:t>проследим </a:t>
            </a:r>
            <a:r>
              <a:rPr lang="bg" sz="2000" dirty="0"/>
              <a:t>успеха си и </a:t>
            </a:r>
            <a:r>
              <a:rPr lang="bg" sz="2000" dirty="0" smtClean="0"/>
              <a:t>да сегментираме </a:t>
            </a:r>
            <a:r>
              <a:rPr lang="bg" sz="2000" dirty="0"/>
              <a:t>аудиторията, за да </a:t>
            </a:r>
            <a:r>
              <a:rPr lang="bg" sz="2000" dirty="0" smtClean="0"/>
              <a:t>приспособим </a:t>
            </a:r>
            <a:r>
              <a:rPr lang="bg" sz="2000" dirty="0"/>
              <a:t>нашите имейли към нуждите на всяка аудитория.</a:t>
            </a:r>
            <a:endParaRPr lang="it-IT" sz="2000"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pic>
        <p:nvPicPr>
          <p:cNvPr id="2050" name="Picture 2" descr="Il segno della chiocciola @ è stato inventato in Veneto nel Medioevo - Il  Cuore Veneto">
            <a:extLst>
              <a:ext uri="{FF2B5EF4-FFF2-40B4-BE49-F238E27FC236}">
                <a16:creationId xmlns:a16="http://schemas.microsoft.com/office/drawing/2014/main" id="{12173654-522D-4E4D-8E18-74E837DBF3B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04103" y="1790891"/>
            <a:ext cx="593177" cy="59317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ailchimp, logo Libero Icona - Icon-Icons.com">
            <a:extLst>
              <a:ext uri="{FF2B5EF4-FFF2-40B4-BE49-F238E27FC236}">
                <a16:creationId xmlns:a16="http://schemas.microsoft.com/office/drawing/2014/main" id="{98F8CE2A-C3B4-494A-9472-17FBD539EB11}"/>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504102" y="3675290"/>
            <a:ext cx="593178" cy="593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927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nva Logo - Storia e significato dell'emblema del marchio">
            <a:extLst>
              <a:ext uri="{FF2B5EF4-FFF2-40B4-BE49-F238E27FC236}">
                <a16:creationId xmlns:a16="http://schemas.microsoft.com/office/drawing/2014/main" id="{78488686-091D-45F9-93B4-8E02CDB0C075}"/>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32196" y="2007539"/>
            <a:ext cx="809845" cy="453513"/>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18">
            <a:extLst>
              <a:ext uri="{FF2B5EF4-FFF2-40B4-BE49-F238E27FC236}">
                <a16:creationId xmlns:a16="http://schemas.microsoft.com/office/drawing/2014/main" id="{EB942A77-2262-4EF2-B981-218E6B8110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232" t="-1091" r="22052" b="1091"/>
          <a:stretch>
            <a:fillRect/>
          </a:stretch>
        </p:blipFill>
        <p:spPr bwMode="auto">
          <a:xfrm>
            <a:off x="9778110" y="5782139"/>
            <a:ext cx="2413890" cy="654044"/>
          </a:xfrm>
          <a:prstGeom prst="rect">
            <a:avLst/>
          </a:prstGeom>
          <a:noFill/>
          <a:extLst>
            <a:ext uri="{909E8E84-426E-40DD-AFC4-6F175D3DCCD1}">
              <a14:hiddenFill xmlns:a14="http://schemas.microsoft.com/office/drawing/2010/main">
                <a:solidFill>
                  <a:srgbClr val="FFFFFF"/>
                </a:solidFill>
              </a14:hiddenFill>
            </a:ext>
          </a:extLst>
        </p:spPr>
      </p:pic>
      <p:sp>
        <p:nvSpPr>
          <p:cNvPr id="6" name="Segnaposto contenuto 2">
            <a:extLst>
              <a:ext uri="{FF2B5EF4-FFF2-40B4-BE49-F238E27FC236}">
                <a16:creationId xmlns:a16="http://schemas.microsoft.com/office/drawing/2014/main" id="{2974F170-166F-424A-B5D1-263D6EB768D9}"/>
              </a:ext>
            </a:extLst>
          </p:cNvPr>
          <p:cNvSpPr txBox="1">
            <a:spLocks/>
          </p:cNvSpPr>
          <p:nvPr/>
        </p:nvSpPr>
        <p:spPr>
          <a:xfrm>
            <a:off x="1233322" y="2007539"/>
            <a:ext cx="10021559" cy="34475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pPr>
            <a:r>
              <a:rPr lang="bg" sz="2000" b="1" dirty="0">
                <a:solidFill>
                  <a:srgbClr val="FF6600"/>
                </a:solidFill>
                <a:latin typeface="Arial" panose="020B0604020202020204" pitchFamily="34" charset="0"/>
                <a:cs typeface="Arial" panose="020B0604020202020204" pitchFamily="34" charset="0"/>
              </a:rPr>
              <a:t>CANVA</a:t>
            </a:r>
          </a:p>
          <a:p>
            <a:pPr algn="just" fontAlgn="base">
              <a:lnSpc>
                <a:spcPct val="100000"/>
              </a:lnSpc>
            </a:pPr>
            <a:r>
              <a:rPr lang="bg" sz="2000" dirty="0">
                <a:latin typeface="Calibri corpo"/>
              </a:rPr>
              <a:t>Ако искаме да съществуваме в </a:t>
            </a:r>
            <a:r>
              <a:rPr lang="bg" sz="2000" dirty="0" smtClean="0">
                <a:latin typeface="Calibri corpo"/>
              </a:rPr>
              <a:t>дигиталното </a:t>
            </a:r>
            <a:r>
              <a:rPr lang="bg" sz="2000" dirty="0">
                <a:latin typeface="Calibri corpo"/>
              </a:rPr>
              <a:t>пространство, тогава имаме нужда от визуализации, защото те </a:t>
            </a:r>
            <a:r>
              <a:rPr lang="bg" sz="2000" b="1" dirty="0">
                <a:latin typeface="Calibri corpo"/>
              </a:rPr>
              <a:t>ангажират нашата </a:t>
            </a:r>
            <a:r>
              <a:rPr lang="bg" sz="2000" b="1" dirty="0" smtClean="0">
                <a:latin typeface="Calibri corpo"/>
              </a:rPr>
              <a:t>аудитория.</a:t>
            </a:r>
            <a:r>
              <a:rPr lang="bg" sz="2000" dirty="0" smtClean="0">
                <a:latin typeface="Calibri corpo"/>
              </a:rPr>
              <a:t> Canva </a:t>
            </a:r>
            <a:r>
              <a:rPr lang="bg" sz="2000" dirty="0">
                <a:latin typeface="Calibri corpo"/>
              </a:rPr>
              <a:t>е един от най-добрите инструменти за това.</a:t>
            </a:r>
          </a:p>
          <a:p>
            <a:pPr algn="just" fontAlgn="base">
              <a:lnSpc>
                <a:spcPct val="100000"/>
              </a:lnSpc>
            </a:pPr>
            <a:r>
              <a:rPr lang="bg" sz="2000" dirty="0">
                <a:latin typeface="Calibri corpo"/>
              </a:rPr>
              <a:t>Canva има предварително създадени размери за социални медии и други дигитални пространства, от които се нуждаете, както и хиляди шаблони и безплатни изображения. Ще имате всички необходими </a:t>
            </a:r>
            <a:r>
              <a:rPr lang="bg" sz="2000" dirty="0" smtClean="0">
                <a:latin typeface="Calibri corpo"/>
              </a:rPr>
              <a:t>инструменти, за да създадете </a:t>
            </a:r>
            <a:r>
              <a:rPr lang="bg" sz="2000" dirty="0">
                <a:latin typeface="Calibri corpo"/>
              </a:rPr>
              <a:t>красиви визуализации. </a:t>
            </a:r>
            <a:r>
              <a:rPr lang="bg" sz="2000" dirty="0" smtClean="0">
                <a:latin typeface="Calibri corpo"/>
              </a:rPr>
              <a:t>Удобната и безплатна версия на </a:t>
            </a:r>
            <a:r>
              <a:rPr lang="bg" sz="2000" dirty="0">
                <a:latin typeface="Calibri corpo"/>
              </a:rPr>
              <a:t>Canva е достъпна за всеки, независимо от </a:t>
            </a:r>
            <a:r>
              <a:rPr lang="bg" sz="2000" dirty="0" smtClean="0">
                <a:latin typeface="Calibri corpo"/>
              </a:rPr>
              <a:t>бюджета.</a:t>
            </a:r>
            <a:endParaRPr lang="bg" sz="2000" dirty="0">
              <a:latin typeface="Calibri corpo"/>
            </a:endParaRPr>
          </a:p>
          <a:p>
            <a:pPr algn="just" fontAlgn="base">
              <a:lnSpc>
                <a:spcPct val="100000"/>
              </a:lnSpc>
            </a:pPr>
            <a:endParaRPr lang="en-US" sz="2000" dirty="0">
              <a:latin typeface="Calibri corpo"/>
            </a:endParaRPr>
          </a:p>
        </p:txBody>
      </p:sp>
      <p:pic>
        <p:nvPicPr>
          <p:cNvPr id="8" name="Immagine 7">
            <a:extLst>
              <a:ext uri="{FF2B5EF4-FFF2-40B4-BE49-F238E27FC236}">
                <a16:creationId xmlns:a16="http://schemas.microsoft.com/office/drawing/2014/main" id="{670FFA34-4575-40AE-B24D-167600C41792}"/>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10359436" y="0"/>
            <a:ext cx="1790891" cy="1790891"/>
          </a:xfrm>
          <a:prstGeom prst="rect">
            <a:avLst/>
          </a:prstGeom>
        </p:spPr>
      </p:pic>
      <p:sp>
        <p:nvSpPr>
          <p:cNvPr id="7" name="CasellaDiTesto 6">
            <a:extLst>
              <a:ext uri="{FF2B5EF4-FFF2-40B4-BE49-F238E27FC236}">
                <a16:creationId xmlns:a16="http://schemas.microsoft.com/office/drawing/2014/main" id="{7E89295F-060A-4477-8740-5BFDD488FF64}"/>
              </a:ext>
            </a:extLst>
          </p:cNvPr>
          <p:cNvSpPr txBox="1"/>
          <p:nvPr/>
        </p:nvSpPr>
        <p:spPr>
          <a:xfrm>
            <a:off x="8345159" y="6436183"/>
            <a:ext cx="6096000" cy="369332"/>
          </a:xfrm>
          <a:prstGeom prst="rect">
            <a:avLst/>
          </a:prstGeom>
          <a:noFill/>
        </p:spPr>
        <p:txBody>
          <a:bodyPr wrap="square">
            <a:spAutoFit/>
          </a:bodyPr>
          <a:lstStyle/>
          <a:p>
            <a:r>
              <a:rPr lang="bg" b="1" i="0" dirty="0">
                <a:solidFill>
                  <a:srgbClr val="064A8B"/>
                </a:solidFill>
                <a:effectLst/>
                <a:latin typeface="Open Sans" panose="020B0606030504020204" pitchFamily="34" charset="0"/>
              </a:rPr>
              <a:t>612986-EPP-1-2019-1-DE-SPO-SCP</a:t>
            </a:r>
            <a:endParaRPr lang="en-US" dirty="0"/>
          </a:p>
        </p:txBody>
      </p:sp>
    </p:spTree>
    <p:extLst>
      <p:ext uri="{BB962C8B-B14F-4D97-AF65-F5344CB8AC3E}">
        <p14:creationId xmlns:p14="http://schemas.microsoft.com/office/powerpoint/2010/main" val="197828754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4975</Words>
  <Application>Microsoft Office PowerPoint</Application>
  <PresentationFormat>Widescreen</PresentationFormat>
  <Paragraphs>284</Paragraphs>
  <Slides>51</Slides>
  <Notes>29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51</vt:i4>
      </vt:variant>
    </vt:vector>
  </HeadingPairs>
  <TitlesOfParts>
    <vt:vector size="60" baseType="lpstr">
      <vt:lpstr>Arial</vt:lpstr>
      <vt:lpstr>Calibri</vt:lpstr>
      <vt:lpstr>Calibri (corpo)</vt:lpstr>
      <vt:lpstr>Calibri corpo</vt:lpstr>
      <vt:lpstr>Calibri Light</vt:lpstr>
      <vt:lpstr>Open Sans</vt:lpstr>
      <vt:lpstr>Roboto</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L'ORMA - president</dc:creator>
  <cp:lastModifiedBy>Emiliya</cp:lastModifiedBy>
  <cp:revision>30</cp:revision>
  <dcterms:created xsi:type="dcterms:W3CDTF">2021-07-02T07:40:17Z</dcterms:created>
  <dcterms:modified xsi:type="dcterms:W3CDTF">2022-10-07T04:19:24Z</dcterms:modified>
</cp:coreProperties>
</file>