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9" r:id="rId3"/>
    <p:sldId id="278" r:id="rId4"/>
    <p:sldId id="261" r:id="rId5"/>
    <p:sldId id="263" r:id="rId6"/>
    <p:sldId id="265" r:id="rId7"/>
    <p:sldId id="266" r:id="rId8"/>
    <p:sldId id="268" r:id="rId9"/>
    <p:sldId id="270" r:id="rId10"/>
    <p:sldId id="257" r:id="rId11"/>
    <p:sldId id="272" r:id="rId12"/>
    <p:sldId id="273" r:id="rId13"/>
    <p:sldId id="274" r:id="rId14"/>
    <p:sldId id="275" r:id="rId15"/>
    <p:sldId id="276" r:id="rId16"/>
    <p:sldId id="267" r:id="rId17"/>
    <p:sldId id="269" r:id="rId18"/>
    <p:sldId id="277" r:id="rId19"/>
  </p:sldIdLst>
  <p:sldSz cx="12192000" cy="6858000"/>
  <p:notesSz cx="6858000" cy="9144000"/>
  <p:defaultTextStyle>
    <a:defPPr>
      <a:defRPr lang="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2B4DC-F735-4E54-B14F-F528304F54C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"/>
              <a:t>Щракнете върху цената за промяна на стила на схемата на теста</a:t>
            </a:r>
          </a:p>
          <a:p>
            <a:pPr lvl="1"/>
            <a:r>
              <a:rPr lang="bg"/>
              <a:t>Secondo livello</a:t>
            </a:r>
          </a:p>
          <a:p>
            <a:pPr lvl="2"/>
            <a:r>
              <a:rPr lang="bg"/>
              <a:t>Terzo livello</a:t>
            </a:r>
          </a:p>
          <a:p>
            <a:pPr lvl="3"/>
            <a:r>
              <a:rPr lang="bg"/>
              <a:t>Quarto livello</a:t>
            </a:r>
          </a:p>
          <a:p>
            <a:pPr lvl="4"/>
            <a:r>
              <a:rPr lang="bg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AF176-EFFC-46C7-888D-546BA110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9C75-F806-4970-8595-860734715860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74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22D43-3732-442D-8407-E5B649A71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C070E6-D575-441D-8DC5-9A1D58322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18E78-C27A-4D74-A31A-DD6DA531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CA433D-180B-4EF9-87D9-5254B54D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E846D2-6B04-4688-A00E-3274A328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08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55D2E-2063-43E0-8AA0-EC9CEBC5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051716-0DEE-48CD-A4FE-10E3C9E32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686F83-A155-4A82-A992-2C2C05EE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D58A01-88A7-4C1B-9A6F-B4B42EAF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074603-F71D-4817-A576-F83DA7E6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60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BD0D81-5363-4654-A9A4-4FCFD1A61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0CC130-82B0-4F40-A74E-8422938BD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E7A25A-B9F5-491D-B766-6A791078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B55EF5-D8C4-4029-BBD6-41A39D2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3B754C-BADF-4A85-95F6-27F06FD4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8FF09-C6D4-48E4-82EB-F2B3FAA6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324F21-0C5C-45F7-B717-AA042CC43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6BA96A-E2E1-4218-AE09-90F7EB30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78229A-E6A4-4DAC-B4E8-EC35DCE3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D4F011-B5E0-4AD4-B6B9-FBD32D25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88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D51115-0E30-4E73-9E58-A8711EF9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2A0BF8-050F-41F5-AEC8-D0BB94FF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85096F-625D-4B3E-81E1-BA092514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2BBC08-BE94-43B0-A31F-1069D002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3D8CC2-66BD-4BFD-9373-DD2241B4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0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55248-3D8E-4B86-80F5-356126DC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AFC0A3-A6CA-4367-A717-AFB490DCB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667CEA-359A-4A83-BF28-DC5C98411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E9E0F1-9FA3-4569-BD6B-621533EC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E27C14-2CB9-44FA-84BE-74AD74B8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E792DC-121C-47A2-A937-B071AA5C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2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78710-0A59-4DF1-98CF-AB80814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0F55A4-2AFA-4035-9A19-8DD7B7ACA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912B13-5DE3-4BFB-965D-48E8B69C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11BA0BE-A12D-46A2-9FB6-3F77D6279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F5D574-6EE6-40BA-9E44-5C17FBACC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69DA5E-F0FF-4450-BDD2-71DA53AD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1A8A71-4D60-4445-8A1A-3EEB0F68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16632F-73DE-4479-A237-CBAAC8B6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26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E86DCA-BDC1-4302-9036-71BA0E94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62CC47B-CD2B-4B3A-AEA1-348AFC89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DE5D86-D803-40C0-BC64-BB1FB0B7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30DF70-E7CD-4954-AFFE-666915C2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4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4A56D5-0CF4-4D33-B5C2-875FDCE5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C19F68-E749-46BC-A208-FC91CDB4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6E7413-C54E-4206-A2C9-588651BC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30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8FBA5-7522-4A20-9C98-520E5CE6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C789BD-49CE-45FF-A715-00B0D8D74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EB5D2A-0B6B-4C47-9625-ADF50FC32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08F4A-36F3-4258-9615-D5CEC930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929648-EC9D-4131-A8B1-F20F76D0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D14E9-691E-4AAD-A03A-57D785E4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29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851B4-5921-4469-94B6-48A92117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EC7043-70E6-4EE9-ABB9-D43A0C366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E858B7-A9DE-4155-8D31-6A11828F0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7DAB4B-5BC6-47D4-A0B5-1125FD62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8A2E2D-B0B8-42A1-8577-79656437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3E0038-5187-46BE-BB16-EBB9FCDD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66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0C09EBF-5948-4CD7-99A6-B78D3E63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"/>
              <a:t>Щракнете върху цената за промяна на стила на заглавието на схемата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7B427-60B8-4E25-94F7-6B8D64DE4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"/>
              <a:t>Щракнете върху цената за промяна на стила на схемата на теста</a:t>
            </a:r>
          </a:p>
          <a:p>
            <a:pPr lvl="1"/>
            <a:r>
              <a:rPr lang="bg"/>
              <a:t>Secondo livello</a:t>
            </a:r>
          </a:p>
          <a:p>
            <a:pPr lvl="2"/>
            <a:r>
              <a:rPr lang="bg"/>
              <a:t>Terzo livello</a:t>
            </a:r>
          </a:p>
          <a:p>
            <a:pPr lvl="3"/>
            <a:r>
              <a:rPr lang="bg"/>
              <a:t>Quarto livello</a:t>
            </a:r>
          </a:p>
          <a:p>
            <a:pPr lvl="4"/>
            <a:r>
              <a:rPr lang="bg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24629-67E7-4322-86B1-3E6F4A518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5FC8-EB5F-4C2B-A698-43759229844D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4F86E-44C9-479A-A8BB-1C4716433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BD763B-845F-4B9F-9A1C-8CB59E6E1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0924-04B9-4059-BC48-57A69E035B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4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57e1f17b37c58156a98f1ee4/t/5ced77ffb208fca71e8cb821/1559066623740/four-pillars-financial-sustainability-tnc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s://mdpi-res.com/d_attachment/sustainability/sustainability-11-01411/article_deploy/sustainability-11-01411-v2.pdf" TargetMode="External"/><Relationship Id="rId4" Type="http://schemas.openxmlformats.org/officeDocument/2006/relationships/hyperlink" Target="https://hrmars.com/papers_submitted/7910/the-effects-of-financing-sports-activities-on-international-sports-performance-and-on-the-populations-health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dapricot.com/blog/how-to-get-sponsorshi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scouts.org.uk/volunteers/running-your-section/administration/community-sponsorship/" TargetMode="External"/><Relationship Id="rId4" Type="http://schemas.openxmlformats.org/officeDocument/2006/relationships/hyperlink" Target="https://dryfta.com/10-ways-to-scout-sponsors-for-your-eve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static1.squarespace.com/static/57e1f17b37c58156a98f1ee4/t/5ced77ffb208fca71e8cb821/1559066623740/four-pillars-financial-sustainability-tnc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76990" y="1545657"/>
            <a:ext cx="10533357" cy="136907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" sz="4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и механизми за финансова устойчивост на спортни организации</a:t>
            </a:r>
            <a:endParaRPr lang="it-IT" sz="44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76989" y="3068470"/>
            <a:ext cx="10533358" cy="344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bg" sz="28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 </a:t>
            </a:r>
            <a:r>
              <a:rPr lang="bg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5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127760" y="251659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Препратки</a:t>
            </a:r>
            <a:r>
              <a:rPr lang="bg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920761" y="1741286"/>
            <a:ext cx="10472398" cy="3915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Леон, П. (</a:t>
            </a: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2001 г.). </a:t>
            </a:r>
            <a:r>
              <a:rPr lang="bg" sz="1900" i="1" dirty="0">
                <a:latin typeface="Arial" panose="020B0604020202020204" pitchFamily="34" charset="0"/>
                <a:cs typeface="Arial" panose="020B0604020202020204" pitchFamily="34" charset="0"/>
              </a:rPr>
              <a:t>ЧЕТИРИ СТЪЛБА НА ФИНАНСОВАТА УСТОЙЧИВОСТ. 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Серия „Ресурси за успех“, том 2, стр. 1-29. Източник: 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https://static1.squarespace.com/static/57e1f17b37c58156a98f1ee4/t/5ced77ffb208fca71e8cb821/1559066623740/four-pillars-financial-sustainability-tnc.pdf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Пауна, Р. Д., 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., Лазар, П. С. </a:t>
            </a:r>
            <a:r>
              <a:rPr lang="bg-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и Майер, Д.</a:t>
            </a: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2020 г.). </a:t>
            </a:r>
            <a:r>
              <a:rPr lang="bg" sz="1900" i="1" dirty="0">
                <a:latin typeface="Arial" panose="020B0604020202020204" pitchFamily="34" charset="0"/>
                <a:cs typeface="Arial" panose="020B0604020202020204" pitchFamily="34" charset="0"/>
              </a:rPr>
              <a:t>Ефектите от финансирането на спортни дейности върху международното спортно представяне и </a:t>
            </a:r>
            <a:r>
              <a:rPr lang="bg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здравето </a:t>
            </a:r>
            <a:r>
              <a:rPr lang="bg" sz="1900" i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населението</a:t>
            </a: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Международно списание за академични изследвания в областта на бизнеса и социалните науки. 10(10), стр. 950-965. Източник: 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https://hrmars.com/papers_submitted/7910/the-effects-of-financing-sports-activities-on-international-sports-performance-and-on-the-populations-health.pdf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Паредес, </a:t>
            </a: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и др. (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2019 г.). </a:t>
            </a:r>
            <a:r>
              <a:rPr lang="bg" sz="1900" i="1" dirty="0">
                <a:latin typeface="Arial" panose="020B0604020202020204" pitchFamily="34" charset="0"/>
                <a:cs typeface="Arial" panose="020B0604020202020204" pitchFamily="34" charset="0"/>
              </a:rPr>
              <a:t>Ключови детерминанти на финансовата устойчивост на неправителствената организация: казус, който изследва социалния </a:t>
            </a:r>
            <a:r>
              <a:rPr lang="bg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на ФИФА 2018 г</a:t>
            </a: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Устойчивост </a:t>
            </a: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2019 г., 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11, 1411, </a:t>
            </a:r>
            <a:r>
              <a:rPr lang="bg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1-19. Източник: 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https://mdpi-res.com/d_attachment/sustainability/sustainability-11-01411/article_deploy/sustainability-11-01411-v2.pdf</a:t>
            </a:r>
            <a:r>
              <a:rPr lang="bg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332" y="1"/>
            <a:ext cx="1986996" cy="161809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7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66800" y="2814675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" sz="3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</a:t>
            </a:r>
            <a:r>
              <a:rPr lang="bg" sz="36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" sz="36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4869135"/>
            <a:ext cx="10533358" cy="369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B05D809-B06B-4562-A740-E6ADABBBA3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" y="0"/>
            <a:ext cx="6329148" cy="22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82838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Въведение </a:t>
            </a: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спонсорството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531230"/>
            <a:ext cx="10533358" cy="4333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bg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Какво</a:t>
            </a:r>
            <a:r>
              <a:rPr lang="bg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bg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спонсорство?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200" dirty="0">
                <a:latin typeface="Arial" panose="020B0604020202020204" pitchFamily="34" charset="0"/>
                <a:cs typeface="Arial" panose="020B0604020202020204" pitchFamily="34" charset="0"/>
              </a:rPr>
              <a:t>Спонсорството е чудесен финансов източник на допълнителни приходи и </a:t>
            </a:r>
            <a:r>
              <a:rPr lang="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контакти;</a:t>
            </a:r>
            <a:endParaRPr lang="bg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200" dirty="0">
                <a:latin typeface="Arial" panose="020B0604020202020204" pitchFamily="34" charset="0"/>
                <a:cs typeface="Arial" panose="020B0604020202020204" pitchFamily="34" charset="0"/>
              </a:rPr>
              <a:t>Една компания </a:t>
            </a:r>
            <a:r>
              <a:rPr lang="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предоставя </a:t>
            </a:r>
            <a:r>
              <a:rPr lang="bg" sz="2200" dirty="0">
                <a:latin typeface="Arial" panose="020B0604020202020204" pitchFamily="34" charset="0"/>
                <a:cs typeface="Arial" panose="020B0604020202020204" pitchFamily="34" charset="0"/>
              </a:rPr>
              <a:t>пари или ресурси на организация с нестопанска цел за различни </a:t>
            </a:r>
            <a:r>
              <a:rPr lang="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популяризиращи предимства;</a:t>
            </a:r>
            <a:endParaRPr lang="bg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200" dirty="0">
                <a:latin typeface="Arial" panose="020B0604020202020204" pitchFamily="34" charset="0"/>
                <a:cs typeface="Arial" panose="020B0604020202020204" pitchFamily="34" charset="0"/>
              </a:rPr>
              <a:t>Резултатът от това спонсорство е успешно съчетаване на </a:t>
            </a:r>
            <a:r>
              <a:rPr lang="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маркетинга </a:t>
            </a:r>
            <a:r>
              <a:rPr lang="bg" sz="2200" dirty="0">
                <a:latin typeface="Arial" panose="020B0604020202020204" pitchFamily="34" charset="0"/>
                <a:cs typeface="Arial" panose="020B0604020202020204" pitchFamily="34" charset="0"/>
              </a:rPr>
              <a:t>със </a:t>
            </a:r>
            <a:r>
              <a:rPr lang="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социалните цели;</a:t>
            </a:r>
            <a:endParaRPr lang="bg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200" dirty="0">
                <a:latin typeface="Arial" panose="020B0604020202020204" pitchFamily="34" charset="0"/>
                <a:cs typeface="Arial" panose="020B0604020202020204" pitchFamily="34" charset="0"/>
              </a:rPr>
              <a:t>Според социолога Кунц </a:t>
            </a:r>
            <a:r>
              <a:rPr lang="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(1969 г.) </a:t>
            </a:r>
            <a:r>
              <a:rPr lang="bg" sz="2200" dirty="0">
                <a:latin typeface="Arial" panose="020B0604020202020204" pitchFamily="34" charset="0"/>
                <a:cs typeface="Arial" panose="020B0604020202020204" pitchFamily="34" charset="0"/>
              </a:rPr>
              <a:t>спонсорството </a:t>
            </a:r>
            <a:r>
              <a:rPr lang="bg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bg" sz="2200" i="1" dirty="0">
                <a:latin typeface="Arial" panose="020B0604020202020204" pitchFamily="34" charset="0"/>
                <a:cs typeface="Arial" panose="020B0604020202020204" pitchFamily="34" charset="0"/>
              </a:rPr>
              <a:t>включва два определящи елемента: (1) организацията бенефициент запазва своите </a:t>
            </a:r>
            <a:r>
              <a:rPr lang="bg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граници </a:t>
            </a:r>
            <a:r>
              <a:rPr lang="bg" sz="2200" i="1" dirty="0">
                <a:latin typeface="Arial" panose="020B0604020202020204" pitchFamily="34" charset="0"/>
                <a:cs typeface="Arial" panose="020B0604020202020204" pitchFamily="34" charset="0"/>
              </a:rPr>
              <a:t>спрямо спонсориращата организация и (2) организацията бенефициент законно използва съоръженията на спонсориращата организация“ </a:t>
            </a:r>
            <a:r>
              <a:rPr lang="bg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200" dirty="0">
                <a:latin typeface="Arial" panose="020B0604020202020204" pitchFamily="34" charset="0"/>
                <a:cs typeface="Arial" panose="020B0604020202020204" pitchFamily="34" charset="0"/>
              </a:rPr>
              <a:t>Спонсорството е печеливш процес. И организацията/компанията </a:t>
            </a:r>
            <a:r>
              <a:rPr lang="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със стопанска </a:t>
            </a:r>
            <a:r>
              <a:rPr lang="bg" sz="2200" dirty="0">
                <a:latin typeface="Arial" panose="020B0604020202020204" pitchFamily="34" charset="0"/>
                <a:cs typeface="Arial" panose="020B0604020202020204" pitchFamily="34" charset="0"/>
              </a:rPr>
              <a:t>цел, и организацията/компанията с нестопанска цел се възползват от партньорството, но размерът на успеха зависи от качеството и количеството на тяхната съвместна работа.</a:t>
            </a:r>
            <a:endParaRPr lang="it-IT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2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50749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Въведение </a:t>
            </a: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спонсорството</a:t>
            </a:r>
          </a:p>
          <a:p>
            <a:r>
              <a:rPr lang="bg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513866"/>
            <a:ext cx="10265264" cy="390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bg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Видове </a:t>
            </a:r>
            <a:r>
              <a:rPr lang="bg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</a:t>
            </a:r>
            <a:endParaRPr lang="it-IT" sz="32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Видовете спонсорство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 различаватбспоред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нуждите и очакванията на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всяка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. Следователно това са най - често срещаните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категории: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 спонсорство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(най-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често срещаният тип между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организациите, с цел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обмен на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ползи);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 в натура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(включва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обмен на стоки или услуги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вместо пари);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 на медийно събитие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(социални събития , популяризиращи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спонсора);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Промоционално спонсорство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(влиятелен спонсор в социалните медии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Εικόνα 2" descr="Εικόνα που περιέχει κείμενο, λευκός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01989741-B0D4-477A-ABBC-9843A1C8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4243"/>
            <a:ext cx="5381468" cy="18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5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507497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Въведение </a:t>
            </a: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спонсорството</a:t>
            </a:r>
          </a:p>
          <a:p>
            <a:r>
              <a:rPr lang="bg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585091"/>
            <a:ext cx="10265264" cy="4282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bg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да </a:t>
            </a:r>
            <a:r>
              <a:rPr lang="bg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получите </a:t>
            </a:r>
            <a:r>
              <a:rPr lang="bg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спонсорство:</a:t>
            </a:r>
            <a:endParaRPr lang="it-IT" sz="32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Представете ясен и точен бизнес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Бъдете точни и кратки;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Посочете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социалните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цели, които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искате да постигнете;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Определете значението на спонсорството за спортната организация въз основа на вашата социална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Потърсете потенциал и изберете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най-подходящия;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Започнете социална кампания за по-нататъшно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развитие.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Популяризирайте организацията си и се фокусирайте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върху нейната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мисия;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Дефинирайте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вашата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целева аудитория и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поддържайте интереса ѝ;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Съсредоточете се върху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възможността;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Направете вашата организация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различна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останалите.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Εικόνα 2" descr="Εικόνα που περιέχει κόκκινο, πορτοκαλί&#10;&#10;Περιγραφή που δημιουργήθηκε αυτόματα">
            <a:extLst>
              <a:ext uri="{FF2B5EF4-FFF2-40B4-BE49-F238E27FC236}">
                <a16:creationId xmlns:a16="http://schemas.microsoft.com/office/drawing/2014/main" id="{885C5553-23BA-4761-97BA-07D920217E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r="4628"/>
          <a:stretch/>
        </p:blipFill>
        <p:spPr>
          <a:xfrm>
            <a:off x="7141518" y="1374442"/>
            <a:ext cx="2745063" cy="11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25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926655" y="581569"/>
            <a:ext cx="10058400" cy="708261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" sz="45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</a:t>
            </a:r>
            <a:endParaRPr lang="bg" sz="45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903823" y="1232926"/>
            <a:ext cx="10507839" cy="5165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bg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Какви </a:t>
            </a:r>
            <a:r>
              <a:rPr lang="bg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bg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ролите </a:t>
            </a:r>
            <a:r>
              <a:rPr lang="bg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спонсорите:</a:t>
            </a:r>
            <a:endParaRPr lang="it-IT" sz="32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bg" dirty="0">
                <a:latin typeface="Arial" panose="020B0604020202020204" pitchFamily="34" charset="0"/>
                <a:cs typeface="Arial" panose="020B0604020202020204" pitchFamily="34" charset="0"/>
              </a:rPr>
              <a:t>Според статията на </a:t>
            </a: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Скаутс </a:t>
            </a:r>
            <a:r>
              <a:rPr lang="b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2022 г.), </a:t>
            </a:r>
            <a:r>
              <a:rPr lang="bg" dirty="0">
                <a:latin typeface="Arial" panose="020B0604020202020204" pitchFamily="34" charset="0"/>
                <a:cs typeface="Arial" panose="020B0604020202020204" pitchFamily="34" charset="0"/>
              </a:rPr>
              <a:t>спонсориращият орган трябва предостави на организацията следното: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dirty="0">
                <a:latin typeface="Arial" panose="020B0604020202020204" pitchFamily="34" charset="0"/>
                <a:cs typeface="Arial" panose="020B0604020202020204" pitchFamily="34" charset="0"/>
              </a:rPr>
              <a:t>Обучителни </a:t>
            </a: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събития/семинари за </a:t>
            </a:r>
            <a:r>
              <a:rPr lang="bg" dirty="0">
                <a:latin typeface="Arial" panose="020B0604020202020204" pitchFamily="34" charset="0"/>
                <a:cs typeface="Arial" panose="020B0604020202020204" pitchFamily="34" charset="0"/>
              </a:rPr>
              <a:t>всички служители и членове на </a:t>
            </a: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организацията;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dirty="0">
                <a:latin typeface="Arial" panose="020B0604020202020204" pitchFamily="34" charset="0"/>
                <a:cs typeface="Arial" panose="020B0604020202020204" pitchFamily="34" charset="0"/>
              </a:rPr>
              <a:t>Набиране на </a:t>
            </a: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специалисти;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dirty="0">
                <a:latin typeface="Arial" panose="020B0604020202020204" pitchFamily="34" charset="0"/>
                <a:cs typeface="Arial" panose="020B0604020202020204" pitchFamily="34" charset="0"/>
              </a:rPr>
              <a:t>Финансови </a:t>
            </a: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lang="bg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Отговорности;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dirty="0">
                <a:latin typeface="Arial" panose="020B0604020202020204" pitchFamily="34" charset="0"/>
                <a:cs typeface="Arial" panose="020B0604020202020204" pitchFamily="34" charset="0"/>
              </a:rPr>
              <a:t>Минимални </a:t>
            </a: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стандарти;</a:t>
            </a:r>
            <a:endParaRPr lang="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Насърчаване и помощ, ако е необходимо;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Предоставяне на имущество и оборудване;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Лидерство;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dirty="0">
                <a:latin typeface="Arial" panose="020B0604020202020204" pitchFamily="34" charset="0"/>
                <a:cs typeface="Arial" panose="020B0604020202020204" pitchFamily="34" charset="0"/>
              </a:rPr>
              <a:t>Социално-икономическо </a:t>
            </a:r>
            <a:r>
              <a:rPr lang="bg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развитие.</a:t>
            </a:r>
            <a:endParaRPr lang="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2997" y="1"/>
            <a:ext cx="1477330" cy="14773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92082E-D2B4-4806-BC2F-A682571816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17085" r="7488" b="22159"/>
          <a:stretch/>
        </p:blipFill>
        <p:spPr>
          <a:xfrm>
            <a:off x="6157742" y="2863122"/>
            <a:ext cx="4680147" cy="1302080"/>
          </a:xfrm>
          <a:prstGeom prst="rect">
            <a:avLst/>
          </a:prstGeom>
        </p:spPr>
      </p:pic>
      <p:pic>
        <p:nvPicPr>
          <p:cNvPr id="13" name="Εικόνα 1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053EFD1-7EBA-4046-96FF-D2321EA2D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42" y="5204978"/>
            <a:ext cx="1837325" cy="13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9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926655" y="599606"/>
            <a:ext cx="10058400" cy="708261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" sz="4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Скаутско </a:t>
            </a:r>
            <a:r>
              <a:rPr lang="bg" sz="45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</a:t>
            </a:r>
          </a:p>
          <a:p>
            <a:r>
              <a:rPr lang="bg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903823" y="1380447"/>
            <a:ext cx="10507839" cy="4549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bg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„Скаутски“ </a:t>
            </a:r>
            <a:r>
              <a:rPr lang="bg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спонсори:</a:t>
            </a:r>
            <a:endParaRPr lang="it-IT" sz="32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Онлайн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търсене;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LinkedIn;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Социални медии;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Разширяване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вашите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професионални /лични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контакти;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Спонсорски уебсайтове;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Реферали;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Имейл списъци;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Програми/проекти/събития за корпоративна социална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отговорност.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2997" y="1"/>
            <a:ext cx="1477330" cy="14773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9" name="Εικόνα 8" descr="Εικόνα που περιέχει κείμενο, ηλεκτρονικές συσκευές, οθόνη, εμφανιζόμε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87E3D280-5A11-424C-A02D-310B230D4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58" y="837008"/>
            <a:ext cx="3523999" cy="22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4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926655" y="599606"/>
            <a:ext cx="10058400" cy="708261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" sz="4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Скаутско </a:t>
            </a:r>
            <a:r>
              <a:rPr lang="bg" sz="45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</a:t>
            </a:r>
          </a:p>
          <a:p>
            <a:r>
              <a:rPr lang="bg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903823" y="1380447"/>
            <a:ext cx="10507839" cy="45492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bg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bg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 </a:t>
            </a:r>
            <a:r>
              <a:rPr lang="bg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спонсорство:</a:t>
            </a:r>
            <a:endParaRPr lang="it-IT" sz="32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Въз основа на статията на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Скаутс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2022 г.),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с нестопанска цел, наречена „Boston Athletic Association“ или „BAA“, представлява такъв пример, тъй като се възползва от: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i="1" dirty="0">
                <a:latin typeface="Arial" panose="020B0604020202020204" pitchFamily="34" charset="0"/>
                <a:cs typeface="Arial" panose="020B0604020202020204" pitchFamily="34" charset="0"/>
              </a:rPr>
              <a:t>„Получаване на невероятно количество финансови ресурси, идващи от Adidas и други корпоративни 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спонсори;</a:t>
            </a:r>
            <a:endParaRPr lang="bg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i="1" dirty="0">
                <a:latin typeface="Arial" panose="020B0604020202020204" pitchFamily="34" charset="0"/>
                <a:cs typeface="Arial" panose="020B0604020202020204" pitchFamily="34" charset="0"/>
              </a:rPr>
              <a:t>Повишаване на профила на тяхното събитие като маратон от световна класа чрез привеждане в съответствие с марки (като Adidas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)“.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bg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Докато</a:t>
            </a:r>
            <a:r>
              <a:rPr lang="bg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Adidas печели от това спонсорство чрез целевата аудитория на организацията, която е основно спортисти и хора, активно ангажирани със спортни дейности.</a:t>
            </a:r>
          </a:p>
          <a:p>
            <a:pPr algn="just">
              <a:lnSpc>
                <a:spcPct val="110000"/>
              </a:lnSpc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Този пример подчертава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значението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на взаимната изгода между спонсора и организацията(ите).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2997" y="1"/>
            <a:ext cx="1477330" cy="14773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1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421817"/>
            <a:ext cx="10058400" cy="99974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" sz="28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Препратки</a:t>
            </a:r>
            <a:r>
              <a:rPr lang="bg" sz="44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782962"/>
            <a:ext cx="10533358" cy="3837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-BG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Кунз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Р. П. (1969 г.). </a:t>
            </a:r>
            <a:r>
              <a:rPr lang="bg" sz="2000" i="1" dirty="0">
                <a:latin typeface="Arial" panose="020B0604020202020204" pitchFamily="34" charset="0"/>
                <a:cs typeface="Arial" panose="020B0604020202020204" pitchFamily="34" charset="0"/>
              </a:rPr>
              <a:t>Спонсорство и организационна стабилност: Скаутски 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отряди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Американско списание по социология.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74, № 6, стр. 666-675. Публикувано от: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 на Чикаго Пресс.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Моранд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, Т. (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2021 г.). </a:t>
            </a:r>
            <a:r>
              <a:rPr lang="bg" sz="2000" i="1" dirty="0">
                <a:latin typeface="Arial" panose="020B0604020202020204" pitchFamily="34" charset="0"/>
                <a:cs typeface="Arial" panose="020B0604020202020204" pitchFamily="34" charset="0"/>
              </a:rPr>
              <a:t>Как да получите спонсорство: 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Пълно ръководство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Източник: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https://www.wildapricot.com/blog/how-to-get-sponsorship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Парамасивам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, Х. (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 г.).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Как да намерите спонсори за вашето събитие? Блог на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Dryfta.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Източник: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https://dryfta.com/10-ways-to-scout-sponsors-for-your-event/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СКОНТИ (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2022 г.). </a:t>
            </a:r>
            <a:r>
              <a:rPr lang="bg" sz="2000" i="1" dirty="0">
                <a:latin typeface="Arial" panose="020B0604020202020204" pitchFamily="34" charset="0"/>
                <a:cs typeface="Arial" panose="020B0604020202020204" pitchFamily="34" charset="0"/>
              </a:rPr>
              <a:t>Спонсорство от 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общността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Източник: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https://www.scouts.org.uk/volunteers/running-your-section/administration/community-sponsorship/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345159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4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61A870-566E-428F-A0D7-2BC3DD1F4E5E}"/>
              </a:ext>
            </a:extLst>
          </p:cNvPr>
          <p:cNvSpPr txBox="1"/>
          <p:nvPr/>
        </p:nvSpPr>
        <p:spPr>
          <a:xfrm>
            <a:off x="2026170" y="2951946"/>
            <a:ext cx="8139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bg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</a:t>
            </a: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механизми за финансова устойчивост на спортни </a:t>
            </a:r>
            <a:r>
              <a:rPr lang="bg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it-IT" sz="28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4DC39E53-4BA5-4AD9-B596-AB38DD334D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pic>
        <p:nvPicPr>
          <p:cNvPr id="5" name="Immagine 18">
            <a:extLst>
              <a:ext uri="{FF2B5EF4-FFF2-40B4-BE49-F238E27FC236}">
                <a16:creationId xmlns:a16="http://schemas.microsoft.com/office/drawing/2014/main" id="{542EA002-0F4C-4E59-AC8B-F0C914BC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8E1D54-3C7C-4979-9D7E-077C6D4D9804}"/>
              </a:ext>
            </a:extLst>
          </p:cNvPr>
          <p:cNvSpPr txBox="1"/>
          <p:nvPr/>
        </p:nvSpPr>
        <p:spPr>
          <a:xfrm>
            <a:off x="8208131" y="643618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6" name="Εικόνα 5" descr="Εικόνα που περιέχει άθλημα, μπάσκετ, αγώνισμα στίβου&#10;&#10;Περιγραφή που δημιουργήθηκε αυτόματα">
            <a:extLst>
              <a:ext uri="{FF2B5EF4-FFF2-40B4-BE49-F238E27FC236}">
                <a16:creationId xmlns:a16="http://schemas.microsoft.com/office/drawing/2014/main" id="{F6ECEFBF-C7E9-4EBC-A280-395C50D8A7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8" y="2495181"/>
            <a:ext cx="809932" cy="809932"/>
          </a:xfrm>
          <a:prstGeom prst="rect">
            <a:avLst/>
          </a:prstGeom>
        </p:spPr>
      </p:pic>
      <p:pic>
        <p:nvPicPr>
          <p:cNvPr id="9" name="Εικόνα 8" descr="Εικόνα που περιέχει αγώνισμα στίβου, άθλ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9E45C019-F711-4806-A40F-1A2D50C157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163">
            <a:off x="878015" y="1879080"/>
            <a:ext cx="1139778" cy="667151"/>
          </a:xfrm>
          <a:prstGeom prst="rect">
            <a:avLst/>
          </a:prstGeom>
        </p:spPr>
      </p:pic>
      <p:pic>
        <p:nvPicPr>
          <p:cNvPr id="11" name="Εικόνα 10" descr="Εικόνα που περιέχει ποδόσφαιρο, θό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4F83701-92C1-47EE-9508-6DABDD6AB6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86" y="57828"/>
            <a:ext cx="788538" cy="837617"/>
          </a:xfrm>
          <a:prstGeom prst="rect">
            <a:avLst/>
          </a:prstGeom>
        </p:spPr>
      </p:pic>
      <p:pic>
        <p:nvPicPr>
          <p:cNvPr id="13" name="Εικόνα 12" descr="Εικόνα που περιέχει αεροσκάφος, μπαλόνι, μπάλα&#10;&#10;Περιγραφή που δημιουργήθηκε αυτόματα">
            <a:extLst>
              <a:ext uri="{FF2B5EF4-FFF2-40B4-BE49-F238E27FC236}">
                <a16:creationId xmlns:a16="http://schemas.microsoft.com/office/drawing/2014/main" id="{1473AC6F-6512-4F1E-8275-4FD01BE9DFB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44" y="914662"/>
            <a:ext cx="918826" cy="9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5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229014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-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и механизми за финансова устойчивост на спортни </a:t>
            </a:r>
            <a:r>
              <a:rPr lang="bg-BG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it-IT" sz="28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8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501687"/>
            <a:ext cx="10533358" cy="43768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bg-BG" sz="28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r>
              <a:rPr lang="it-IT" sz="28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8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Устойчивото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финансиране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 свързано с процеса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вземане на инвестиционни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решения, като се вземат предвид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екологичните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икономическите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аспекти, за да се постигне дългосрочен устойчив бизнес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план;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Устойчивостта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се разглежда като способност за поддържане на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социални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резултати във времето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(Паредес, М. И др. 2019 г.:6);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-BG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Паредес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М. и др.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подкрепят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три основни вида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устойчивост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„устойчивост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на въздействието на работата на организацията, осигуряване на непрекъснатост на финансирането и устойчивост на самата организация, за да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бъде тя работоспособна.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Постигането и на трите създава благоприятна среда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“ 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2000" dirty="0">
              <a:effectLst/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</a:rPr>
              <a:t>Механизмите за </a:t>
            </a:r>
            <a:r>
              <a:rPr lang="ru-RU" sz="2000" dirty="0">
                <a:latin typeface="Arial" panose="020B0604020202020204" pitchFamily="34" charset="0"/>
              </a:rPr>
              <a:t>сътрудничество </a:t>
            </a:r>
            <a:r>
              <a:rPr lang="ru-RU" sz="2000" dirty="0" smtClean="0">
                <a:latin typeface="Arial" panose="020B0604020202020204" pitchFamily="34" charset="0"/>
              </a:rPr>
              <a:t>са от полза и за двете страни, тъй като водят </a:t>
            </a:r>
            <a:r>
              <a:rPr lang="ru-RU" sz="2000" dirty="0">
                <a:latin typeface="Arial" panose="020B0604020202020204" pitchFamily="34" charset="0"/>
              </a:rPr>
              <a:t>до взаимна </a:t>
            </a:r>
            <a:r>
              <a:rPr lang="ru-RU" sz="2000" dirty="0" smtClean="0">
                <a:latin typeface="Arial" panose="020B0604020202020204" pitchFamily="34" charset="0"/>
              </a:rPr>
              <a:t>изгода, основана на </a:t>
            </a:r>
            <a:r>
              <a:rPr lang="ru-RU" sz="2000" dirty="0">
                <a:latin typeface="Arial" panose="020B0604020202020204" pitchFamily="34" charset="0"/>
              </a:rPr>
              <a:t>ценностите и принципите на сътрудничеството, които включват последователност, прозрачност и </a:t>
            </a:r>
            <a:r>
              <a:rPr lang="ru-RU" sz="2000" dirty="0" smtClean="0">
                <a:latin typeface="Arial" panose="020B0604020202020204" pitchFamily="34" charset="0"/>
              </a:rPr>
              <a:t>работоспособност.</a:t>
            </a:r>
            <a:endParaRPr lang="en-US" sz="2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206881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8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10133902" y="5878541"/>
            <a:ext cx="2058098" cy="5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229014"/>
            <a:ext cx="10058400" cy="99974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и механизми за финансова устойчивост на спортни организации</a:t>
            </a:r>
            <a:r>
              <a:rPr lang="bg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8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501687"/>
            <a:ext cx="10058400" cy="4376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bg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8164" y="0"/>
            <a:ext cx="1732163" cy="150168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206881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C4D6E-D06E-46FE-9062-5E401F64164D}"/>
              </a:ext>
            </a:extLst>
          </p:cNvPr>
          <p:cNvSpPr txBox="1"/>
          <p:nvPr/>
        </p:nvSpPr>
        <p:spPr>
          <a:xfrm>
            <a:off x="1036320" y="4473834"/>
            <a:ext cx="60502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Източник : </a:t>
            </a:r>
            <a:r>
              <a:rPr lang="bg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https://static1.squarespace.com/static/57e1f17b37c58156a98f1ee4/t/5ced77ffb208fca71e8cb821/1559066623740/four-pillars-financial-sustainability-tnc.pdf</a:t>
            </a:r>
            <a:r>
              <a:rPr lang="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6B04041-4C9C-46F2-AA12-9A67C1E055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1" r="7849" b="5623"/>
          <a:stretch/>
        </p:blipFill>
        <p:spPr>
          <a:xfrm>
            <a:off x="880680" y="1228756"/>
            <a:ext cx="10430640" cy="43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229014"/>
            <a:ext cx="10058400" cy="11201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и механизми за финансова устойчивост на спортни организации</a:t>
            </a:r>
            <a:r>
              <a:rPr lang="bg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8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599791"/>
            <a:ext cx="10385186" cy="4509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bg" sz="22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ЧЕТИРИТЕ </a:t>
            </a:r>
            <a:r>
              <a:rPr lang="bg" sz="22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СТЪЛБА НА ФИНАНСОВАТА УСТОЙЧИВОСТ</a:t>
            </a:r>
            <a:endParaRPr lang="it-IT" sz="22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Според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Леон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P. (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2001 г.:15-18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), има 4 стълба на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финансова устойчивост: </a:t>
            </a:r>
            <a:r>
              <a:rPr lang="bg" sz="2000" i="1" dirty="0">
                <a:latin typeface="Arial" panose="020B0604020202020204" pitchFamily="34" charset="0"/>
                <a:cs typeface="Arial" panose="020B0604020202020204" pitchFamily="34" charset="0"/>
              </a:rPr>
              <a:t>„1) Финансово и стратегическо планиране, 2) </a:t>
            </a:r>
            <a:r>
              <a:rPr lang="bg" sz="2000" i="1" dirty="0">
                <a:effectLst/>
                <a:latin typeface="Arial" panose="020B0604020202020204" pitchFamily="34" charset="0"/>
              </a:rPr>
              <a:t>Диверсификация на доходите, 3) Стабилна администрация и финанси, 4) Генериране на собствени </a:t>
            </a:r>
            <a:r>
              <a:rPr lang="bg" sz="2000" i="1" dirty="0" smtClean="0">
                <a:effectLst/>
                <a:latin typeface="Arial" panose="020B0604020202020204" pitchFamily="34" charset="0"/>
              </a:rPr>
              <a:t>приходи.</a:t>
            </a:r>
            <a:endParaRPr lang="bg" sz="2000" i="1" dirty="0"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effectLst/>
                <a:latin typeface="Arial" panose="020B0604020202020204" pitchFamily="34" charset="0"/>
              </a:rPr>
              <a:t>1</a:t>
            </a:r>
            <a:r>
              <a:rPr lang="bg" sz="2000" baseline="30000" dirty="0" smtClean="0">
                <a:effectLst/>
                <a:latin typeface="Arial" panose="020B0604020202020204" pitchFamily="34" charset="0"/>
              </a:rPr>
              <a:t>-ви </a:t>
            </a:r>
            <a:r>
              <a:rPr lang="bg" sz="2000" dirty="0">
                <a:effectLst/>
                <a:latin typeface="Arial" panose="020B0604020202020204" pitchFamily="34" charset="0"/>
              </a:rPr>
              <a:t>стълб: Организацията </a:t>
            </a:r>
            <a:r>
              <a:rPr lang="bg" sz="2000" u="sng" dirty="0">
                <a:effectLst/>
                <a:latin typeface="Arial" panose="020B0604020202020204" pitchFamily="34" charset="0"/>
              </a:rPr>
              <a:t>ТРЯБВА</a:t>
            </a:r>
            <a:r>
              <a:rPr lang="bg" sz="2000" dirty="0">
                <a:effectLst/>
                <a:latin typeface="Arial" panose="020B0604020202020204" pitchFamily="34" charset="0"/>
              </a:rPr>
              <a:t> да е наясно от самото начало не само с финансовия си план за привличане на инвеститори, но и с първоначалните си цели. Никой не желае да инвестира в нещо, което не е надеждно, прецизно и добре </a:t>
            </a:r>
            <a:r>
              <a:rPr lang="bg" sz="2000" dirty="0" smtClean="0">
                <a:effectLst/>
                <a:latin typeface="Arial" panose="020B0604020202020204" pitchFamily="34" charset="0"/>
              </a:rPr>
              <a:t>организирано;</a:t>
            </a:r>
            <a:endParaRPr lang="bg" sz="2000" dirty="0"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effectLst/>
                <a:latin typeface="Arial" panose="020B0604020202020204" pitchFamily="34" charset="0"/>
              </a:rPr>
              <a:t>2</a:t>
            </a:r>
            <a:r>
              <a:rPr lang="bg" sz="2000" baseline="30000" dirty="0" smtClean="0">
                <a:effectLst/>
                <a:latin typeface="Arial" panose="020B0604020202020204" pitchFamily="34" charset="0"/>
              </a:rPr>
              <a:t>-ри </a:t>
            </a:r>
            <a:r>
              <a:rPr lang="bg" sz="2000" dirty="0">
                <a:effectLst/>
                <a:latin typeface="Arial" panose="020B0604020202020204" pitchFamily="34" charset="0"/>
              </a:rPr>
              <a:t>стълб: За повечето схеми за набиране на </a:t>
            </a:r>
            <a:r>
              <a:rPr lang="bg" sz="2000" dirty="0" smtClean="0">
                <a:effectLst/>
                <a:latin typeface="Arial" panose="020B0604020202020204" pitchFamily="34" charset="0"/>
              </a:rPr>
              <a:t>средства, </a:t>
            </a:r>
            <a:r>
              <a:rPr lang="bg" sz="2000" dirty="0">
                <a:effectLst/>
                <a:latin typeface="Arial" panose="020B0604020202020204" pitchFamily="34" charset="0"/>
              </a:rPr>
              <a:t>разнообразието в източниците на доход се считат за ценен и ползотворен ход за бъдещи професионални действия. В противен случай загубата на </a:t>
            </a:r>
            <a:r>
              <a:rPr lang="bg" sz="2000" dirty="0" smtClean="0">
                <a:effectLst/>
                <a:latin typeface="Arial" panose="020B0604020202020204" pitchFamily="34" charset="0"/>
              </a:rPr>
              <a:t>важни инвеститори </a:t>
            </a:r>
            <a:r>
              <a:rPr lang="bg" sz="2000" dirty="0">
                <a:effectLst/>
                <a:latin typeface="Arial" panose="020B0604020202020204" pitchFamily="34" charset="0"/>
              </a:rPr>
              <a:t>може да </a:t>
            </a:r>
            <a:r>
              <a:rPr lang="bg" sz="2000" dirty="0" smtClean="0">
                <a:effectLst/>
                <a:latin typeface="Arial" panose="020B0604020202020204" pitchFamily="34" charset="0"/>
              </a:rPr>
              <a:t>доведе до </a:t>
            </a:r>
            <a:r>
              <a:rPr lang="bg" sz="2000" dirty="0">
                <a:effectLst/>
                <a:latin typeface="Arial" panose="020B0604020202020204" pitchFamily="34" charset="0"/>
              </a:rPr>
              <a:t>вредни последици за организацията и дори да доведе до нейния крах (фалит</a:t>
            </a:r>
            <a:r>
              <a:rPr lang="bg" sz="2000" dirty="0" smtClean="0">
                <a:effectLst/>
                <a:latin typeface="Arial" panose="020B0604020202020204" pitchFamily="34" charset="0"/>
              </a:rPr>
              <a:t>);</a:t>
            </a:r>
            <a:endParaRPr lang="bg" sz="2000" dirty="0"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effectLst/>
                <a:latin typeface="Arial" panose="020B0604020202020204" pitchFamily="34" charset="0"/>
              </a:rPr>
              <a:t>3</a:t>
            </a:r>
            <a:r>
              <a:rPr lang="bg" sz="2000" baseline="30000" dirty="0" smtClean="0">
                <a:effectLst/>
                <a:latin typeface="Arial" panose="020B0604020202020204" pitchFamily="34" charset="0"/>
              </a:rPr>
              <a:t>-ти </a:t>
            </a:r>
            <a:r>
              <a:rPr lang="bg" sz="2000" dirty="0">
                <a:effectLst/>
                <a:latin typeface="Arial" panose="020B0604020202020204" pitchFamily="34" charset="0"/>
              </a:rPr>
              <a:t>стълб: Управление на съществуващите финансови ресурси чрез специфични процедури, които </a:t>
            </a:r>
            <a:r>
              <a:rPr lang="bg" sz="2000" dirty="0" smtClean="0">
                <a:effectLst/>
                <a:latin typeface="Arial" panose="020B0604020202020204" pitchFamily="34" charset="0"/>
              </a:rPr>
              <a:t>генерират доход</a:t>
            </a:r>
            <a:r>
              <a:rPr lang="bg" sz="2000" dirty="0">
                <a:latin typeface="Arial" panose="020B0604020202020204" pitchFamily="34" charset="0"/>
              </a:rPr>
              <a:t>;</a:t>
            </a:r>
            <a:endParaRPr lang="bg" sz="2000" dirty="0">
              <a:effectLst/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latin typeface="Arial" panose="020B0604020202020204" pitchFamily="34" charset="0"/>
              </a:rPr>
              <a:t>4</a:t>
            </a:r>
            <a:r>
              <a:rPr lang="bg" sz="2000" baseline="30000" dirty="0" smtClean="0">
                <a:latin typeface="Arial" panose="020B0604020202020204" pitchFamily="34" charset="0"/>
              </a:rPr>
              <a:t>-ти </a:t>
            </a:r>
            <a:r>
              <a:rPr lang="bg" sz="2000" dirty="0">
                <a:latin typeface="Arial" panose="020B0604020202020204" pitchFamily="34" charset="0"/>
              </a:rPr>
              <a:t>стълб: </a:t>
            </a:r>
            <a:r>
              <a:rPr lang="bg" sz="2000" dirty="0" smtClean="0">
                <a:latin typeface="Arial" panose="020B0604020202020204" pitchFamily="34" charset="0"/>
              </a:rPr>
              <a:t>Приход, който </a:t>
            </a:r>
            <a:r>
              <a:rPr lang="bg" sz="2000" dirty="0">
                <a:latin typeface="Arial" panose="020B0604020202020204" pitchFamily="34" charset="0"/>
              </a:rPr>
              <a:t>че организацията решава как да харчи.</a:t>
            </a:r>
            <a:endParaRPr lang="en-US" sz="2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206881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56573" y="376432"/>
            <a:ext cx="10058400" cy="112010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и механизми за финансова устойчивост </a:t>
            </a:r>
            <a:r>
              <a:rPr lang="bg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спортни организации</a:t>
            </a:r>
            <a:r>
              <a:rPr lang="bg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56573" y="2059850"/>
            <a:ext cx="10385186" cy="381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bg" sz="20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 на бизнес планиране:</a:t>
            </a:r>
            <a:endParaRPr lang="it-IT" sz="20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Привличане на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инвеститори/партньори;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оставяне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на първоначални цели, които да бъдат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постигнати;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редлагане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конкретни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Успех в </a:t>
            </a:r>
            <a:r>
              <a:rPr lang="bg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пазарната </a:t>
            </a:r>
            <a:r>
              <a:rPr lang="bg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конкуренция;</a:t>
            </a:r>
            <a:endParaRPr lang="bg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Намиране на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повече бизнес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възможности;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Доказване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като надеждна партньорска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организация.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206881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B0D40-9D41-4687-8765-F65092CC9C84}"/>
              </a:ext>
            </a:extLst>
          </p:cNvPr>
          <p:cNvSpPr txBox="1"/>
          <p:nvPr/>
        </p:nvSpPr>
        <p:spPr>
          <a:xfrm>
            <a:off x="1056573" y="4430252"/>
            <a:ext cx="7150308" cy="67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endParaRPr lang="it-IT" sz="18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it-IT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Εικόνα 9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C2DB589-47A7-45FE-B984-CCD8DE549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21" y="1860919"/>
            <a:ext cx="2928079" cy="362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8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229014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и механизми за финансова устойчивост </a:t>
            </a: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g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спортни организации</a:t>
            </a:r>
            <a:r>
              <a:rPr lang="bg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2062394"/>
            <a:ext cx="10533358" cy="4280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bg" sz="20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за финансова </a:t>
            </a:r>
            <a:r>
              <a:rPr lang="bg" sz="20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устойчивост:</a:t>
            </a:r>
            <a:endParaRPr lang="bg" sz="20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Спестяване и (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пре)инвестиране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печалби;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Инициативен инструмент за засилване на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арактера;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Повишаване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осведомеността; 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Максимизиране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акционерната стойност;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Изпълнение на дългосрочни цели.</a:t>
            </a:r>
            <a:endParaRPr lang="b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206881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1026" name="Picture 2" descr="Career Options in Sport Management - University of New York in Prague">
            <a:extLst>
              <a:ext uri="{FF2B5EF4-FFF2-40B4-BE49-F238E27FC236}">
                <a16:creationId xmlns:a16="http://schemas.microsoft.com/office/drawing/2014/main" id="{721F51A2-7EE2-461D-A891-C695E0FF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12" y="2062394"/>
            <a:ext cx="4605128" cy="30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Βέλος: Καμπύλο προς τα επάνω 1">
            <a:extLst>
              <a:ext uri="{FF2B5EF4-FFF2-40B4-BE49-F238E27FC236}">
                <a16:creationId xmlns:a16="http://schemas.microsoft.com/office/drawing/2014/main" id="{2D666FE8-D3BE-4815-9501-3352E4AF13AE}"/>
              </a:ext>
            </a:extLst>
          </p:cNvPr>
          <p:cNvSpPr/>
          <p:nvPr/>
        </p:nvSpPr>
        <p:spPr>
          <a:xfrm rot="2627049">
            <a:off x="1416085" y="5405785"/>
            <a:ext cx="1574293" cy="733094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1FFE8-11BC-4456-8A0E-9DD7642ED3B6}"/>
              </a:ext>
            </a:extLst>
          </p:cNvPr>
          <p:cNvSpPr txBox="1"/>
          <p:nvPr/>
        </p:nvSpPr>
        <p:spPr>
          <a:xfrm>
            <a:off x="3025144" y="5772332"/>
            <a:ext cx="5069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sz="2000" dirty="0"/>
              <a:t>Взаимна изгода =&gt; Успешна организация(и)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1499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229014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и механизми за финансова устойчивост </a:t>
            </a:r>
            <a:r>
              <a:rPr lang="bg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спортни организации</a:t>
            </a:r>
            <a:r>
              <a:rPr lang="bg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36320" y="1598088"/>
            <a:ext cx="10533358" cy="4487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Спортът е признат за ефективно средство за справяне с обществените здравни и социални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Спортът е мощен икономически двигател, който създава възможности за работа, предизвиква социални промени и допълнително развива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общността </a:t>
            </a: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чрез своето въздействие.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bg" sz="2000" b="1" dirty="0" smtClean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Механизми за финансова устойчивост:</a:t>
            </a:r>
            <a:endParaRPr lang="bg" sz="2000" b="1" dirty="0">
              <a:solidFill>
                <a:srgbClr val="FF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Публично финансиране 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(от спортни министерства);</a:t>
            </a:r>
            <a:endParaRPr lang="bg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Местни власти 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(общини </a:t>
            </a:r>
            <a:r>
              <a:rPr lang="bg" sz="2000" i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общности);</a:t>
            </a:r>
            <a:endParaRPr lang="bg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bg" sz="2000" dirty="0">
                <a:latin typeface="Arial" panose="020B0604020202020204" pitchFamily="34" charset="0"/>
                <a:cs typeface="Arial" panose="020B0604020202020204" pitchFamily="34" charset="0"/>
              </a:rPr>
              <a:t>Частно финансиране 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(инвестиране, </a:t>
            </a:r>
            <a:r>
              <a:rPr lang="bg" sz="2000" i="1" dirty="0">
                <a:latin typeface="Arial" panose="020B0604020202020204" pitchFamily="34" charset="0"/>
                <a:cs typeface="Arial" panose="020B0604020202020204" pitchFamily="34" charset="0"/>
              </a:rPr>
              <a:t>наемане на 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работа, </a:t>
            </a:r>
            <a:r>
              <a:rPr lang="bg" sz="2000" i="1" dirty="0">
                <a:latin typeface="Arial" panose="020B0604020202020204" pitchFamily="34" charset="0"/>
                <a:cs typeface="Arial" panose="020B0604020202020204" pitchFamily="34" charset="0"/>
              </a:rPr>
              <a:t>реклама и 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  <a:endParaRPr lang="bg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„Спортната практика </a:t>
            </a:r>
            <a:r>
              <a:rPr lang="bg" sz="2000" i="1" dirty="0">
                <a:latin typeface="Arial" panose="020B0604020202020204" pitchFamily="34" charset="0"/>
                <a:cs typeface="Arial" panose="020B0604020202020204" pitchFamily="34" charset="0"/>
              </a:rPr>
              <a:t>води до потребление на стоки и услуги, но също така има значително въздействие върху индустрията, заетостта и третичния </a:t>
            </a:r>
            <a:r>
              <a:rPr lang="bg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сектор“ 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(Пауна</a:t>
            </a:r>
            <a:r>
              <a:rPr lang="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2020 г.:953).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206881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9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8">
            <a:extLst>
              <a:ext uri="{FF2B5EF4-FFF2-40B4-BE49-F238E27FC236}">
                <a16:creationId xmlns:a16="http://schemas.microsoft.com/office/drawing/2014/main" id="{EB942A77-2262-4EF2-B981-218E6B81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-1091" r="22052" b="1091"/>
          <a:stretch>
            <a:fillRect/>
          </a:stretch>
        </p:blipFill>
        <p:spPr bwMode="auto">
          <a:xfrm>
            <a:off x="9778110" y="5782139"/>
            <a:ext cx="2413890" cy="6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1A777A39-AC92-4899-8D13-DD54E001EE33}"/>
              </a:ext>
            </a:extLst>
          </p:cNvPr>
          <p:cNvSpPr txBox="1">
            <a:spLocks/>
          </p:cNvSpPr>
          <p:nvPr/>
        </p:nvSpPr>
        <p:spPr>
          <a:xfrm>
            <a:off x="1097280" y="229014"/>
            <a:ext cx="10058400" cy="136907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и механизми за финансова устойчивост </a:t>
            </a:r>
            <a:r>
              <a:rPr lang="bg" sz="2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спортни организации</a:t>
            </a:r>
            <a:r>
              <a:rPr lang="bg" sz="28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974F170-166F-424A-B5D1-263D6EB768D9}"/>
              </a:ext>
            </a:extLst>
          </p:cNvPr>
          <p:cNvSpPr txBox="1">
            <a:spLocks/>
          </p:cNvSpPr>
          <p:nvPr/>
        </p:nvSpPr>
        <p:spPr>
          <a:xfrm>
            <a:off x="1097280" y="1688857"/>
            <a:ext cx="10533358" cy="4496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bg" sz="2000" b="1" dirty="0">
                <a:solidFill>
                  <a:srgbClr val="FF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Заключение: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 от финансиране на спортните организации и техните услуги, тъй като те имат положително влияние;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Публичните институции трябва да намерят ефективна схема за финансиране на спортните организации, която да е от полза и за двете страни;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Несъмнено спортът носи доказани предимства на населението и финансирането на тези дейности единствено може да бъде полезно;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Както финансовите стратегии, така и механизмите играят жизненоважна подкрепяща роля за спортните организации, за да могат да се развиват в конкуренцията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пазара.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0FFA34-4575-40AE-B24D-167600C417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9436" y="0"/>
            <a:ext cx="1790891" cy="17908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89295F-060A-4477-8740-5BFDD488FF64}"/>
              </a:ext>
            </a:extLst>
          </p:cNvPr>
          <p:cNvSpPr txBox="1"/>
          <p:nvPr/>
        </p:nvSpPr>
        <p:spPr>
          <a:xfrm>
            <a:off x="8206881" y="64361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b="1" i="0" dirty="0">
                <a:solidFill>
                  <a:srgbClr val="064A8B"/>
                </a:solidFill>
                <a:effectLst/>
                <a:latin typeface="Open Sans" panose="020B0606030504020204" pitchFamily="34" charset="0"/>
              </a:rPr>
              <a:t>612986-EPP-1-2019-1-DE-SPO-SCP</a:t>
            </a:r>
            <a:endParaRPr lang="en-US" dirty="0"/>
          </a:p>
        </p:txBody>
      </p:sp>
      <p:pic>
        <p:nvPicPr>
          <p:cNvPr id="10" name="Εικόνα 9" descr="Εικόνα που περιέχει ουρανός, άθλ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55FC4CB5-6D3B-48D2-A1B5-B916D067A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9853"/>
            <a:ext cx="4272197" cy="15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4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1458</Words>
  <Application>Microsoft Office PowerPoint</Application>
  <PresentationFormat>Widescreen</PresentationFormat>
  <Paragraphs>142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L'ORMA - president</dc:creator>
  <cp:lastModifiedBy>Emiliya</cp:lastModifiedBy>
  <cp:revision>92</cp:revision>
  <dcterms:created xsi:type="dcterms:W3CDTF">2021-07-02T07:40:17Z</dcterms:created>
  <dcterms:modified xsi:type="dcterms:W3CDTF">2022-10-07T04:43:17Z</dcterms:modified>
</cp:coreProperties>
</file>