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59" r:id="rId3"/>
    <p:sldId id="265" r:id="rId4"/>
    <p:sldId id="260" r:id="rId5"/>
    <p:sldId id="261" r:id="rId6"/>
    <p:sldId id="266" r:id="rId7"/>
    <p:sldId id="267" r:id="rId8"/>
    <p:sldId id="268" r:id="rId9"/>
    <p:sldId id="275" r:id="rId10"/>
    <p:sldId id="269" r:id="rId11"/>
    <p:sldId id="270" r:id="rId12"/>
    <p:sldId id="271" r:id="rId13"/>
    <p:sldId id="272" r:id="rId14"/>
    <p:sldId id="273" r:id="rId15"/>
    <p:sldId id="274" r:id="rId16"/>
    <p:sldId id="263" r:id="rId17"/>
    <p:sldId id="256" r:id="rId18"/>
    <p:sldId id="277" r:id="rId19"/>
    <p:sldId id="278" r:id="rId20"/>
    <p:sldId id="279" r:id="rId21"/>
    <p:sldId id="257" r:id="rId22"/>
  </p:sldIdLst>
  <p:sldSz cx="12192000" cy="6858000"/>
  <p:notesSz cx="6858000" cy="9144000"/>
  <p:defaultTextStyle>
    <a:defPPr>
      <a:defRPr lan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343"/>
    <a:srgbClr val="FF66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5" autoAdjust="0"/>
    <p:restoredTop sz="94660"/>
  </p:normalViewPr>
  <p:slideViewPr>
    <p:cSldViewPr snapToGrid="0">
      <p:cViewPr varScale="1">
        <p:scale>
          <a:sx n="84" d="100"/>
          <a:sy n="84" d="100"/>
        </p:scale>
        <p:origin x="4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5.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5.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BCC149-D59B-472E-A0DC-DDB908780C14}"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DFF70F63-3F9A-4027-9774-74E95228C48D}">
      <dgm:prSet/>
      <dgm:spPr/>
      <dgm:t>
        <a:bodyPr/>
        <a:lstStyle/>
        <a:p>
          <a:pPr>
            <a:lnSpc>
              <a:spcPct val="100000"/>
            </a:lnSpc>
          </a:pPr>
          <a:r>
            <a:rPr lang="bg" b="0" dirty="0" smtClean="0"/>
            <a:t>Моделът</a:t>
          </a:r>
          <a:r>
            <a:rPr lang="bg" b="1" dirty="0" smtClean="0"/>
            <a:t>, </a:t>
          </a:r>
          <a:r>
            <a:rPr lang="bg" b="1" dirty="0"/>
            <a:t>базиран на </a:t>
          </a:r>
          <a:r>
            <a:rPr lang="bg" b="1" dirty="0" smtClean="0"/>
            <a:t>дарение</a:t>
          </a:r>
          <a:r>
            <a:rPr lang="bg" b="0" dirty="0" smtClean="0"/>
            <a:t>: </a:t>
          </a:r>
          <a:r>
            <a:rPr lang="bg" b="0" dirty="0"/>
            <a:t>няма правно обвързващо финансово задължение, поето от получателя към </a:t>
          </a:r>
          <a:r>
            <a:rPr lang="bg" b="0" dirty="0" smtClean="0"/>
            <a:t>донора и не се </a:t>
          </a:r>
          <a:r>
            <a:rPr lang="bg" b="0" dirty="0"/>
            <a:t>очаква финансова или материална </a:t>
          </a:r>
          <a:r>
            <a:rPr lang="bg" b="0" dirty="0" smtClean="0"/>
            <a:t>възвращаемост.</a:t>
          </a:r>
          <a:endParaRPr lang="en-US" dirty="0"/>
        </a:p>
      </dgm:t>
    </dgm:pt>
    <dgm:pt modelId="{1E45C022-B8FB-4D48-B4BF-A31EF9E557BF}" type="parTrans" cxnId="{A542E065-3D09-4EEE-84BD-9E509F7FC01B}">
      <dgm:prSet/>
      <dgm:spPr/>
      <dgm:t>
        <a:bodyPr/>
        <a:lstStyle/>
        <a:p>
          <a:endParaRPr lang="en-US"/>
        </a:p>
      </dgm:t>
    </dgm:pt>
    <dgm:pt modelId="{75512800-960D-4CB3-AD5A-B4D813F831EE}" type="sibTrans" cxnId="{A542E065-3D09-4EEE-84BD-9E509F7FC01B}">
      <dgm:prSet/>
      <dgm:spPr/>
      <dgm:t>
        <a:bodyPr/>
        <a:lstStyle/>
        <a:p>
          <a:pPr>
            <a:lnSpc>
              <a:spcPct val="100000"/>
            </a:lnSpc>
          </a:pPr>
          <a:endParaRPr lang="en-US"/>
        </a:p>
      </dgm:t>
    </dgm:pt>
    <dgm:pt modelId="{4799FFF7-46CB-446C-ADCD-56BBAE6CBBA3}">
      <dgm:prSet/>
      <dgm:spPr/>
      <dgm:t>
        <a:bodyPr/>
        <a:lstStyle/>
        <a:p>
          <a:pPr>
            <a:lnSpc>
              <a:spcPct val="100000"/>
            </a:lnSpc>
          </a:pPr>
          <a:r>
            <a:rPr lang="bg" dirty="0"/>
            <a:t>Моделът за </a:t>
          </a:r>
          <a:r>
            <a:rPr lang="bg" b="1" dirty="0"/>
            <a:t>предварително закупуване: </a:t>
          </a:r>
          <a:r>
            <a:rPr lang="bg" b="0" dirty="0" smtClean="0"/>
            <a:t>Този модел </a:t>
          </a:r>
          <a:r>
            <a:rPr lang="bg" b="0" dirty="0"/>
            <a:t>позволява да се продаде продуктът, преди да е бил създаден.</a:t>
          </a:r>
          <a:endParaRPr lang="en-US" b="0" dirty="0"/>
        </a:p>
      </dgm:t>
    </dgm:pt>
    <dgm:pt modelId="{DC3B7758-BA22-48D8-BB72-9F28740A4C99}" type="parTrans" cxnId="{D9AE0B53-AF0C-4D07-8379-9DAF59EDE915}">
      <dgm:prSet/>
      <dgm:spPr/>
      <dgm:t>
        <a:bodyPr/>
        <a:lstStyle/>
        <a:p>
          <a:endParaRPr lang="en-US"/>
        </a:p>
      </dgm:t>
    </dgm:pt>
    <dgm:pt modelId="{BB058B71-9362-4777-ABA9-C65CD2AAD965}" type="sibTrans" cxnId="{D9AE0B53-AF0C-4D07-8379-9DAF59EDE915}">
      <dgm:prSet/>
      <dgm:spPr/>
      <dgm:t>
        <a:bodyPr/>
        <a:lstStyle/>
        <a:p>
          <a:pPr>
            <a:lnSpc>
              <a:spcPct val="100000"/>
            </a:lnSpc>
          </a:pPr>
          <a:endParaRPr lang="en-US"/>
        </a:p>
      </dgm:t>
    </dgm:pt>
    <dgm:pt modelId="{A5418E75-EB96-4EE0-BAFD-CF3336F988AC}">
      <dgm:prSet/>
      <dgm:spPr/>
      <dgm:t>
        <a:bodyPr/>
        <a:lstStyle/>
        <a:p>
          <a:pPr>
            <a:lnSpc>
              <a:spcPct val="100000"/>
            </a:lnSpc>
          </a:pPr>
          <a:r>
            <a:rPr lang="bg" dirty="0" smtClean="0"/>
            <a:t>Моделът</a:t>
          </a:r>
          <a:r>
            <a:rPr lang="bg" b="0" dirty="0" smtClean="0"/>
            <a:t>,</a:t>
          </a:r>
          <a:r>
            <a:rPr lang="bg" b="1" dirty="0" smtClean="0"/>
            <a:t> </a:t>
          </a:r>
          <a:r>
            <a:rPr lang="bg" b="1" dirty="0"/>
            <a:t>базиран на </a:t>
          </a:r>
          <a:r>
            <a:rPr lang="bg" b="1" dirty="0" smtClean="0"/>
            <a:t>кредитиране</a:t>
          </a:r>
          <a:r>
            <a:rPr lang="bg" b="0" dirty="0" smtClean="0"/>
            <a:t>: </a:t>
          </a:r>
          <a:r>
            <a:rPr lang="bg" b="0" dirty="0"/>
            <a:t>транзакции, базирани на дългове между физически лица, предимно необезпечени лични заеми.</a:t>
          </a:r>
          <a:r>
            <a:rPr lang="bg" dirty="0"/>
            <a:t> </a:t>
          </a:r>
          <a:endParaRPr lang="en-US" dirty="0"/>
        </a:p>
      </dgm:t>
    </dgm:pt>
    <dgm:pt modelId="{DD2C165C-5042-4E1C-99D6-35E8BCA3D6F1}" type="parTrans" cxnId="{B3AB2709-FEEC-48CF-A319-036769C590DE}">
      <dgm:prSet/>
      <dgm:spPr/>
      <dgm:t>
        <a:bodyPr/>
        <a:lstStyle/>
        <a:p>
          <a:endParaRPr lang="en-US"/>
        </a:p>
      </dgm:t>
    </dgm:pt>
    <dgm:pt modelId="{86C635CB-F19B-4449-8AF9-5E26C02C48A1}" type="sibTrans" cxnId="{B3AB2709-FEEC-48CF-A319-036769C590DE}">
      <dgm:prSet/>
      <dgm:spPr/>
      <dgm:t>
        <a:bodyPr/>
        <a:lstStyle/>
        <a:p>
          <a:pPr>
            <a:lnSpc>
              <a:spcPct val="100000"/>
            </a:lnSpc>
          </a:pPr>
          <a:endParaRPr lang="en-US"/>
        </a:p>
      </dgm:t>
    </dgm:pt>
    <dgm:pt modelId="{D335157A-0304-4064-80AC-B13EF9E19C98}">
      <dgm:prSet/>
      <dgm:spPr/>
      <dgm:t>
        <a:bodyPr/>
        <a:lstStyle/>
        <a:p>
          <a:pPr>
            <a:lnSpc>
              <a:spcPct val="100000"/>
            </a:lnSpc>
          </a:pPr>
          <a:r>
            <a:rPr lang="bg" dirty="0"/>
            <a:t>Моделът </a:t>
          </a:r>
          <a:r>
            <a:rPr lang="bg" b="1" dirty="0" smtClean="0"/>
            <a:t>дяловото участие</a:t>
          </a:r>
          <a:r>
            <a:rPr lang="bg" b="0" dirty="0" smtClean="0"/>
            <a:t>: </a:t>
          </a:r>
          <a:r>
            <a:rPr lang="bg" b="0" dirty="0"/>
            <a:t>продажба на регистрирани ценни </a:t>
          </a:r>
          <a:r>
            <a:rPr lang="bg" b="0" dirty="0" smtClean="0"/>
            <a:t>книжа.</a:t>
          </a:r>
          <a:endParaRPr lang="en-US" dirty="0"/>
        </a:p>
      </dgm:t>
    </dgm:pt>
    <dgm:pt modelId="{5BA3FF7B-17A7-4AD2-8E6A-45A6B6129E2C}" type="parTrans" cxnId="{1B3D6501-8831-4FE6-ABE8-DA4FD6A96F19}">
      <dgm:prSet/>
      <dgm:spPr/>
      <dgm:t>
        <a:bodyPr/>
        <a:lstStyle/>
        <a:p>
          <a:endParaRPr lang="en-US"/>
        </a:p>
      </dgm:t>
    </dgm:pt>
    <dgm:pt modelId="{C00A13CA-2C9A-4E12-A50C-199F12144A81}" type="sibTrans" cxnId="{1B3D6501-8831-4FE6-ABE8-DA4FD6A96F19}">
      <dgm:prSet/>
      <dgm:spPr/>
      <dgm:t>
        <a:bodyPr/>
        <a:lstStyle/>
        <a:p>
          <a:endParaRPr lang="en-US"/>
        </a:p>
      </dgm:t>
    </dgm:pt>
    <dgm:pt modelId="{85026F87-D96C-43EF-9D05-7730D0B6469A}" type="pres">
      <dgm:prSet presAssocID="{3EBCC149-D59B-472E-A0DC-DDB908780C14}" presName="root" presStyleCnt="0">
        <dgm:presLayoutVars>
          <dgm:dir/>
          <dgm:resizeHandles val="exact"/>
        </dgm:presLayoutVars>
      </dgm:prSet>
      <dgm:spPr/>
      <dgm:t>
        <a:bodyPr/>
        <a:lstStyle/>
        <a:p>
          <a:endParaRPr lang="en-US"/>
        </a:p>
      </dgm:t>
    </dgm:pt>
    <dgm:pt modelId="{7BC387C8-919F-499F-A671-1F7284A2F950}" type="pres">
      <dgm:prSet presAssocID="{3EBCC149-D59B-472E-A0DC-DDB908780C14}" presName="container" presStyleCnt="0">
        <dgm:presLayoutVars>
          <dgm:dir/>
          <dgm:resizeHandles val="exact"/>
        </dgm:presLayoutVars>
      </dgm:prSet>
      <dgm:spPr/>
    </dgm:pt>
    <dgm:pt modelId="{068486BD-C1AD-49F6-A55A-72F2246D1BBB}" type="pres">
      <dgm:prSet presAssocID="{DFF70F63-3F9A-4027-9774-74E95228C48D}" presName="compNode" presStyleCnt="0"/>
      <dgm:spPr/>
    </dgm:pt>
    <dgm:pt modelId="{EBEFF731-3E7F-41EB-A0F5-ABC19CC672E6}" type="pres">
      <dgm:prSet presAssocID="{DFF70F63-3F9A-4027-9774-74E95228C48D}" presName="iconBgRect" presStyleLbl="bgShp" presStyleIdx="0" presStyleCnt="4"/>
      <dgm:spPr/>
    </dgm:pt>
    <dgm:pt modelId="{EEFC8E0B-1518-4955-A9FE-512BB7A2D2C2}" type="pres">
      <dgm:prSet presAssocID="{DFF70F63-3F9A-4027-9774-74E95228C48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dgm:spPr>
      <dgm:t>
        <a:bodyPr/>
        <a:lstStyle/>
        <a:p>
          <a:endParaRPr lang="en-US"/>
        </a:p>
      </dgm:t>
      <dgm:extLst>
        <a:ext uri="{E40237B7-FDA0-4F09-8148-C483321AD2D9}">
          <dgm14:cNvPr xmlns:dgm14="http://schemas.microsoft.com/office/drawing/2010/diagram" id="0" name="" descr="Dollar"/>
        </a:ext>
      </dgm:extLst>
    </dgm:pt>
    <dgm:pt modelId="{ADE871EB-B836-4F8D-BF6D-0392736ABA52}" type="pres">
      <dgm:prSet presAssocID="{DFF70F63-3F9A-4027-9774-74E95228C48D}" presName="spaceRect" presStyleCnt="0"/>
      <dgm:spPr/>
    </dgm:pt>
    <dgm:pt modelId="{916FE5A4-51F4-44A7-8C09-265E8851BA3E}" type="pres">
      <dgm:prSet presAssocID="{DFF70F63-3F9A-4027-9774-74E95228C48D}" presName="textRect" presStyleLbl="revTx" presStyleIdx="0" presStyleCnt="4">
        <dgm:presLayoutVars>
          <dgm:chMax val="1"/>
          <dgm:chPref val="1"/>
        </dgm:presLayoutVars>
      </dgm:prSet>
      <dgm:spPr/>
      <dgm:t>
        <a:bodyPr/>
        <a:lstStyle/>
        <a:p>
          <a:endParaRPr lang="en-US"/>
        </a:p>
      </dgm:t>
    </dgm:pt>
    <dgm:pt modelId="{9F8C0958-474D-472A-8F01-4F391A159879}" type="pres">
      <dgm:prSet presAssocID="{75512800-960D-4CB3-AD5A-B4D813F831EE}" presName="sibTrans" presStyleLbl="sibTrans2D1" presStyleIdx="0" presStyleCnt="0"/>
      <dgm:spPr/>
      <dgm:t>
        <a:bodyPr/>
        <a:lstStyle/>
        <a:p>
          <a:endParaRPr lang="en-US"/>
        </a:p>
      </dgm:t>
    </dgm:pt>
    <dgm:pt modelId="{6F02184E-BBD4-4249-AB47-5587699CADCF}" type="pres">
      <dgm:prSet presAssocID="{4799FFF7-46CB-446C-ADCD-56BBAE6CBBA3}" presName="compNode" presStyleCnt="0"/>
      <dgm:spPr/>
    </dgm:pt>
    <dgm:pt modelId="{62AF8025-2CF1-4381-B3D6-89A013DDF7F0}" type="pres">
      <dgm:prSet presAssocID="{4799FFF7-46CB-446C-ADCD-56BBAE6CBBA3}" presName="iconBgRect" presStyleLbl="bgShp" presStyleIdx="1" presStyleCnt="4"/>
      <dgm:spPr/>
    </dgm:pt>
    <dgm:pt modelId="{BF8202CC-93D0-4C19-AE81-DE15A1431785}" type="pres">
      <dgm:prSet presAssocID="{4799FFF7-46CB-446C-ADCD-56BBAE6CBBA3}" presName="iconRect" presStyleLbl="node1" presStyleIdx="1" presStyleCnt="4"/>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dgm:spPr>
      <dgm:t>
        <a:bodyPr/>
        <a:lstStyle/>
        <a:p>
          <a:endParaRPr lang="en-US"/>
        </a:p>
      </dgm:t>
      <dgm:extLst>
        <a:ext uri="{E40237B7-FDA0-4F09-8148-C483321AD2D9}">
          <dgm14:cNvPr xmlns:dgm14="http://schemas.microsoft.com/office/drawing/2010/diagram" id="0" name="" descr="Register"/>
        </a:ext>
      </dgm:extLst>
    </dgm:pt>
    <dgm:pt modelId="{528E0C80-7CDF-48FF-A07C-6F86DBD09D80}" type="pres">
      <dgm:prSet presAssocID="{4799FFF7-46CB-446C-ADCD-56BBAE6CBBA3}" presName="spaceRect" presStyleCnt="0"/>
      <dgm:spPr/>
    </dgm:pt>
    <dgm:pt modelId="{2460FA9A-26D5-4F5A-9BE3-59BC1F75AF30}" type="pres">
      <dgm:prSet presAssocID="{4799FFF7-46CB-446C-ADCD-56BBAE6CBBA3}" presName="textRect" presStyleLbl="revTx" presStyleIdx="1" presStyleCnt="4">
        <dgm:presLayoutVars>
          <dgm:chMax val="1"/>
          <dgm:chPref val="1"/>
        </dgm:presLayoutVars>
      </dgm:prSet>
      <dgm:spPr/>
      <dgm:t>
        <a:bodyPr/>
        <a:lstStyle/>
        <a:p>
          <a:endParaRPr lang="en-US"/>
        </a:p>
      </dgm:t>
    </dgm:pt>
    <dgm:pt modelId="{7D94E564-0BA9-4A9C-8CEE-4C644820EC14}" type="pres">
      <dgm:prSet presAssocID="{BB058B71-9362-4777-ABA9-C65CD2AAD965}" presName="sibTrans" presStyleLbl="sibTrans2D1" presStyleIdx="0" presStyleCnt="0"/>
      <dgm:spPr/>
      <dgm:t>
        <a:bodyPr/>
        <a:lstStyle/>
        <a:p>
          <a:endParaRPr lang="en-US"/>
        </a:p>
      </dgm:t>
    </dgm:pt>
    <dgm:pt modelId="{804F8D7F-85C3-462E-A4D7-D6020B26C59A}" type="pres">
      <dgm:prSet presAssocID="{A5418E75-EB96-4EE0-BAFD-CF3336F988AC}" presName="compNode" presStyleCnt="0"/>
      <dgm:spPr/>
    </dgm:pt>
    <dgm:pt modelId="{4201099B-3A56-4F62-911E-2834BB3DDCE9}" type="pres">
      <dgm:prSet presAssocID="{A5418E75-EB96-4EE0-BAFD-CF3336F988AC}" presName="iconBgRect" presStyleLbl="bgShp" presStyleIdx="2" presStyleCnt="4"/>
      <dgm:spPr/>
    </dgm:pt>
    <dgm:pt modelId="{96EEAC81-E664-4145-8C9C-D18AD4E4E9BA}" type="pres">
      <dgm:prSet presAssocID="{A5418E75-EB96-4EE0-BAFD-CF3336F988A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dgm:spPr>
      <dgm:t>
        <a:bodyPr/>
        <a:lstStyle/>
        <a:p>
          <a:endParaRPr lang="en-US"/>
        </a:p>
      </dgm:t>
      <dgm:extLst>
        <a:ext uri="{E40237B7-FDA0-4F09-8148-C483321AD2D9}">
          <dgm14:cNvPr xmlns:dgm14="http://schemas.microsoft.com/office/drawing/2010/diagram" id="0" name="" descr="Money"/>
        </a:ext>
      </dgm:extLst>
    </dgm:pt>
    <dgm:pt modelId="{5BC6EFDE-6486-4104-B903-893AF29424F8}" type="pres">
      <dgm:prSet presAssocID="{A5418E75-EB96-4EE0-BAFD-CF3336F988AC}" presName="spaceRect" presStyleCnt="0"/>
      <dgm:spPr/>
    </dgm:pt>
    <dgm:pt modelId="{35B53005-0332-41AF-96D0-B3A88827AD9A}" type="pres">
      <dgm:prSet presAssocID="{A5418E75-EB96-4EE0-BAFD-CF3336F988AC}" presName="textRect" presStyleLbl="revTx" presStyleIdx="2" presStyleCnt="4">
        <dgm:presLayoutVars>
          <dgm:chMax val="1"/>
          <dgm:chPref val="1"/>
        </dgm:presLayoutVars>
      </dgm:prSet>
      <dgm:spPr/>
      <dgm:t>
        <a:bodyPr/>
        <a:lstStyle/>
        <a:p>
          <a:endParaRPr lang="en-US"/>
        </a:p>
      </dgm:t>
    </dgm:pt>
    <dgm:pt modelId="{0D981811-9764-40C8-B75B-98CEDFA41037}" type="pres">
      <dgm:prSet presAssocID="{86C635CB-F19B-4449-8AF9-5E26C02C48A1}" presName="sibTrans" presStyleLbl="sibTrans2D1" presStyleIdx="0" presStyleCnt="0"/>
      <dgm:spPr/>
      <dgm:t>
        <a:bodyPr/>
        <a:lstStyle/>
        <a:p>
          <a:endParaRPr lang="en-US"/>
        </a:p>
      </dgm:t>
    </dgm:pt>
    <dgm:pt modelId="{8A187312-970E-4537-890A-44DCD0D31E2F}" type="pres">
      <dgm:prSet presAssocID="{D335157A-0304-4064-80AC-B13EF9E19C98}" presName="compNode" presStyleCnt="0"/>
      <dgm:spPr/>
    </dgm:pt>
    <dgm:pt modelId="{39C9CEE7-0155-4D31-A7B2-EBFAA7208D61}" type="pres">
      <dgm:prSet presAssocID="{D335157A-0304-4064-80AC-B13EF9E19C98}" presName="iconBgRect" presStyleLbl="bgShp" presStyleIdx="3" presStyleCnt="4"/>
      <dgm:spPr/>
    </dgm:pt>
    <dgm:pt modelId="{58C983E1-5F9A-4638-9130-CB6AEB5E5BEA}" type="pres">
      <dgm:prSet presAssocID="{D335157A-0304-4064-80AC-B13EF9E19C9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dgm:spPr>
      <dgm:t>
        <a:bodyPr/>
        <a:lstStyle/>
        <a:p>
          <a:endParaRPr lang="en-US"/>
        </a:p>
      </dgm:t>
      <dgm:extLst>
        <a:ext uri="{E40237B7-FDA0-4F09-8148-C483321AD2D9}">
          <dgm14:cNvPr xmlns:dgm14="http://schemas.microsoft.com/office/drawing/2010/diagram" id="0" name="" descr="Wallet"/>
        </a:ext>
      </dgm:extLst>
    </dgm:pt>
    <dgm:pt modelId="{9FBC49CB-B999-419E-A865-00172420BB0C}" type="pres">
      <dgm:prSet presAssocID="{D335157A-0304-4064-80AC-B13EF9E19C98}" presName="spaceRect" presStyleCnt="0"/>
      <dgm:spPr/>
    </dgm:pt>
    <dgm:pt modelId="{48ED2A7D-36FE-48D5-A66A-7E17D0BC6675}" type="pres">
      <dgm:prSet presAssocID="{D335157A-0304-4064-80AC-B13EF9E19C98}" presName="textRect" presStyleLbl="revTx" presStyleIdx="3" presStyleCnt="4">
        <dgm:presLayoutVars>
          <dgm:chMax val="1"/>
          <dgm:chPref val="1"/>
        </dgm:presLayoutVars>
      </dgm:prSet>
      <dgm:spPr/>
      <dgm:t>
        <a:bodyPr/>
        <a:lstStyle/>
        <a:p>
          <a:endParaRPr lang="en-US"/>
        </a:p>
      </dgm:t>
    </dgm:pt>
  </dgm:ptLst>
  <dgm:cxnLst>
    <dgm:cxn modelId="{B3AB2709-FEEC-48CF-A319-036769C590DE}" srcId="{3EBCC149-D59B-472E-A0DC-DDB908780C14}" destId="{A5418E75-EB96-4EE0-BAFD-CF3336F988AC}" srcOrd="2" destOrd="0" parTransId="{DD2C165C-5042-4E1C-99D6-35E8BCA3D6F1}" sibTransId="{86C635CB-F19B-4449-8AF9-5E26C02C48A1}"/>
    <dgm:cxn modelId="{2728C930-B20E-44AB-B50D-DAB4AC666C51}" type="presOf" srcId="{75512800-960D-4CB3-AD5A-B4D813F831EE}" destId="{9F8C0958-474D-472A-8F01-4F391A159879}" srcOrd="0" destOrd="0" presId="urn:microsoft.com/office/officeart/2018/2/layout/IconCircleList"/>
    <dgm:cxn modelId="{087E6951-1214-418A-AF10-A1FDD36B9AB5}" type="presOf" srcId="{D335157A-0304-4064-80AC-B13EF9E19C98}" destId="{48ED2A7D-36FE-48D5-A66A-7E17D0BC6675}" srcOrd="0" destOrd="0" presId="urn:microsoft.com/office/officeart/2018/2/layout/IconCircleList"/>
    <dgm:cxn modelId="{D9AE0B53-AF0C-4D07-8379-9DAF59EDE915}" srcId="{3EBCC149-D59B-472E-A0DC-DDB908780C14}" destId="{4799FFF7-46CB-446C-ADCD-56BBAE6CBBA3}" srcOrd="1" destOrd="0" parTransId="{DC3B7758-BA22-48D8-BB72-9F28740A4C99}" sibTransId="{BB058B71-9362-4777-ABA9-C65CD2AAD965}"/>
    <dgm:cxn modelId="{A542E065-3D09-4EEE-84BD-9E509F7FC01B}" srcId="{3EBCC149-D59B-472E-A0DC-DDB908780C14}" destId="{DFF70F63-3F9A-4027-9774-74E95228C48D}" srcOrd="0" destOrd="0" parTransId="{1E45C022-B8FB-4D48-B4BF-A31EF9E557BF}" sibTransId="{75512800-960D-4CB3-AD5A-B4D813F831EE}"/>
    <dgm:cxn modelId="{50063C6B-BD00-45DB-975A-BB81BBDC2954}" type="presOf" srcId="{4799FFF7-46CB-446C-ADCD-56BBAE6CBBA3}" destId="{2460FA9A-26D5-4F5A-9BE3-59BC1F75AF30}" srcOrd="0" destOrd="0" presId="urn:microsoft.com/office/officeart/2018/2/layout/IconCircleList"/>
    <dgm:cxn modelId="{2AC44667-407A-419F-93EB-7770C313FBA5}" type="presOf" srcId="{3EBCC149-D59B-472E-A0DC-DDB908780C14}" destId="{85026F87-D96C-43EF-9D05-7730D0B6469A}" srcOrd="0" destOrd="0" presId="urn:microsoft.com/office/officeart/2018/2/layout/IconCircleList"/>
    <dgm:cxn modelId="{2EA59E34-EB76-40A7-85C0-368349DB9ADC}" type="presOf" srcId="{A5418E75-EB96-4EE0-BAFD-CF3336F988AC}" destId="{35B53005-0332-41AF-96D0-B3A88827AD9A}" srcOrd="0" destOrd="0" presId="urn:microsoft.com/office/officeart/2018/2/layout/IconCircleList"/>
    <dgm:cxn modelId="{9FAA9CD1-BE97-47CF-9EFA-210889029CD1}" type="presOf" srcId="{BB058B71-9362-4777-ABA9-C65CD2AAD965}" destId="{7D94E564-0BA9-4A9C-8CEE-4C644820EC14}" srcOrd="0" destOrd="0" presId="urn:microsoft.com/office/officeart/2018/2/layout/IconCircleList"/>
    <dgm:cxn modelId="{2CE86081-48B6-4AE1-8DAC-CFB9C3C217D9}" type="presOf" srcId="{86C635CB-F19B-4449-8AF9-5E26C02C48A1}" destId="{0D981811-9764-40C8-B75B-98CEDFA41037}" srcOrd="0" destOrd="0" presId="urn:microsoft.com/office/officeart/2018/2/layout/IconCircleList"/>
    <dgm:cxn modelId="{F9FA8E1A-6B08-4752-AAC2-D70048AAABDE}" type="presOf" srcId="{DFF70F63-3F9A-4027-9774-74E95228C48D}" destId="{916FE5A4-51F4-44A7-8C09-265E8851BA3E}" srcOrd="0" destOrd="0" presId="urn:microsoft.com/office/officeart/2018/2/layout/IconCircleList"/>
    <dgm:cxn modelId="{1B3D6501-8831-4FE6-ABE8-DA4FD6A96F19}" srcId="{3EBCC149-D59B-472E-A0DC-DDB908780C14}" destId="{D335157A-0304-4064-80AC-B13EF9E19C98}" srcOrd="3" destOrd="0" parTransId="{5BA3FF7B-17A7-4AD2-8E6A-45A6B6129E2C}" sibTransId="{C00A13CA-2C9A-4E12-A50C-199F12144A81}"/>
    <dgm:cxn modelId="{5B6EC0D5-3154-42D1-B577-0F3FB76A17EC}" type="presParOf" srcId="{85026F87-D96C-43EF-9D05-7730D0B6469A}" destId="{7BC387C8-919F-499F-A671-1F7284A2F950}" srcOrd="0" destOrd="0" presId="urn:microsoft.com/office/officeart/2018/2/layout/IconCircleList"/>
    <dgm:cxn modelId="{26ED0EAD-3D2E-4D38-B14A-2CE5A42ECE95}" type="presParOf" srcId="{7BC387C8-919F-499F-A671-1F7284A2F950}" destId="{068486BD-C1AD-49F6-A55A-72F2246D1BBB}" srcOrd="0" destOrd="0" presId="urn:microsoft.com/office/officeart/2018/2/layout/IconCircleList"/>
    <dgm:cxn modelId="{8A84CE3C-2E8F-4D14-ACA3-E09EBEA1DEA3}" type="presParOf" srcId="{068486BD-C1AD-49F6-A55A-72F2246D1BBB}" destId="{EBEFF731-3E7F-41EB-A0F5-ABC19CC672E6}" srcOrd="0" destOrd="0" presId="urn:microsoft.com/office/officeart/2018/2/layout/IconCircleList"/>
    <dgm:cxn modelId="{A7856A07-6CF2-4557-A0B2-6F25595E795C}" type="presParOf" srcId="{068486BD-C1AD-49F6-A55A-72F2246D1BBB}" destId="{EEFC8E0B-1518-4955-A9FE-512BB7A2D2C2}" srcOrd="1" destOrd="0" presId="urn:microsoft.com/office/officeart/2018/2/layout/IconCircleList"/>
    <dgm:cxn modelId="{B7AAB6E5-E39A-4166-95FE-8C4D1150B847}" type="presParOf" srcId="{068486BD-C1AD-49F6-A55A-72F2246D1BBB}" destId="{ADE871EB-B836-4F8D-BF6D-0392736ABA52}" srcOrd="2" destOrd="0" presId="urn:microsoft.com/office/officeart/2018/2/layout/IconCircleList"/>
    <dgm:cxn modelId="{88A4A280-5AAF-42C1-8564-3A92CE0AEA2A}" type="presParOf" srcId="{068486BD-C1AD-49F6-A55A-72F2246D1BBB}" destId="{916FE5A4-51F4-44A7-8C09-265E8851BA3E}" srcOrd="3" destOrd="0" presId="urn:microsoft.com/office/officeart/2018/2/layout/IconCircleList"/>
    <dgm:cxn modelId="{5737AEA6-932D-4E1F-AB36-A28B070C21DA}" type="presParOf" srcId="{7BC387C8-919F-499F-A671-1F7284A2F950}" destId="{9F8C0958-474D-472A-8F01-4F391A159879}" srcOrd="1" destOrd="0" presId="urn:microsoft.com/office/officeart/2018/2/layout/IconCircleList"/>
    <dgm:cxn modelId="{FCD58654-7340-4DE6-A75E-0593EC5AB29E}" type="presParOf" srcId="{7BC387C8-919F-499F-A671-1F7284A2F950}" destId="{6F02184E-BBD4-4249-AB47-5587699CADCF}" srcOrd="2" destOrd="0" presId="urn:microsoft.com/office/officeart/2018/2/layout/IconCircleList"/>
    <dgm:cxn modelId="{FB97465D-22A9-4DB9-9DC6-414605ADB7D8}" type="presParOf" srcId="{6F02184E-BBD4-4249-AB47-5587699CADCF}" destId="{62AF8025-2CF1-4381-B3D6-89A013DDF7F0}" srcOrd="0" destOrd="0" presId="urn:microsoft.com/office/officeart/2018/2/layout/IconCircleList"/>
    <dgm:cxn modelId="{4F560350-4E3B-4C6D-82AE-96FA93307D3A}" type="presParOf" srcId="{6F02184E-BBD4-4249-AB47-5587699CADCF}" destId="{BF8202CC-93D0-4C19-AE81-DE15A1431785}" srcOrd="1" destOrd="0" presId="urn:microsoft.com/office/officeart/2018/2/layout/IconCircleList"/>
    <dgm:cxn modelId="{D12DF527-05FE-4946-BE5A-F4B47BC1F61F}" type="presParOf" srcId="{6F02184E-BBD4-4249-AB47-5587699CADCF}" destId="{528E0C80-7CDF-48FF-A07C-6F86DBD09D80}" srcOrd="2" destOrd="0" presId="urn:microsoft.com/office/officeart/2018/2/layout/IconCircleList"/>
    <dgm:cxn modelId="{92EBBE6C-F6BD-4A8F-AC5C-64A14AA7DC01}" type="presParOf" srcId="{6F02184E-BBD4-4249-AB47-5587699CADCF}" destId="{2460FA9A-26D5-4F5A-9BE3-59BC1F75AF30}" srcOrd="3" destOrd="0" presId="urn:microsoft.com/office/officeart/2018/2/layout/IconCircleList"/>
    <dgm:cxn modelId="{C8395D4D-C451-415C-B41A-D213E3CF8CE1}" type="presParOf" srcId="{7BC387C8-919F-499F-A671-1F7284A2F950}" destId="{7D94E564-0BA9-4A9C-8CEE-4C644820EC14}" srcOrd="3" destOrd="0" presId="urn:microsoft.com/office/officeart/2018/2/layout/IconCircleList"/>
    <dgm:cxn modelId="{925D1F78-CF2A-49AC-8B0F-232019F1F20B}" type="presParOf" srcId="{7BC387C8-919F-499F-A671-1F7284A2F950}" destId="{804F8D7F-85C3-462E-A4D7-D6020B26C59A}" srcOrd="4" destOrd="0" presId="urn:microsoft.com/office/officeart/2018/2/layout/IconCircleList"/>
    <dgm:cxn modelId="{BB5B09BB-DA5A-4CA3-B053-BFA9C48456E1}" type="presParOf" srcId="{804F8D7F-85C3-462E-A4D7-D6020B26C59A}" destId="{4201099B-3A56-4F62-911E-2834BB3DDCE9}" srcOrd="0" destOrd="0" presId="urn:microsoft.com/office/officeart/2018/2/layout/IconCircleList"/>
    <dgm:cxn modelId="{682095CF-3095-4F9A-8090-DDA66978E857}" type="presParOf" srcId="{804F8D7F-85C3-462E-A4D7-D6020B26C59A}" destId="{96EEAC81-E664-4145-8C9C-D18AD4E4E9BA}" srcOrd="1" destOrd="0" presId="urn:microsoft.com/office/officeart/2018/2/layout/IconCircleList"/>
    <dgm:cxn modelId="{22E92105-CB21-4AC8-BD44-86ABC5EF7BA8}" type="presParOf" srcId="{804F8D7F-85C3-462E-A4D7-D6020B26C59A}" destId="{5BC6EFDE-6486-4104-B903-893AF29424F8}" srcOrd="2" destOrd="0" presId="urn:microsoft.com/office/officeart/2018/2/layout/IconCircleList"/>
    <dgm:cxn modelId="{D6884930-1E36-48C3-91A4-85FB3A45DD63}" type="presParOf" srcId="{804F8D7F-85C3-462E-A4D7-D6020B26C59A}" destId="{35B53005-0332-41AF-96D0-B3A88827AD9A}" srcOrd="3" destOrd="0" presId="urn:microsoft.com/office/officeart/2018/2/layout/IconCircleList"/>
    <dgm:cxn modelId="{A938C016-5BC0-4418-B49F-9458E385433A}" type="presParOf" srcId="{7BC387C8-919F-499F-A671-1F7284A2F950}" destId="{0D981811-9764-40C8-B75B-98CEDFA41037}" srcOrd="5" destOrd="0" presId="urn:microsoft.com/office/officeart/2018/2/layout/IconCircleList"/>
    <dgm:cxn modelId="{3D5F4477-8D3B-4184-8759-79DF32EA244E}" type="presParOf" srcId="{7BC387C8-919F-499F-A671-1F7284A2F950}" destId="{8A187312-970E-4537-890A-44DCD0D31E2F}" srcOrd="6" destOrd="0" presId="urn:microsoft.com/office/officeart/2018/2/layout/IconCircleList"/>
    <dgm:cxn modelId="{741E6996-FBB6-43C3-86B8-7ECD30DE7E97}" type="presParOf" srcId="{8A187312-970E-4537-890A-44DCD0D31E2F}" destId="{39C9CEE7-0155-4D31-A7B2-EBFAA7208D61}" srcOrd="0" destOrd="0" presId="urn:microsoft.com/office/officeart/2018/2/layout/IconCircleList"/>
    <dgm:cxn modelId="{DD66AB5D-253C-4C23-9638-99EF6074E260}" type="presParOf" srcId="{8A187312-970E-4537-890A-44DCD0D31E2F}" destId="{58C983E1-5F9A-4638-9130-CB6AEB5E5BEA}" srcOrd="1" destOrd="0" presId="urn:microsoft.com/office/officeart/2018/2/layout/IconCircleList"/>
    <dgm:cxn modelId="{ADADDD54-4E63-4EAF-97A5-40B0FDA6CE8B}" type="presParOf" srcId="{8A187312-970E-4537-890A-44DCD0D31E2F}" destId="{9FBC49CB-B999-419E-A865-00172420BB0C}" srcOrd="2" destOrd="0" presId="urn:microsoft.com/office/officeart/2018/2/layout/IconCircleList"/>
    <dgm:cxn modelId="{9A3623E1-D8D0-4C63-86BE-63E4250CF3F3}" type="presParOf" srcId="{8A187312-970E-4537-890A-44DCD0D31E2F}" destId="{48ED2A7D-36FE-48D5-A66A-7E17D0BC6675}" srcOrd="3" destOrd="0" presId="urn:microsoft.com/office/officeart/2018/2/layout/IconCircle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EFF731-3E7F-41EB-A0F5-ABC19CC672E6}">
      <dsp:nvSpPr>
        <dsp:cNvPr id="0" name=""/>
        <dsp:cNvSpPr/>
      </dsp:nvSpPr>
      <dsp:spPr>
        <a:xfrm>
          <a:off x="215345" y="93276"/>
          <a:ext cx="1337468" cy="133746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FC8E0B-1518-4955-A9FE-512BB7A2D2C2}">
      <dsp:nvSpPr>
        <dsp:cNvPr id="0" name=""/>
        <dsp:cNvSpPr/>
      </dsp:nvSpPr>
      <dsp:spPr>
        <a:xfrm>
          <a:off x="496214" y="374144"/>
          <a:ext cx="775731" cy="77573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6FE5A4-51F4-44A7-8C09-265E8851BA3E}">
      <dsp:nvSpPr>
        <dsp:cNvPr id="0" name=""/>
        <dsp:cNvSpPr/>
      </dsp:nvSpPr>
      <dsp:spPr>
        <a:xfrm>
          <a:off x="1839415" y="93276"/>
          <a:ext cx="3152605" cy="1337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666750">
            <a:lnSpc>
              <a:spcPct val="100000"/>
            </a:lnSpc>
            <a:spcBef>
              <a:spcPct val="0"/>
            </a:spcBef>
            <a:spcAft>
              <a:spcPct val="35000"/>
            </a:spcAft>
          </a:pPr>
          <a:r>
            <a:rPr lang="bg" sz="1500" b="0" kern="1200" dirty="0" smtClean="0"/>
            <a:t>Моделът</a:t>
          </a:r>
          <a:r>
            <a:rPr lang="bg" sz="1500" b="1" kern="1200" dirty="0" smtClean="0"/>
            <a:t>, </a:t>
          </a:r>
          <a:r>
            <a:rPr lang="bg" sz="1500" b="1" kern="1200" dirty="0"/>
            <a:t>базиран на </a:t>
          </a:r>
          <a:r>
            <a:rPr lang="bg" sz="1500" b="1" kern="1200" dirty="0" smtClean="0"/>
            <a:t>дарение</a:t>
          </a:r>
          <a:r>
            <a:rPr lang="bg" sz="1500" b="0" kern="1200" dirty="0" smtClean="0"/>
            <a:t>: </a:t>
          </a:r>
          <a:r>
            <a:rPr lang="bg" sz="1500" b="0" kern="1200" dirty="0"/>
            <a:t>няма правно обвързващо финансово задължение, поето от получателя към </a:t>
          </a:r>
          <a:r>
            <a:rPr lang="bg" sz="1500" b="0" kern="1200" dirty="0" smtClean="0"/>
            <a:t>донора и не се </a:t>
          </a:r>
          <a:r>
            <a:rPr lang="bg" sz="1500" b="0" kern="1200" dirty="0"/>
            <a:t>очаква финансова или материална </a:t>
          </a:r>
          <a:r>
            <a:rPr lang="bg" sz="1500" b="0" kern="1200" dirty="0" smtClean="0"/>
            <a:t>възвращаемост.</a:t>
          </a:r>
          <a:endParaRPr lang="en-US" sz="1500" kern="1200" dirty="0"/>
        </a:p>
      </dsp:txBody>
      <dsp:txXfrm>
        <a:off x="1839415" y="93276"/>
        <a:ext cx="3152605" cy="1337468"/>
      </dsp:txXfrm>
    </dsp:sp>
    <dsp:sp modelId="{62AF8025-2CF1-4381-B3D6-89A013DDF7F0}">
      <dsp:nvSpPr>
        <dsp:cNvPr id="0" name=""/>
        <dsp:cNvSpPr/>
      </dsp:nvSpPr>
      <dsp:spPr>
        <a:xfrm>
          <a:off x="5541337" y="93276"/>
          <a:ext cx="1337468" cy="133746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8202CC-93D0-4C19-AE81-DE15A1431785}">
      <dsp:nvSpPr>
        <dsp:cNvPr id="0" name=""/>
        <dsp:cNvSpPr/>
      </dsp:nvSpPr>
      <dsp:spPr>
        <a:xfrm>
          <a:off x="5822206" y="374144"/>
          <a:ext cx="775731" cy="775731"/>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60FA9A-26D5-4F5A-9BE3-59BC1F75AF30}">
      <dsp:nvSpPr>
        <dsp:cNvPr id="0" name=""/>
        <dsp:cNvSpPr/>
      </dsp:nvSpPr>
      <dsp:spPr>
        <a:xfrm>
          <a:off x="7165407" y="93276"/>
          <a:ext cx="3152605" cy="1337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666750">
            <a:lnSpc>
              <a:spcPct val="100000"/>
            </a:lnSpc>
            <a:spcBef>
              <a:spcPct val="0"/>
            </a:spcBef>
            <a:spcAft>
              <a:spcPct val="35000"/>
            </a:spcAft>
          </a:pPr>
          <a:r>
            <a:rPr lang="bg" sz="1500" kern="1200" dirty="0"/>
            <a:t>Моделът за </a:t>
          </a:r>
          <a:r>
            <a:rPr lang="bg" sz="1500" b="1" kern="1200" dirty="0"/>
            <a:t>предварително закупуване: </a:t>
          </a:r>
          <a:r>
            <a:rPr lang="bg" sz="1500" b="0" kern="1200" dirty="0" smtClean="0"/>
            <a:t>Този модел </a:t>
          </a:r>
          <a:r>
            <a:rPr lang="bg" sz="1500" b="0" kern="1200" dirty="0"/>
            <a:t>позволява да се продаде продуктът, преди да е бил създаден.</a:t>
          </a:r>
          <a:endParaRPr lang="en-US" sz="1500" b="0" kern="1200" dirty="0"/>
        </a:p>
      </dsp:txBody>
      <dsp:txXfrm>
        <a:off x="7165407" y="93276"/>
        <a:ext cx="3152605" cy="1337468"/>
      </dsp:txXfrm>
    </dsp:sp>
    <dsp:sp modelId="{4201099B-3A56-4F62-911E-2834BB3DDCE9}">
      <dsp:nvSpPr>
        <dsp:cNvPr id="0" name=""/>
        <dsp:cNvSpPr/>
      </dsp:nvSpPr>
      <dsp:spPr>
        <a:xfrm>
          <a:off x="215345" y="2016833"/>
          <a:ext cx="1337468" cy="133746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6EEAC81-E664-4145-8C9C-D18AD4E4E9BA}">
      <dsp:nvSpPr>
        <dsp:cNvPr id="0" name=""/>
        <dsp:cNvSpPr/>
      </dsp:nvSpPr>
      <dsp:spPr>
        <a:xfrm>
          <a:off x="496214" y="2297701"/>
          <a:ext cx="775731" cy="77573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B53005-0332-41AF-96D0-B3A88827AD9A}">
      <dsp:nvSpPr>
        <dsp:cNvPr id="0" name=""/>
        <dsp:cNvSpPr/>
      </dsp:nvSpPr>
      <dsp:spPr>
        <a:xfrm>
          <a:off x="1839415" y="2016833"/>
          <a:ext cx="3152605" cy="1337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666750">
            <a:lnSpc>
              <a:spcPct val="100000"/>
            </a:lnSpc>
            <a:spcBef>
              <a:spcPct val="0"/>
            </a:spcBef>
            <a:spcAft>
              <a:spcPct val="35000"/>
            </a:spcAft>
          </a:pPr>
          <a:r>
            <a:rPr lang="bg" sz="1500" kern="1200" dirty="0" smtClean="0"/>
            <a:t>Моделът</a:t>
          </a:r>
          <a:r>
            <a:rPr lang="bg" sz="1500" b="0" kern="1200" dirty="0" smtClean="0"/>
            <a:t>,</a:t>
          </a:r>
          <a:r>
            <a:rPr lang="bg" sz="1500" b="1" kern="1200" dirty="0" smtClean="0"/>
            <a:t> </a:t>
          </a:r>
          <a:r>
            <a:rPr lang="bg" sz="1500" b="1" kern="1200" dirty="0"/>
            <a:t>базиран на </a:t>
          </a:r>
          <a:r>
            <a:rPr lang="bg" sz="1500" b="1" kern="1200" dirty="0" smtClean="0"/>
            <a:t>кредитиране</a:t>
          </a:r>
          <a:r>
            <a:rPr lang="bg" sz="1500" b="0" kern="1200" dirty="0" smtClean="0"/>
            <a:t>: </a:t>
          </a:r>
          <a:r>
            <a:rPr lang="bg" sz="1500" b="0" kern="1200" dirty="0"/>
            <a:t>транзакции, базирани на дългове между физически лица, предимно необезпечени лични заеми.</a:t>
          </a:r>
          <a:r>
            <a:rPr lang="bg" sz="1500" kern="1200" dirty="0"/>
            <a:t> </a:t>
          </a:r>
          <a:endParaRPr lang="en-US" sz="1500" kern="1200" dirty="0"/>
        </a:p>
      </dsp:txBody>
      <dsp:txXfrm>
        <a:off x="1839415" y="2016833"/>
        <a:ext cx="3152605" cy="1337468"/>
      </dsp:txXfrm>
    </dsp:sp>
    <dsp:sp modelId="{39C9CEE7-0155-4D31-A7B2-EBFAA7208D61}">
      <dsp:nvSpPr>
        <dsp:cNvPr id="0" name=""/>
        <dsp:cNvSpPr/>
      </dsp:nvSpPr>
      <dsp:spPr>
        <a:xfrm>
          <a:off x="5541337" y="2016833"/>
          <a:ext cx="1337468" cy="133746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C983E1-5F9A-4638-9130-CB6AEB5E5BEA}">
      <dsp:nvSpPr>
        <dsp:cNvPr id="0" name=""/>
        <dsp:cNvSpPr/>
      </dsp:nvSpPr>
      <dsp:spPr>
        <a:xfrm>
          <a:off x="5822206" y="2297701"/>
          <a:ext cx="775731" cy="77573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ED2A7D-36FE-48D5-A66A-7E17D0BC6675}">
      <dsp:nvSpPr>
        <dsp:cNvPr id="0" name=""/>
        <dsp:cNvSpPr/>
      </dsp:nvSpPr>
      <dsp:spPr>
        <a:xfrm>
          <a:off x="7165407" y="2016833"/>
          <a:ext cx="3152605" cy="1337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666750">
            <a:lnSpc>
              <a:spcPct val="100000"/>
            </a:lnSpc>
            <a:spcBef>
              <a:spcPct val="0"/>
            </a:spcBef>
            <a:spcAft>
              <a:spcPct val="35000"/>
            </a:spcAft>
          </a:pPr>
          <a:r>
            <a:rPr lang="bg" sz="1500" kern="1200" dirty="0"/>
            <a:t>Моделът </a:t>
          </a:r>
          <a:r>
            <a:rPr lang="bg" sz="1500" b="1" kern="1200" dirty="0" smtClean="0"/>
            <a:t>дяловото участие</a:t>
          </a:r>
          <a:r>
            <a:rPr lang="bg" sz="1500" b="0" kern="1200" dirty="0" smtClean="0"/>
            <a:t>: </a:t>
          </a:r>
          <a:r>
            <a:rPr lang="bg" sz="1500" b="0" kern="1200" dirty="0"/>
            <a:t>продажба на регистрирани ценни </a:t>
          </a:r>
          <a:r>
            <a:rPr lang="bg" sz="1500" b="0" kern="1200" dirty="0" smtClean="0"/>
            <a:t>книжа.</a:t>
          </a:r>
          <a:endParaRPr lang="en-US" sz="1500" kern="1200" dirty="0"/>
        </a:p>
      </dsp:txBody>
      <dsp:txXfrm>
        <a:off x="7165407" y="2016833"/>
        <a:ext cx="3152605" cy="1337468"/>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022D43-3732-442D-8407-E5B649A7126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3C070E6-D575-441D-8DC5-9A1D58322D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8E18E78-C27A-4D74-A31A-DD6DA53158C8}"/>
              </a:ext>
            </a:extLst>
          </p:cNvPr>
          <p:cNvSpPr>
            <a:spLocks noGrp="1"/>
          </p:cNvSpPr>
          <p:nvPr>
            <p:ph type="dt" sz="half" idx="10"/>
          </p:nvPr>
        </p:nvSpPr>
        <p:spPr/>
        <p:txBody>
          <a:bodyPr/>
          <a:lstStyle/>
          <a:p>
            <a:fld id="{DE4D5FC8-EB5F-4C2B-A698-43759229844D}" type="datetimeFigureOut">
              <a:rPr lang="it-IT" smtClean="0"/>
              <a:t>07/10/2022</a:t>
            </a:fld>
            <a:endParaRPr lang="it-IT"/>
          </a:p>
        </p:txBody>
      </p:sp>
      <p:sp>
        <p:nvSpPr>
          <p:cNvPr id="5" name="Segnaposto piè di pagina 4">
            <a:extLst>
              <a:ext uri="{FF2B5EF4-FFF2-40B4-BE49-F238E27FC236}">
                <a16:creationId xmlns:a16="http://schemas.microsoft.com/office/drawing/2014/main" id="{28CA433D-180B-4EF9-87D9-5254B54D804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3E846D2-6B04-4688-A00E-3274A328AFA3}"/>
              </a:ext>
            </a:extLst>
          </p:cNvPr>
          <p:cNvSpPr>
            <a:spLocks noGrp="1"/>
          </p:cNvSpPr>
          <p:nvPr>
            <p:ph type="sldNum" sz="quarter" idx="12"/>
          </p:nvPr>
        </p:nvSpPr>
        <p:spPr/>
        <p:txBody>
          <a:bodyPr/>
          <a:lstStyle/>
          <a:p>
            <a:fld id="{52F30924-04B9-4059-BC48-57A69E035BD8}" type="slidenum">
              <a:rPr lang="it-IT" smtClean="0"/>
              <a:t>‹#›</a:t>
            </a:fld>
            <a:endParaRPr lang="it-IT"/>
          </a:p>
        </p:txBody>
      </p:sp>
    </p:spTree>
    <p:extLst>
      <p:ext uri="{BB962C8B-B14F-4D97-AF65-F5344CB8AC3E}">
        <p14:creationId xmlns:p14="http://schemas.microsoft.com/office/powerpoint/2010/main" val="4110083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655D2E-2063-43E0-8AA0-EC9CEBC5077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8051716-0DEE-48CD-A4FE-10E3C9E3274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7686F83-A155-4A82-A992-2C2C05EEA2FC}"/>
              </a:ext>
            </a:extLst>
          </p:cNvPr>
          <p:cNvSpPr>
            <a:spLocks noGrp="1"/>
          </p:cNvSpPr>
          <p:nvPr>
            <p:ph type="dt" sz="half" idx="10"/>
          </p:nvPr>
        </p:nvSpPr>
        <p:spPr/>
        <p:txBody>
          <a:bodyPr/>
          <a:lstStyle/>
          <a:p>
            <a:fld id="{DE4D5FC8-EB5F-4C2B-A698-43759229844D}" type="datetimeFigureOut">
              <a:rPr lang="it-IT" smtClean="0"/>
              <a:t>07/10/2022</a:t>
            </a:fld>
            <a:endParaRPr lang="it-IT"/>
          </a:p>
        </p:txBody>
      </p:sp>
      <p:sp>
        <p:nvSpPr>
          <p:cNvPr id="5" name="Segnaposto piè di pagina 4">
            <a:extLst>
              <a:ext uri="{FF2B5EF4-FFF2-40B4-BE49-F238E27FC236}">
                <a16:creationId xmlns:a16="http://schemas.microsoft.com/office/drawing/2014/main" id="{EFD58A01-88A7-4C1B-9A6F-B4B42EAF961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3074603-F71D-4817-A576-F83DA7E6EB62}"/>
              </a:ext>
            </a:extLst>
          </p:cNvPr>
          <p:cNvSpPr>
            <a:spLocks noGrp="1"/>
          </p:cNvSpPr>
          <p:nvPr>
            <p:ph type="sldNum" sz="quarter" idx="12"/>
          </p:nvPr>
        </p:nvSpPr>
        <p:spPr/>
        <p:txBody>
          <a:bodyPr/>
          <a:lstStyle/>
          <a:p>
            <a:fld id="{52F30924-04B9-4059-BC48-57A69E035BD8}" type="slidenum">
              <a:rPr lang="it-IT" smtClean="0"/>
              <a:t>‹#›</a:t>
            </a:fld>
            <a:endParaRPr lang="it-IT"/>
          </a:p>
        </p:txBody>
      </p:sp>
    </p:spTree>
    <p:extLst>
      <p:ext uri="{BB962C8B-B14F-4D97-AF65-F5344CB8AC3E}">
        <p14:creationId xmlns:p14="http://schemas.microsoft.com/office/powerpoint/2010/main" val="708609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8BD0D81-5363-4654-A9A4-4FCFD1A614C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70CC130-82B0-4F40-A74E-8422938BD04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7E7A25A-B9F5-491D-B766-6A791078BEE0}"/>
              </a:ext>
            </a:extLst>
          </p:cNvPr>
          <p:cNvSpPr>
            <a:spLocks noGrp="1"/>
          </p:cNvSpPr>
          <p:nvPr>
            <p:ph type="dt" sz="half" idx="10"/>
          </p:nvPr>
        </p:nvSpPr>
        <p:spPr/>
        <p:txBody>
          <a:bodyPr/>
          <a:lstStyle/>
          <a:p>
            <a:fld id="{DE4D5FC8-EB5F-4C2B-A698-43759229844D}" type="datetimeFigureOut">
              <a:rPr lang="it-IT" smtClean="0"/>
              <a:t>07/10/2022</a:t>
            </a:fld>
            <a:endParaRPr lang="it-IT"/>
          </a:p>
        </p:txBody>
      </p:sp>
      <p:sp>
        <p:nvSpPr>
          <p:cNvPr id="5" name="Segnaposto piè di pagina 4">
            <a:extLst>
              <a:ext uri="{FF2B5EF4-FFF2-40B4-BE49-F238E27FC236}">
                <a16:creationId xmlns:a16="http://schemas.microsoft.com/office/drawing/2014/main" id="{2FB55EF5-D8C4-4029-BBD6-41A39D2CA1A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E3B754C-BADF-4A85-95F6-27F06FD4DE51}"/>
              </a:ext>
            </a:extLst>
          </p:cNvPr>
          <p:cNvSpPr>
            <a:spLocks noGrp="1"/>
          </p:cNvSpPr>
          <p:nvPr>
            <p:ph type="sldNum" sz="quarter" idx="12"/>
          </p:nvPr>
        </p:nvSpPr>
        <p:spPr/>
        <p:txBody>
          <a:bodyPr/>
          <a:lstStyle/>
          <a:p>
            <a:fld id="{52F30924-04B9-4059-BC48-57A69E035BD8}" type="slidenum">
              <a:rPr lang="it-IT" smtClean="0"/>
              <a:t>‹#›</a:t>
            </a:fld>
            <a:endParaRPr lang="it-IT"/>
          </a:p>
        </p:txBody>
      </p:sp>
    </p:spTree>
    <p:extLst>
      <p:ext uri="{BB962C8B-B14F-4D97-AF65-F5344CB8AC3E}">
        <p14:creationId xmlns:p14="http://schemas.microsoft.com/office/powerpoint/2010/main" val="3452776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48FF09-C6D4-48E4-82EB-F2B3FAA6BFC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3324F21-0C5C-45F7-B717-AA042CC436F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C6BA96A-E2E1-4218-AE09-90F7EB30885E}"/>
              </a:ext>
            </a:extLst>
          </p:cNvPr>
          <p:cNvSpPr>
            <a:spLocks noGrp="1"/>
          </p:cNvSpPr>
          <p:nvPr>
            <p:ph type="dt" sz="half" idx="10"/>
          </p:nvPr>
        </p:nvSpPr>
        <p:spPr/>
        <p:txBody>
          <a:bodyPr/>
          <a:lstStyle/>
          <a:p>
            <a:fld id="{DE4D5FC8-EB5F-4C2B-A698-43759229844D}" type="datetimeFigureOut">
              <a:rPr lang="it-IT" smtClean="0"/>
              <a:t>07/10/2022</a:t>
            </a:fld>
            <a:endParaRPr lang="it-IT"/>
          </a:p>
        </p:txBody>
      </p:sp>
      <p:sp>
        <p:nvSpPr>
          <p:cNvPr id="5" name="Segnaposto piè di pagina 4">
            <a:extLst>
              <a:ext uri="{FF2B5EF4-FFF2-40B4-BE49-F238E27FC236}">
                <a16:creationId xmlns:a16="http://schemas.microsoft.com/office/drawing/2014/main" id="{C178229A-E6A4-4DAC-B4E8-EC35DCE31B9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1D4F011-B5E0-4AD4-B6B9-FBD32D25AA74}"/>
              </a:ext>
            </a:extLst>
          </p:cNvPr>
          <p:cNvSpPr>
            <a:spLocks noGrp="1"/>
          </p:cNvSpPr>
          <p:nvPr>
            <p:ph type="sldNum" sz="quarter" idx="12"/>
          </p:nvPr>
        </p:nvSpPr>
        <p:spPr/>
        <p:txBody>
          <a:bodyPr/>
          <a:lstStyle/>
          <a:p>
            <a:fld id="{52F30924-04B9-4059-BC48-57A69E035BD8}" type="slidenum">
              <a:rPr lang="it-IT" smtClean="0"/>
              <a:t>‹#›</a:t>
            </a:fld>
            <a:endParaRPr lang="it-IT"/>
          </a:p>
        </p:txBody>
      </p:sp>
    </p:spTree>
    <p:extLst>
      <p:ext uri="{BB962C8B-B14F-4D97-AF65-F5344CB8AC3E}">
        <p14:creationId xmlns:p14="http://schemas.microsoft.com/office/powerpoint/2010/main" val="3655882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D51115-0E30-4E73-9E58-A8711EF9DCA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2A0BF8-050F-41F5-AEC8-D0BB94FF12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785096F-625D-4B3E-81E1-BA0925145CF2}"/>
              </a:ext>
            </a:extLst>
          </p:cNvPr>
          <p:cNvSpPr>
            <a:spLocks noGrp="1"/>
          </p:cNvSpPr>
          <p:nvPr>
            <p:ph type="dt" sz="half" idx="10"/>
          </p:nvPr>
        </p:nvSpPr>
        <p:spPr/>
        <p:txBody>
          <a:bodyPr/>
          <a:lstStyle/>
          <a:p>
            <a:fld id="{DE4D5FC8-EB5F-4C2B-A698-43759229844D}" type="datetimeFigureOut">
              <a:rPr lang="it-IT" smtClean="0"/>
              <a:t>07/10/2022</a:t>
            </a:fld>
            <a:endParaRPr lang="it-IT"/>
          </a:p>
        </p:txBody>
      </p:sp>
      <p:sp>
        <p:nvSpPr>
          <p:cNvPr id="5" name="Segnaposto piè di pagina 4">
            <a:extLst>
              <a:ext uri="{FF2B5EF4-FFF2-40B4-BE49-F238E27FC236}">
                <a16:creationId xmlns:a16="http://schemas.microsoft.com/office/drawing/2014/main" id="{822BBC08-BE94-43B0-A31F-1069D002863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63D8CC2-66BD-4BFD-9373-DD2241B46EE4}"/>
              </a:ext>
            </a:extLst>
          </p:cNvPr>
          <p:cNvSpPr>
            <a:spLocks noGrp="1"/>
          </p:cNvSpPr>
          <p:nvPr>
            <p:ph type="sldNum" sz="quarter" idx="12"/>
          </p:nvPr>
        </p:nvSpPr>
        <p:spPr/>
        <p:txBody>
          <a:bodyPr/>
          <a:lstStyle/>
          <a:p>
            <a:fld id="{52F30924-04B9-4059-BC48-57A69E035BD8}" type="slidenum">
              <a:rPr lang="it-IT" smtClean="0"/>
              <a:t>‹#›</a:t>
            </a:fld>
            <a:endParaRPr lang="it-IT"/>
          </a:p>
        </p:txBody>
      </p:sp>
    </p:spTree>
    <p:extLst>
      <p:ext uri="{BB962C8B-B14F-4D97-AF65-F5344CB8AC3E}">
        <p14:creationId xmlns:p14="http://schemas.microsoft.com/office/powerpoint/2010/main" val="749040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255248-3D8E-4B86-80F5-356126DCA92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EAFC0A3-A6CA-4367-A717-AFB490DCBAE9}"/>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5667CEA-359A-4A83-BF28-DC5C98411821}"/>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AE9E0F1-9FA3-4569-BD6B-621533EC9A4C}"/>
              </a:ext>
            </a:extLst>
          </p:cNvPr>
          <p:cNvSpPr>
            <a:spLocks noGrp="1"/>
          </p:cNvSpPr>
          <p:nvPr>
            <p:ph type="dt" sz="half" idx="10"/>
          </p:nvPr>
        </p:nvSpPr>
        <p:spPr/>
        <p:txBody>
          <a:bodyPr/>
          <a:lstStyle/>
          <a:p>
            <a:fld id="{DE4D5FC8-EB5F-4C2B-A698-43759229844D}" type="datetimeFigureOut">
              <a:rPr lang="it-IT" smtClean="0"/>
              <a:t>07/10/2022</a:t>
            </a:fld>
            <a:endParaRPr lang="it-IT"/>
          </a:p>
        </p:txBody>
      </p:sp>
      <p:sp>
        <p:nvSpPr>
          <p:cNvPr id="6" name="Segnaposto piè di pagina 5">
            <a:extLst>
              <a:ext uri="{FF2B5EF4-FFF2-40B4-BE49-F238E27FC236}">
                <a16:creationId xmlns:a16="http://schemas.microsoft.com/office/drawing/2014/main" id="{F5E27C14-2CB9-44FA-84BE-74AD74B8C48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1E792DC-121C-47A2-A937-B071AA5C43D0}"/>
              </a:ext>
            </a:extLst>
          </p:cNvPr>
          <p:cNvSpPr>
            <a:spLocks noGrp="1"/>
          </p:cNvSpPr>
          <p:nvPr>
            <p:ph type="sldNum" sz="quarter" idx="12"/>
          </p:nvPr>
        </p:nvSpPr>
        <p:spPr/>
        <p:txBody>
          <a:bodyPr/>
          <a:lstStyle/>
          <a:p>
            <a:fld id="{52F30924-04B9-4059-BC48-57A69E035BD8}" type="slidenum">
              <a:rPr lang="it-IT" smtClean="0"/>
              <a:t>‹#›</a:t>
            </a:fld>
            <a:endParaRPr lang="it-IT"/>
          </a:p>
        </p:txBody>
      </p:sp>
    </p:spTree>
    <p:extLst>
      <p:ext uri="{BB962C8B-B14F-4D97-AF65-F5344CB8AC3E}">
        <p14:creationId xmlns:p14="http://schemas.microsoft.com/office/powerpoint/2010/main" val="3426233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578710-0A59-4DF1-98CF-AB80814D048E}"/>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E0F55A4-2AFA-4035-9A19-8DD7B7ACA1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9912B13-5DE3-4BFB-965D-48E8B69CAD7C}"/>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11BA0BE-A12D-46A2-9FB6-3F77D6279C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CF5D574-6EE6-40BA-9E44-5C17FBACC4CF}"/>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169DA5E-F0FF-4450-BDD2-71DA53AD5B6C}"/>
              </a:ext>
            </a:extLst>
          </p:cNvPr>
          <p:cNvSpPr>
            <a:spLocks noGrp="1"/>
          </p:cNvSpPr>
          <p:nvPr>
            <p:ph type="dt" sz="half" idx="10"/>
          </p:nvPr>
        </p:nvSpPr>
        <p:spPr/>
        <p:txBody>
          <a:bodyPr/>
          <a:lstStyle/>
          <a:p>
            <a:fld id="{DE4D5FC8-EB5F-4C2B-A698-43759229844D}" type="datetimeFigureOut">
              <a:rPr lang="it-IT" smtClean="0"/>
              <a:t>07/10/2022</a:t>
            </a:fld>
            <a:endParaRPr lang="it-IT"/>
          </a:p>
        </p:txBody>
      </p:sp>
      <p:sp>
        <p:nvSpPr>
          <p:cNvPr id="8" name="Segnaposto piè di pagina 7">
            <a:extLst>
              <a:ext uri="{FF2B5EF4-FFF2-40B4-BE49-F238E27FC236}">
                <a16:creationId xmlns:a16="http://schemas.microsoft.com/office/drawing/2014/main" id="{3D1A8A71-4D60-4445-8A1A-3EEB0F685C8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816632F-73DE-4479-A237-CBAAC8B613CE}"/>
              </a:ext>
            </a:extLst>
          </p:cNvPr>
          <p:cNvSpPr>
            <a:spLocks noGrp="1"/>
          </p:cNvSpPr>
          <p:nvPr>
            <p:ph type="sldNum" sz="quarter" idx="12"/>
          </p:nvPr>
        </p:nvSpPr>
        <p:spPr/>
        <p:txBody>
          <a:bodyPr/>
          <a:lstStyle/>
          <a:p>
            <a:fld id="{52F30924-04B9-4059-BC48-57A69E035BD8}" type="slidenum">
              <a:rPr lang="it-IT" smtClean="0"/>
              <a:t>‹#›</a:t>
            </a:fld>
            <a:endParaRPr lang="it-IT"/>
          </a:p>
        </p:txBody>
      </p:sp>
    </p:spTree>
    <p:extLst>
      <p:ext uri="{BB962C8B-B14F-4D97-AF65-F5344CB8AC3E}">
        <p14:creationId xmlns:p14="http://schemas.microsoft.com/office/powerpoint/2010/main" val="2642260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E86DCA-BDC1-4302-9036-71BA0E94EF7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D62CC47B-CD2B-4B3A-AEA1-348AFC8959C0}"/>
              </a:ext>
            </a:extLst>
          </p:cNvPr>
          <p:cNvSpPr>
            <a:spLocks noGrp="1"/>
          </p:cNvSpPr>
          <p:nvPr>
            <p:ph type="dt" sz="half" idx="10"/>
          </p:nvPr>
        </p:nvSpPr>
        <p:spPr/>
        <p:txBody>
          <a:bodyPr/>
          <a:lstStyle/>
          <a:p>
            <a:fld id="{DE4D5FC8-EB5F-4C2B-A698-43759229844D}" type="datetimeFigureOut">
              <a:rPr lang="it-IT" smtClean="0"/>
              <a:t>07/10/2022</a:t>
            </a:fld>
            <a:endParaRPr lang="it-IT"/>
          </a:p>
        </p:txBody>
      </p:sp>
      <p:sp>
        <p:nvSpPr>
          <p:cNvPr id="4" name="Segnaposto piè di pagina 3">
            <a:extLst>
              <a:ext uri="{FF2B5EF4-FFF2-40B4-BE49-F238E27FC236}">
                <a16:creationId xmlns:a16="http://schemas.microsoft.com/office/drawing/2014/main" id="{13DE5D86-D803-40C0-BC64-BB1FB0B77D2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430DF70-E7CD-4954-AFFE-666915C2090D}"/>
              </a:ext>
            </a:extLst>
          </p:cNvPr>
          <p:cNvSpPr>
            <a:spLocks noGrp="1"/>
          </p:cNvSpPr>
          <p:nvPr>
            <p:ph type="sldNum" sz="quarter" idx="12"/>
          </p:nvPr>
        </p:nvSpPr>
        <p:spPr/>
        <p:txBody>
          <a:bodyPr/>
          <a:lstStyle/>
          <a:p>
            <a:fld id="{52F30924-04B9-4059-BC48-57A69E035BD8}" type="slidenum">
              <a:rPr lang="it-IT" smtClean="0"/>
              <a:t>‹#›</a:t>
            </a:fld>
            <a:endParaRPr lang="it-IT"/>
          </a:p>
        </p:txBody>
      </p:sp>
    </p:spTree>
    <p:extLst>
      <p:ext uri="{BB962C8B-B14F-4D97-AF65-F5344CB8AC3E}">
        <p14:creationId xmlns:p14="http://schemas.microsoft.com/office/powerpoint/2010/main" val="328343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D54A56D5-0CF4-4D33-B5C2-875FDCE51C1D}"/>
              </a:ext>
            </a:extLst>
          </p:cNvPr>
          <p:cNvSpPr>
            <a:spLocks noGrp="1"/>
          </p:cNvSpPr>
          <p:nvPr>
            <p:ph type="dt" sz="half" idx="10"/>
          </p:nvPr>
        </p:nvSpPr>
        <p:spPr/>
        <p:txBody>
          <a:bodyPr/>
          <a:lstStyle/>
          <a:p>
            <a:fld id="{DE4D5FC8-EB5F-4C2B-A698-43759229844D}" type="datetimeFigureOut">
              <a:rPr lang="it-IT" smtClean="0"/>
              <a:t>07/10/2022</a:t>
            </a:fld>
            <a:endParaRPr lang="it-IT"/>
          </a:p>
        </p:txBody>
      </p:sp>
      <p:sp>
        <p:nvSpPr>
          <p:cNvPr id="3" name="Segnaposto piè di pagina 2">
            <a:extLst>
              <a:ext uri="{FF2B5EF4-FFF2-40B4-BE49-F238E27FC236}">
                <a16:creationId xmlns:a16="http://schemas.microsoft.com/office/drawing/2014/main" id="{E3C19F68-E749-46BC-A208-FC91CDB4BD2F}"/>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46E7413-C54E-4206-A2C9-588651BCBFFD}"/>
              </a:ext>
            </a:extLst>
          </p:cNvPr>
          <p:cNvSpPr>
            <a:spLocks noGrp="1"/>
          </p:cNvSpPr>
          <p:nvPr>
            <p:ph type="sldNum" sz="quarter" idx="12"/>
          </p:nvPr>
        </p:nvSpPr>
        <p:spPr/>
        <p:txBody>
          <a:bodyPr/>
          <a:lstStyle/>
          <a:p>
            <a:fld id="{52F30924-04B9-4059-BC48-57A69E035BD8}" type="slidenum">
              <a:rPr lang="it-IT" smtClean="0"/>
              <a:t>‹#›</a:t>
            </a:fld>
            <a:endParaRPr lang="it-IT"/>
          </a:p>
        </p:txBody>
      </p:sp>
    </p:spTree>
    <p:extLst>
      <p:ext uri="{BB962C8B-B14F-4D97-AF65-F5344CB8AC3E}">
        <p14:creationId xmlns:p14="http://schemas.microsoft.com/office/powerpoint/2010/main" val="3728300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68FBA5-7522-4A20-9C98-520E5CE6A47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BC789BD-49CE-45FF-A715-00B0D8D749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C7EB5D2A-0B6B-4C47-9625-ADF50FC32F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0008F4A-36F3-4258-9615-D5CEC93055AD}"/>
              </a:ext>
            </a:extLst>
          </p:cNvPr>
          <p:cNvSpPr>
            <a:spLocks noGrp="1"/>
          </p:cNvSpPr>
          <p:nvPr>
            <p:ph type="dt" sz="half" idx="10"/>
          </p:nvPr>
        </p:nvSpPr>
        <p:spPr/>
        <p:txBody>
          <a:bodyPr/>
          <a:lstStyle/>
          <a:p>
            <a:fld id="{DE4D5FC8-EB5F-4C2B-A698-43759229844D}" type="datetimeFigureOut">
              <a:rPr lang="it-IT" smtClean="0"/>
              <a:t>07/10/2022</a:t>
            </a:fld>
            <a:endParaRPr lang="it-IT"/>
          </a:p>
        </p:txBody>
      </p:sp>
      <p:sp>
        <p:nvSpPr>
          <p:cNvPr id="6" name="Segnaposto piè di pagina 5">
            <a:extLst>
              <a:ext uri="{FF2B5EF4-FFF2-40B4-BE49-F238E27FC236}">
                <a16:creationId xmlns:a16="http://schemas.microsoft.com/office/drawing/2014/main" id="{2E929648-EC9D-4131-A8B1-F20F76D02BA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00D14E9-691E-4AAD-A03A-57D785E488A6}"/>
              </a:ext>
            </a:extLst>
          </p:cNvPr>
          <p:cNvSpPr>
            <a:spLocks noGrp="1"/>
          </p:cNvSpPr>
          <p:nvPr>
            <p:ph type="sldNum" sz="quarter" idx="12"/>
          </p:nvPr>
        </p:nvSpPr>
        <p:spPr/>
        <p:txBody>
          <a:bodyPr/>
          <a:lstStyle/>
          <a:p>
            <a:fld id="{52F30924-04B9-4059-BC48-57A69E035BD8}" type="slidenum">
              <a:rPr lang="it-IT" smtClean="0"/>
              <a:t>‹#›</a:t>
            </a:fld>
            <a:endParaRPr lang="it-IT"/>
          </a:p>
        </p:txBody>
      </p:sp>
    </p:spTree>
    <p:extLst>
      <p:ext uri="{BB962C8B-B14F-4D97-AF65-F5344CB8AC3E}">
        <p14:creationId xmlns:p14="http://schemas.microsoft.com/office/powerpoint/2010/main" val="2742293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C851B4-5921-4469-94B6-48A9211790B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BEC7043-70E6-4EE9-ABB9-D43A0C366E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5E858B7-A9DE-4155-8D31-6A11828F0A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B7DAB4B-5BC6-47D4-A0B5-1125FD627CDD}"/>
              </a:ext>
            </a:extLst>
          </p:cNvPr>
          <p:cNvSpPr>
            <a:spLocks noGrp="1"/>
          </p:cNvSpPr>
          <p:nvPr>
            <p:ph type="dt" sz="half" idx="10"/>
          </p:nvPr>
        </p:nvSpPr>
        <p:spPr/>
        <p:txBody>
          <a:bodyPr/>
          <a:lstStyle/>
          <a:p>
            <a:fld id="{DE4D5FC8-EB5F-4C2B-A698-43759229844D}" type="datetimeFigureOut">
              <a:rPr lang="it-IT" smtClean="0"/>
              <a:t>07/10/2022</a:t>
            </a:fld>
            <a:endParaRPr lang="it-IT"/>
          </a:p>
        </p:txBody>
      </p:sp>
      <p:sp>
        <p:nvSpPr>
          <p:cNvPr id="6" name="Segnaposto piè di pagina 5">
            <a:extLst>
              <a:ext uri="{FF2B5EF4-FFF2-40B4-BE49-F238E27FC236}">
                <a16:creationId xmlns:a16="http://schemas.microsoft.com/office/drawing/2014/main" id="{B38A2E2D-B0B8-42A1-8577-79656437483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D3E0038-5187-46BE-BB16-EBB9FCDD12BD}"/>
              </a:ext>
            </a:extLst>
          </p:cNvPr>
          <p:cNvSpPr>
            <a:spLocks noGrp="1"/>
          </p:cNvSpPr>
          <p:nvPr>
            <p:ph type="sldNum" sz="quarter" idx="12"/>
          </p:nvPr>
        </p:nvSpPr>
        <p:spPr/>
        <p:txBody>
          <a:bodyPr/>
          <a:lstStyle/>
          <a:p>
            <a:fld id="{52F30924-04B9-4059-BC48-57A69E035BD8}" type="slidenum">
              <a:rPr lang="it-IT" smtClean="0"/>
              <a:t>‹#›</a:t>
            </a:fld>
            <a:endParaRPr lang="it-IT"/>
          </a:p>
        </p:txBody>
      </p:sp>
    </p:spTree>
    <p:extLst>
      <p:ext uri="{BB962C8B-B14F-4D97-AF65-F5344CB8AC3E}">
        <p14:creationId xmlns:p14="http://schemas.microsoft.com/office/powerpoint/2010/main" val="3543661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0C09EBF-5948-4CD7-99A6-B78D3E639E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bg"/>
              <a:t>Щракнете върху цената за промяна на стила на заглавието на схемата</a:t>
            </a:r>
          </a:p>
        </p:txBody>
      </p:sp>
      <p:sp>
        <p:nvSpPr>
          <p:cNvPr id="3" name="Segnaposto testo 2">
            <a:extLst>
              <a:ext uri="{FF2B5EF4-FFF2-40B4-BE49-F238E27FC236}">
                <a16:creationId xmlns:a16="http://schemas.microsoft.com/office/drawing/2014/main" id="{EE87B427-60B8-4E25-94F7-6B8D64DE4B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bg"/>
              <a:t>Щракнете върху цената за промяна на стила на схемата на теста</a:t>
            </a:r>
          </a:p>
          <a:p>
            <a:pPr lvl="1"/>
            <a:r>
              <a:rPr lang="bg"/>
              <a:t>Secondo livello</a:t>
            </a:r>
          </a:p>
          <a:p>
            <a:pPr lvl="2"/>
            <a:r>
              <a:rPr lang="bg"/>
              <a:t>Terzo livello</a:t>
            </a:r>
          </a:p>
          <a:p>
            <a:pPr lvl="3"/>
            <a:r>
              <a:rPr lang="bg"/>
              <a:t>Quarto livello</a:t>
            </a:r>
          </a:p>
          <a:p>
            <a:pPr lvl="4"/>
            <a:r>
              <a:rPr lang="bg"/>
              <a:t>Quinto livello</a:t>
            </a:r>
          </a:p>
        </p:txBody>
      </p:sp>
      <p:sp>
        <p:nvSpPr>
          <p:cNvPr id="4" name="Segnaposto data 3">
            <a:extLst>
              <a:ext uri="{FF2B5EF4-FFF2-40B4-BE49-F238E27FC236}">
                <a16:creationId xmlns:a16="http://schemas.microsoft.com/office/drawing/2014/main" id="{75824629-67E7-4322-86B1-3E6F4A518D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4D5FC8-EB5F-4C2B-A698-43759229844D}" type="datetimeFigureOut">
              <a:rPr lang="it-IT" smtClean="0"/>
              <a:t>07/10/2022</a:t>
            </a:fld>
            <a:endParaRPr lang="it-IT"/>
          </a:p>
        </p:txBody>
      </p:sp>
      <p:sp>
        <p:nvSpPr>
          <p:cNvPr id="5" name="Segnaposto piè di pagina 4">
            <a:extLst>
              <a:ext uri="{FF2B5EF4-FFF2-40B4-BE49-F238E27FC236}">
                <a16:creationId xmlns:a16="http://schemas.microsoft.com/office/drawing/2014/main" id="{F9E4F86E-44C9-479A-A8BB-1C47164335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C0BD763B-845F-4B9F-9A1C-8CB59E6E10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F30924-04B9-4059-BC48-57A69E035BD8}" type="slidenum">
              <a:rPr lang="it-IT" smtClean="0"/>
              <a:t>‹#›</a:t>
            </a:fld>
            <a:endParaRPr lang="it-IT"/>
          </a:p>
        </p:txBody>
      </p:sp>
    </p:spTree>
    <p:extLst>
      <p:ext uri="{BB962C8B-B14F-4D97-AF65-F5344CB8AC3E}">
        <p14:creationId xmlns:p14="http://schemas.microsoft.com/office/powerpoint/2010/main" val="1965408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76990" y="1545657"/>
            <a:ext cx="10533357" cy="1369074"/>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4400" b="1" dirty="0">
                <a:solidFill>
                  <a:srgbClr val="FF6600"/>
                </a:solidFill>
                <a:latin typeface="Arial" panose="020B0604020202020204" pitchFamily="34" charset="0"/>
                <a:cs typeface="Arial" panose="020B0604020202020204" pitchFamily="34" charset="0"/>
              </a:rPr>
              <a:t>Стратегии за </a:t>
            </a:r>
            <a:r>
              <a:rPr lang="bg" sz="4400" b="1" dirty="0" smtClean="0">
                <a:solidFill>
                  <a:srgbClr val="FF6600"/>
                </a:solidFill>
                <a:latin typeface="Arial" panose="020B0604020202020204" pitchFamily="34" charset="0"/>
                <a:cs typeface="Arial" panose="020B0604020202020204" pitchFamily="34" charset="0"/>
              </a:rPr>
              <a:t>краудфъндинг</a:t>
            </a:r>
            <a:endParaRPr lang="it-IT" sz="4400" b="1" dirty="0">
              <a:solidFill>
                <a:srgbClr val="FF4343"/>
              </a:solidFill>
              <a:latin typeface="Arial" panose="020B0604020202020204" pitchFamily="34" charset="0"/>
              <a:cs typeface="Arial" panose="020B0604020202020204" pitchFamily="34" charset="0"/>
            </a:endParaRP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76989" y="3068470"/>
            <a:ext cx="10533358" cy="34475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2800" b="1" dirty="0">
                <a:solidFill>
                  <a:srgbClr val="FF4343"/>
                </a:solidFill>
                <a:latin typeface="Arial" panose="020B0604020202020204" pitchFamily="34" charset="0"/>
                <a:cs typeface="Arial" panose="020B0604020202020204" pitchFamily="34" charset="0"/>
              </a:rPr>
              <a:t>Модул 5</a:t>
            </a: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3293958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593177"/>
            <a:ext cx="9639850" cy="1197714"/>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2400" b="1" dirty="0">
                <a:solidFill>
                  <a:srgbClr val="FF6600"/>
                </a:solidFill>
                <a:latin typeface="Arial" panose="020B0604020202020204" pitchFamily="34" charset="0"/>
                <a:cs typeface="Arial" panose="020B0604020202020204" pitchFamily="34" charset="0"/>
              </a:rPr>
              <a:t>основни модели за краудфъндинг, използвани в момента в в областта на спорта</a:t>
            </a:r>
            <a:endParaRPr lang="it-IT" sz="2400" b="1" dirty="0">
              <a:solidFill>
                <a:srgbClr val="FF4343"/>
              </a:solidFill>
              <a:latin typeface="Arial" panose="020B0604020202020204" pitchFamily="34" charset="0"/>
              <a:cs typeface="Arial" panose="020B0604020202020204" pitchFamily="34" charset="0"/>
            </a:endParaRP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1677971"/>
            <a:ext cx="10533358" cy="4213782"/>
          </a:xfrm>
          <a:prstGeom prst="rect">
            <a:avLst/>
          </a:prstGeom>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5900" b="1" dirty="0" smtClean="0">
                <a:solidFill>
                  <a:srgbClr val="FF4343"/>
                </a:solidFill>
                <a:latin typeface="Arial" panose="020B0604020202020204" pitchFamily="34" charset="0"/>
                <a:cs typeface="Arial" panose="020B0604020202020204" pitchFamily="34" charset="0"/>
              </a:rPr>
              <a:t>Модел, основан </a:t>
            </a:r>
            <a:r>
              <a:rPr lang="bg" sz="5900" b="1" dirty="0">
                <a:solidFill>
                  <a:srgbClr val="FF4343"/>
                </a:solidFill>
                <a:latin typeface="Arial" panose="020B0604020202020204" pitchFamily="34" charset="0"/>
                <a:cs typeface="Arial" panose="020B0604020202020204" pitchFamily="34" charset="0"/>
              </a:rPr>
              <a:t>на </a:t>
            </a:r>
            <a:r>
              <a:rPr lang="bg" sz="5900" b="1" dirty="0" smtClean="0">
                <a:solidFill>
                  <a:srgbClr val="FF4343"/>
                </a:solidFill>
                <a:latin typeface="Arial" panose="020B0604020202020204" pitchFamily="34" charset="0"/>
                <a:cs typeface="Arial" panose="020B0604020202020204" pitchFamily="34" charset="0"/>
              </a:rPr>
              <a:t>кредитиране</a:t>
            </a:r>
            <a:endParaRPr lang="bg" sz="5900" b="1" dirty="0">
              <a:solidFill>
                <a:srgbClr val="FF4343"/>
              </a:solidFill>
              <a:latin typeface="Arial" panose="020B0604020202020204" pitchFamily="34" charset="0"/>
              <a:cs typeface="Arial" panose="020B0604020202020204" pitchFamily="34" charset="0"/>
            </a:endParaRPr>
          </a:p>
          <a:p>
            <a:pPr algn="just">
              <a:lnSpc>
                <a:spcPct val="110000"/>
              </a:lnSpc>
            </a:pPr>
            <a:r>
              <a:rPr lang="ru-RU" sz="2900" dirty="0">
                <a:latin typeface="Arial" panose="020B0604020202020204" pitchFamily="34" charset="0"/>
                <a:cs typeface="Arial" panose="020B0604020202020204" pitchFamily="34" charset="0"/>
              </a:rPr>
              <a:t>При моделът за краудфъндинг, основан на кредитиране (наричано още „peer-to-peer lending“ или „социално кредитиране“), инвеститорите предоставят средства на физически лица, групи или малки дружества, като очакват да им бъдат възстановени след определен период, обикновено с лихвени проценти, без участието на традиционните финансови посредници (Гуо и др., 2016 г.). Този модел е най-разпространен в световен мащаб – половината от платформите работят по него (Рау, 2017 г.). </a:t>
            </a:r>
          </a:p>
          <a:p>
            <a:pPr algn="just">
              <a:lnSpc>
                <a:spcPct val="110000"/>
              </a:lnSpc>
            </a:pPr>
            <a:r>
              <a:rPr lang="ru-RU" sz="2900" dirty="0">
                <a:latin typeface="Arial" panose="020B0604020202020204" pitchFamily="34" charset="0"/>
                <a:cs typeface="Arial" panose="020B0604020202020204" pitchFamily="34" charset="0"/>
              </a:rPr>
              <a:t>Могат да се разграничат различни категории на този модел:</a:t>
            </a:r>
          </a:p>
          <a:p>
            <a:pPr algn="just">
              <a:lnSpc>
                <a:spcPct val="110000"/>
              </a:lnSpc>
            </a:pPr>
            <a:r>
              <a:rPr lang="ru-RU" sz="2900" dirty="0">
                <a:latin typeface="Arial" panose="020B0604020202020204" pitchFamily="34" charset="0"/>
                <a:cs typeface="Arial" panose="020B0604020202020204" pitchFamily="34" charset="0"/>
              </a:rPr>
              <a:t>• P2P кредитиране, при което индивидуални спонсори отпускат заеми на индивидуални организации и предприемачи. В много случаи заемът е необезпечен. Въз основа на информацията, оповестена от набиращия средства, финансиращите лица решават да покрият цялата или определена част от исканата сума на заема (Саварски, 2015 г.). Ако кампанията е успешна, заемът се отпуска на набиращия средства, а по-късно се изплаща с лихвите на финансиращия(ите);</a:t>
            </a:r>
          </a:p>
          <a:p>
            <a:pPr algn="just">
              <a:lnSpc>
                <a:spcPct val="110000"/>
              </a:lnSpc>
            </a:pPr>
            <a:r>
              <a:rPr lang="ru-RU" sz="2900" dirty="0">
                <a:latin typeface="Arial" panose="020B0604020202020204" pitchFamily="34" charset="0"/>
                <a:cs typeface="Arial" panose="020B0604020202020204" pitchFamily="34" charset="0"/>
              </a:rPr>
              <a:t>• Кредитиране между равнопоставени партньори (P2B), при което отделни финансиращи организации отпускат заеми на МСП. Заемите не са обезпечени. Бързината, гъвкавостта и разходите (Саварски, 2015 г.) превръщат P2B кредитирането в реална алтернатива за финансиране на бизнеса, която е привлекателна най-вече за стартиращи предприятия и малки предприятия с потенциал за растеж;</a:t>
            </a:r>
          </a:p>
          <a:p>
            <a:pPr algn="just">
              <a:lnSpc>
                <a:spcPct val="110000"/>
              </a:lnSpc>
            </a:pPr>
            <a:r>
              <a:rPr lang="ru-RU" sz="2900" dirty="0">
                <a:latin typeface="Arial" panose="020B0604020202020204" pitchFamily="34" charset="0"/>
                <a:cs typeface="Arial" panose="020B0604020202020204" pitchFamily="34" charset="0"/>
              </a:rPr>
              <a:t>• Кредитиране между предприятия (B2B), при което финансиращият орган се състои от различни предприятия, често много малки компании, които искат да предоставят пари назаем срещу добра възвръщаемост. Кредитирането на предприятия (както P2B, така и B2B) може да включва и финансиране на обединени инвестиционни инструменти вместо на отделни предприятия</a:t>
            </a:r>
            <a:r>
              <a:rPr lang="ru-RU" sz="2900" dirty="0" smtClean="0">
                <a:latin typeface="Arial" panose="020B0604020202020204" pitchFamily="34" charset="0"/>
                <a:cs typeface="Arial" panose="020B0604020202020204" pitchFamily="34" charset="0"/>
              </a:rPr>
              <a:t>.</a:t>
            </a:r>
            <a:endParaRPr lang="bg" sz="2900" dirty="0">
              <a:latin typeface="Arial" panose="020B0604020202020204" pitchFamily="34" charset="0"/>
              <a:cs typeface="Arial" panose="020B0604020202020204" pitchFamily="34" charset="0"/>
            </a:endParaRPr>
          </a:p>
          <a:p>
            <a:pPr algn="l">
              <a:lnSpc>
                <a:spcPct val="110000"/>
              </a:lnSpc>
            </a:pPr>
            <a:endParaRPr lang="it-IT" sz="1400" dirty="0">
              <a:latin typeface="Arial" panose="020B0604020202020204" pitchFamily="34" charset="0"/>
              <a:cs typeface="Arial" panose="020B0604020202020204" pitchFamily="34" charset="0"/>
            </a:endParaRP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3097729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593177"/>
            <a:ext cx="9639850" cy="1197714"/>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2400" b="1" dirty="0">
                <a:solidFill>
                  <a:srgbClr val="FF6600"/>
                </a:solidFill>
                <a:latin typeface="Arial" panose="020B0604020202020204" pitchFamily="34" charset="0"/>
                <a:cs typeface="Arial" panose="020B0604020202020204" pitchFamily="34" charset="0"/>
              </a:rPr>
              <a:t>основни модели за краудфъндинг, използвани в момента в в областта на спорта</a:t>
            </a:r>
            <a:endParaRPr lang="it-IT" sz="2400" b="1" dirty="0">
              <a:solidFill>
                <a:srgbClr val="FF4343"/>
              </a:solidFill>
              <a:latin typeface="Arial" panose="020B0604020202020204" pitchFamily="34" charset="0"/>
              <a:cs typeface="Arial" panose="020B0604020202020204" pitchFamily="34" charset="0"/>
            </a:endParaRP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1677971"/>
            <a:ext cx="10533358" cy="421378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2800" b="1" dirty="0" smtClean="0">
                <a:solidFill>
                  <a:srgbClr val="FF4343"/>
                </a:solidFill>
                <a:latin typeface="Arial" panose="020B0604020202020204" pitchFamily="34" charset="0"/>
                <a:cs typeface="Arial" panose="020B0604020202020204" pitchFamily="34" charset="0"/>
              </a:rPr>
              <a:t>Модел, основан </a:t>
            </a:r>
            <a:r>
              <a:rPr lang="bg" sz="2800" b="1" dirty="0">
                <a:solidFill>
                  <a:srgbClr val="FF4343"/>
                </a:solidFill>
                <a:latin typeface="Arial" panose="020B0604020202020204" pitchFamily="34" charset="0"/>
                <a:cs typeface="Arial" panose="020B0604020202020204" pitchFamily="34" charset="0"/>
              </a:rPr>
              <a:t>на кредитиране: Плюсове</a:t>
            </a:r>
          </a:p>
          <a:p>
            <a:pPr marL="285750" indent="-285750" algn="just">
              <a:lnSpc>
                <a:spcPct val="110000"/>
              </a:lnSpc>
              <a:buFont typeface="Arial" panose="020B0604020202020204" pitchFamily="34" charset="0"/>
              <a:buChar char="•"/>
            </a:pPr>
            <a:r>
              <a:rPr lang="ru-RU" sz="1400" b="1" dirty="0">
                <a:latin typeface="Arial" panose="020B0604020202020204" pitchFamily="34" charset="0"/>
                <a:cs typeface="Arial" panose="020B0604020202020204" pitchFamily="34" charset="0"/>
              </a:rPr>
              <a:t>Достъп до капитал на по-ниска цена</a:t>
            </a:r>
            <a:r>
              <a:rPr lang="ru-RU" sz="1400" dirty="0">
                <a:latin typeface="Arial" panose="020B0604020202020204" pitchFamily="34" charset="0"/>
                <a:cs typeface="Arial" panose="020B0604020202020204" pitchFamily="34" charset="0"/>
              </a:rPr>
              <a:t>: Използването на иновативни алгоритми за определяне на кредитоспособността на кандидатите, опростените процеси на кандидатстване и одобрение, както и специализацията в ограничен брой продукти и услуги позволяват на платформите да работят с относително ниски инфраструктурни разходи, което намалява цената на заема за бенефициента, въпреки че това невинаги важи за всички платформи. Платформите могат също така да създадат стимули за традиционните финансови институции да въвеждат иновации (Европейска комисия 2016 г.);</a:t>
            </a:r>
          </a:p>
          <a:p>
            <a:pPr marL="285750" indent="-285750" algn="just">
              <a:lnSpc>
                <a:spcPct val="110000"/>
              </a:lnSpc>
              <a:buFont typeface="Arial" panose="020B0604020202020204" pitchFamily="34" charset="0"/>
              <a:buChar char="•"/>
            </a:pPr>
            <a:r>
              <a:rPr lang="ru-RU" sz="1400" b="1" dirty="0">
                <a:latin typeface="Arial" panose="020B0604020202020204" pitchFamily="34" charset="0"/>
                <a:cs typeface="Arial" panose="020B0604020202020204" pitchFamily="34" charset="0"/>
              </a:rPr>
              <a:t>Различни източници на финансиране</a:t>
            </a:r>
            <a:r>
              <a:rPr lang="ru-RU" sz="1400" dirty="0">
                <a:latin typeface="Arial" panose="020B0604020202020204" pitchFamily="34" charset="0"/>
                <a:cs typeface="Arial" panose="020B0604020202020204" pitchFamily="34" charset="0"/>
              </a:rPr>
              <a:t>: Селективният процес на традиционните доставчици на капитал след финансовата криза (МВФ 2016 г.) намали търсенето на лични заеми за финансиране на проекти (ЕБО 2016 г., ОИСР 2014 г., ОИСР 2009 г.), което прави краудфъндинга подходяща алтернатива на традиционното кредитиране;</a:t>
            </a:r>
          </a:p>
          <a:p>
            <a:pPr marL="285750" indent="-285750" algn="just">
              <a:lnSpc>
                <a:spcPct val="110000"/>
              </a:lnSpc>
              <a:buFont typeface="Arial" panose="020B0604020202020204" pitchFamily="34" charset="0"/>
              <a:buChar char="•"/>
            </a:pPr>
            <a:r>
              <a:rPr lang="ru-RU" sz="1400" b="1" dirty="0">
                <a:latin typeface="Arial" panose="020B0604020202020204" pitchFamily="34" charset="0"/>
                <a:cs typeface="Arial" panose="020B0604020202020204" pitchFamily="34" charset="0"/>
              </a:rPr>
              <a:t>Финансова възвръщаемост</a:t>
            </a:r>
            <a:r>
              <a:rPr lang="ru-RU" sz="1400" dirty="0">
                <a:latin typeface="Arial" panose="020B0604020202020204" pitchFamily="34" charset="0"/>
                <a:cs typeface="Arial" panose="020B0604020202020204" pitchFamily="34" charset="0"/>
              </a:rPr>
              <a:t>: този модел позволява по-голяма възвръщаемост за инвеститорите, равностойна на по-висок риск. По-конкретно, той засилва търсенето от страна на финансиращите, които искат експоненциална възвръщаемост и предприемат по-високи </a:t>
            </a:r>
            <a:r>
              <a:rPr lang="ru-RU" sz="1400" dirty="0" smtClean="0">
                <a:latin typeface="Arial" panose="020B0604020202020204" pitchFamily="34" charset="0"/>
                <a:cs typeface="Arial" panose="020B0604020202020204" pitchFamily="34" charset="0"/>
              </a:rPr>
              <a:t>рискове</a:t>
            </a:r>
            <a:r>
              <a:rPr lang="bg-BG" sz="1400" dirty="0">
                <a:latin typeface="Arial" panose="020B0604020202020204" pitchFamily="34" charset="0"/>
                <a:cs typeface="Arial" panose="020B0604020202020204" pitchFamily="34" charset="0"/>
              </a:rPr>
              <a:t>.</a:t>
            </a:r>
            <a:endParaRPr lang="ru-RU" sz="1400" dirty="0">
              <a:latin typeface="Arial" panose="020B0604020202020204" pitchFamily="34" charset="0"/>
              <a:cs typeface="Arial" panose="020B0604020202020204" pitchFamily="34" charset="0"/>
            </a:endParaRP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175571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593177"/>
            <a:ext cx="9639850" cy="1197714"/>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2400" b="1" dirty="0">
                <a:solidFill>
                  <a:srgbClr val="FF6600"/>
                </a:solidFill>
                <a:latin typeface="Arial" panose="020B0604020202020204" pitchFamily="34" charset="0"/>
                <a:cs typeface="Arial" panose="020B0604020202020204" pitchFamily="34" charset="0"/>
              </a:rPr>
              <a:t>основни модели за краудфъндинг, използвани в момента в в областта на спорта</a:t>
            </a:r>
            <a:endParaRPr lang="it-IT" sz="2400" b="1" dirty="0">
              <a:solidFill>
                <a:srgbClr val="FF4343"/>
              </a:solidFill>
              <a:latin typeface="Arial" panose="020B0604020202020204" pitchFamily="34" charset="0"/>
              <a:cs typeface="Arial" panose="020B0604020202020204" pitchFamily="34" charset="0"/>
            </a:endParaRP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1677971"/>
            <a:ext cx="10533358" cy="421378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2800" b="1" dirty="0" smtClean="0">
                <a:solidFill>
                  <a:srgbClr val="FF4343"/>
                </a:solidFill>
                <a:latin typeface="Arial" panose="020B0604020202020204" pitchFamily="34" charset="0"/>
                <a:cs typeface="Arial" panose="020B0604020202020204" pitchFamily="34" charset="0"/>
              </a:rPr>
              <a:t>Модел, основан </a:t>
            </a:r>
            <a:r>
              <a:rPr lang="bg" sz="2800" b="1" dirty="0">
                <a:solidFill>
                  <a:srgbClr val="FF4343"/>
                </a:solidFill>
                <a:latin typeface="Arial" panose="020B0604020202020204" pitchFamily="34" charset="0"/>
                <a:cs typeface="Arial" panose="020B0604020202020204" pitchFamily="34" charset="0"/>
              </a:rPr>
              <a:t>на кредитиране: </a:t>
            </a:r>
            <a:r>
              <a:rPr lang="bg" sz="2800" b="1" dirty="0" smtClean="0">
                <a:solidFill>
                  <a:srgbClr val="FF4343"/>
                </a:solidFill>
                <a:latin typeface="Arial" panose="020B0604020202020204" pitchFamily="34" charset="0"/>
                <a:cs typeface="Arial" panose="020B0604020202020204" pitchFamily="34" charset="0"/>
              </a:rPr>
              <a:t>Минуси</a:t>
            </a:r>
            <a:endParaRPr lang="bg" sz="2800" b="1" dirty="0">
              <a:solidFill>
                <a:srgbClr val="FF4343"/>
              </a:solidFill>
              <a:latin typeface="Arial" panose="020B0604020202020204" pitchFamily="34" charset="0"/>
              <a:cs typeface="Arial" panose="020B0604020202020204" pitchFamily="34" charset="0"/>
            </a:endParaRPr>
          </a:p>
          <a:p>
            <a:pPr marL="285750" indent="-285750" algn="just">
              <a:lnSpc>
                <a:spcPct val="110000"/>
              </a:lnSpc>
              <a:buFont typeface="Arial" panose="020B0604020202020204" pitchFamily="34" charset="0"/>
              <a:buChar char="•"/>
            </a:pPr>
            <a:r>
              <a:rPr lang="ru-RU" sz="1400" b="1" dirty="0">
                <a:latin typeface="Arial" panose="020B0604020202020204" pitchFamily="34" charset="0"/>
                <a:cs typeface="Arial" panose="020B0604020202020204" pitchFamily="34" charset="0"/>
              </a:rPr>
              <a:t>Финансови загуби: </a:t>
            </a:r>
            <a:r>
              <a:rPr lang="ru-RU" sz="1400" dirty="0">
                <a:latin typeface="Arial" panose="020B0604020202020204" pitchFamily="34" charset="0"/>
                <a:cs typeface="Arial" panose="020B0604020202020204" pitchFamily="34" charset="0"/>
              </a:rPr>
              <a:t>Въпреки предимствата на необезпечените заеми за индивидуалните потребители, МСП и стартиращи предприятия, рискът е по-висок поради естеството им. Освен това методите за кредитна оценка, използвани от платформите, са до голяма степен нови и не са изпитани. За да намалят този риск, някои платформи са създали провизионен фонд (фонд за непредвидени разходи/резерв) или са въвели гаранции от трети страни;</a:t>
            </a:r>
          </a:p>
          <a:p>
            <a:pPr marL="285750" indent="-285750" algn="just">
              <a:lnSpc>
                <a:spcPct val="110000"/>
              </a:lnSpc>
              <a:buFont typeface="Arial" panose="020B0604020202020204" pitchFamily="34" charset="0"/>
              <a:buChar char="•"/>
            </a:pPr>
            <a:r>
              <a:rPr lang="ru-RU" sz="1400" b="1" dirty="0">
                <a:latin typeface="Arial" panose="020B0604020202020204" pitchFamily="34" charset="0"/>
                <a:cs typeface="Arial" panose="020B0604020202020204" pitchFamily="34" charset="0"/>
              </a:rPr>
              <a:t>Разходи за кампанията</a:t>
            </a:r>
            <a:r>
              <a:rPr lang="ru-RU" sz="1400" dirty="0">
                <a:latin typeface="Arial" panose="020B0604020202020204" pitchFamily="34" charset="0"/>
                <a:cs typeface="Arial" panose="020B0604020202020204" pitchFamily="34" charset="0"/>
              </a:rPr>
              <a:t>: Тъй като планирането на краудфъндингможе да бъде скъпо, тъй като са необходими последващи ресурси, бенефициентите търсят други начини и възможности, когато това е възможно. Освен това, и по-специално по отношение на предприемачите, този модел е подходящ за еднократно финансиране, а не непременно за дългосрочен план;</a:t>
            </a:r>
          </a:p>
          <a:p>
            <a:pPr marL="285750" indent="-285750" algn="just">
              <a:lnSpc>
                <a:spcPct val="110000"/>
              </a:lnSpc>
              <a:buFont typeface="Arial" panose="020B0604020202020204" pitchFamily="34" charset="0"/>
              <a:buChar char="•"/>
            </a:pPr>
            <a:r>
              <a:rPr lang="ru-RU" sz="1400" b="1" dirty="0">
                <a:latin typeface="Arial" panose="020B0604020202020204" pitchFamily="34" charset="0"/>
                <a:cs typeface="Arial" panose="020B0604020202020204" pitchFamily="34" charset="0"/>
              </a:rPr>
              <a:t>Ликвидност</a:t>
            </a:r>
            <a:r>
              <a:rPr lang="ru-RU" sz="1400" dirty="0">
                <a:latin typeface="Arial" panose="020B0604020202020204" pitchFamily="34" charset="0"/>
                <a:cs typeface="Arial" panose="020B0604020202020204" pitchFamily="34" charset="0"/>
              </a:rPr>
              <a:t>: При този модел може да има малък или никакъв вторичен пазар за съответните инвестиции. Самият собствен капитал може да бъде труден за оценка. Инвеститорите могат да срещнат трудности при продажбата, след като са направили инвестиция, а дори може да се наложи да ликвидират позицията си със значителна загуба. Стойността на емитираните акции може да бъде разводнена чрез по-нататъшно емитиране.</a:t>
            </a: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129276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593177"/>
            <a:ext cx="9639850" cy="1197714"/>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2400" b="1" dirty="0">
                <a:solidFill>
                  <a:srgbClr val="FF6600"/>
                </a:solidFill>
                <a:latin typeface="Arial" panose="020B0604020202020204" pitchFamily="34" charset="0"/>
                <a:cs typeface="Arial" panose="020B0604020202020204" pitchFamily="34" charset="0"/>
              </a:rPr>
              <a:t>основни модели за краудфъндинг, използвани в момента в в областта на спорта</a:t>
            </a:r>
            <a:endParaRPr lang="it-IT" sz="2400" b="1" dirty="0">
              <a:solidFill>
                <a:srgbClr val="FF4343"/>
              </a:solidFill>
              <a:latin typeface="Arial" panose="020B0604020202020204" pitchFamily="34" charset="0"/>
              <a:cs typeface="Arial" panose="020B0604020202020204" pitchFamily="34" charset="0"/>
            </a:endParaRP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1677971"/>
            <a:ext cx="10533358" cy="421378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2800" b="1" dirty="0" smtClean="0">
                <a:solidFill>
                  <a:srgbClr val="FF4343"/>
                </a:solidFill>
                <a:latin typeface="Arial" panose="020B0604020202020204" pitchFamily="34" charset="0"/>
                <a:cs typeface="Arial" panose="020B0604020202020204" pitchFamily="34" charset="0"/>
              </a:rPr>
              <a:t>Модел </a:t>
            </a:r>
            <a:r>
              <a:rPr lang="bg" sz="2800" b="1" dirty="0">
                <a:solidFill>
                  <a:srgbClr val="FF4343"/>
                </a:solidFill>
                <a:latin typeface="Arial" panose="020B0604020202020204" pitchFamily="34" charset="0"/>
                <a:cs typeface="Arial" panose="020B0604020202020204" pitchFamily="34" charset="0"/>
              </a:rPr>
              <a:t>на </a:t>
            </a:r>
            <a:r>
              <a:rPr lang="bg" sz="2800" b="1" dirty="0" smtClean="0">
                <a:solidFill>
                  <a:srgbClr val="FF4343"/>
                </a:solidFill>
                <a:latin typeface="Arial" panose="020B0604020202020204" pitchFamily="34" charset="0"/>
                <a:cs typeface="Arial" panose="020B0604020202020204" pitchFamily="34" charset="0"/>
              </a:rPr>
              <a:t>дяловото участие</a:t>
            </a:r>
            <a:endParaRPr lang="bg" sz="2800" b="1" dirty="0">
              <a:solidFill>
                <a:srgbClr val="FF4343"/>
              </a:solidFill>
              <a:latin typeface="Arial" panose="020B0604020202020204" pitchFamily="34" charset="0"/>
              <a:cs typeface="Arial" panose="020B0604020202020204" pitchFamily="34" charset="0"/>
            </a:endParaRPr>
          </a:p>
          <a:p>
            <a:pPr algn="just">
              <a:lnSpc>
                <a:spcPct val="110000"/>
              </a:lnSpc>
            </a:pPr>
            <a:r>
              <a:rPr lang="ru-RU" sz="1400" dirty="0">
                <a:latin typeface="Arial" panose="020B0604020202020204" pitchFamily="34" charset="0"/>
                <a:cs typeface="Arial" panose="020B0604020202020204" pitchFamily="34" charset="0"/>
              </a:rPr>
              <a:t>Този модел на краудфъндинг е основан на набиране на средства онлайн от инвеститори за финансиране на частни компании. В замяна на финансирането, инвеститорът получава акции и дялово участие в компанията. Моделът представлява онлайн платформа, в която компаниите създават профили, включващи техните продукти и финансова информация. Платформата може да събира процент от набраните средства за услугата. Много от тях начисляват месечна такса за вписване. Някои начисляват допълнителна такса за обработка на плащанията. Възможно е да се наложи да платите и за счетоводни услуги за организиране на документите ви.</a:t>
            </a:r>
          </a:p>
          <a:p>
            <a:pPr algn="just">
              <a:lnSpc>
                <a:spcPct val="110000"/>
              </a:lnSpc>
            </a:pPr>
            <a:r>
              <a:rPr lang="ru-RU" sz="1400" dirty="0">
                <a:latin typeface="Arial" panose="020B0604020202020204" pitchFamily="34" charset="0"/>
                <a:cs typeface="Arial" panose="020B0604020202020204" pitchFamily="34" charset="0"/>
              </a:rPr>
              <a:t>При краудфъндингът с дялово участие инвеститорите не получават награди (често продукти или услуги) в замяна на даренията. Краудфъндингът с дялово участие се различава от другите видове финансиране на малкия бизнес по това, че не включва дългов компонент. Вместо да плащате с бизнес заем, вие продавате акциите на компанията си на инвеститори. Някои уебсайтове ви позволяват да продавате акции на компанията си само на акредитирани инвеститори, които са хора с определено ниво на доход</a:t>
            </a:r>
            <a:r>
              <a:rPr lang="ru-RU" sz="1400" dirty="0" smtClean="0">
                <a:latin typeface="Arial" panose="020B0604020202020204" pitchFamily="34" charset="0"/>
                <a:cs typeface="Arial" panose="020B0604020202020204" pitchFamily="34" charset="0"/>
              </a:rPr>
              <a:t>.</a:t>
            </a:r>
            <a:endParaRPr lang="bg" sz="1400" dirty="0">
              <a:latin typeface="Arial" panose="020B0604020202020204" pitchFamily="34" charset="0"/>
              <a:cs typeface="Arial" panose="020B0604020202020204" pitchFamily="34" charset="0"/>
            </a:endParaRPr>
          </a:p>
          <a:p>
            <a:pPr algn="l">
              <a:lnSpc>
                <a:spcPct val="110000"/>
              </a:lnSpc>
            </a:pPr>
            <a:endParaRPr lang="it-IT" sz="1400" dirty="0">
              <a:latin typeface="Arial" panose="020B0604020202020204" pitchFamily="34" charset="0"/>
              <a:cs typeface="Arial" panose="020B0604020202020204" pitchFamily="34" charset="0"/>
            </a:endParaRP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3979182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593177"/>
            <a:ext cx="9639850" cy="1197714"/>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2400" b="1" dirty="0">
                <a:solidFill>
                  <a:srgbClr val="FF6600"/>
                </a:solidFill>
                <a:latin typeface="Arial" panose="020B0604020202020204" pitchFamily="34" charset="0"/>
                <a:cs typeface="Arial" panose="020B0604020202020204" pitchFamily="34" charset="0"/>
              </a:rPr>
              <a:t>основни модели за краудфъндинг, използвани в момента в в областта на спорта</a:t>
            </a:r>
            <a:endParaRPr lang="it-IT" sz="2400" b="1" dirty="0">
              <a:solidFill>
                <a:srgbClr val="FF4343"/>
              </a:solidFill>
              <a:latin typeface="Arial" panose="020B0604020202020204" pitchFamily="34" charset="0"/>
              <a:cs typeface="Arial" panose="020B0604020202020204" pitchFamily="34" charset="0"/>
            </a:endParaRP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1677971"/>
            <a:ext cx="10533358" cy="421378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2800" b="1" dirty="0">
                <a:solidFill>
                  <a:srgbClr val="FF4343"/>
                </a:solidFill>
                <a:latin typeface="Arial" panose="020B0604020202020204" pitchFamily="34" charset="0"/>
                <a:cs typeface="Arial" panose="020B0604020202020204" pitchFamily="34" charset="0"/>
              </a:rPr>
              <a:t>Моделът на </a:t>
            </a:r>
            <a:r>
              <a:rPr lang="bg" sz="2800" b="1" dirty="0" smtClean="0">
                <a:solidFill>
                  <a:srgbClr val="FF4343"/>
                </a:solidFill>
                <a:latin typeface="Arial" panose="020B0604020202020204" pitchFamily="34" charset="0"/>
                <a:cs typeface="Arial" panose="020B0604020202020204" pitchFamily="34" charset="0"/>
              </a:rPr>
              <a:t>дяловото участие: </a:t>
            </a:r>
            <a:r>
              <a:rPr lang="bg" sz="2800" b="1" dirty="0">
                <a:solidFill>
                  <a:srgbClr val="FF4343"/>
                </a:solidFill>
                <a:latin typeface="Arial" panose="020B0604020202020204" pitchFamily="34" charset="0"/>
                <a:cs typeface="Arial" panose="020B0604020202020204" pitchFamily="34" charset="0"/>
              </a:rPr>
              <a:t>Плюсове</a:t>
            </a:r>
          </a:p>
          <a:p>
            <a:pPr marL="285750" indent="-285750" algn="just">
              <a:lnSpc>
                <a:spcPct val="110000"/>
              </a:lnSpc>
              <a:buFont typeface="Arial" panose="020B0604020202020204" pitchFamily="34" charset="0"/>
              <a:buChar char="•"/>
            </a:pPr>
            <a:r>
              <a:rPr lang="ru-RU" sz="1400" b="1" dirty="0">
                <a:latin typeface="Arial" panose="020B0604020202020204" pitchFamily="34" charset="0"/>
                <a:cs typeface="Arial" panose="020B0604020202020204" pitchFamily="34" charset="0"/>
              </a:rPr>
              <a:t>Глобален обхват: </a:t>
            </a:r>
            <a:r>
              <a:rPr lang="ru-RU" sz="1400" dirty="0">
                <a:latin typeface="Arial" panose="020B0604020202020204" pitchFamily="34" charset="0"/>
                <a:cs typeface="Arial" panose="020B0604020202020204" pitchFamily="34" charset="0"/>
              </a:rPr>
              <a:t>този модел осигурява достъп до спонсори от цял свят. Това е особено важно за страни с недостатъчно развити капиталови пазари;</a:t>
            </a:r>
          </a:p>
          <a:p>
            <a:pPr marL="285750" indent="-285750" algn="just">
              <a:lnSpc>
                <a:spcPct val="110000"/>
              </a:lnSpc>
              <a:buFont typeface="Arial" panose="020B0604020202020204" pitchFamily="34" charset="0"/>
              <a:buChar char="•"/>
            </a:pPr>
            <a:r>
              <a:rPr lang="ru-RU" sz="1400" dirty="0">
                <a:latin typeface="Arial" panose="020B0604020202020204" pitchFamily="34" charset="0"/>
                <a:cs typeface="Arial" panose="020B0604020202020204" pitchFamily="34" charset="0"/>
              </a:rPr>
              <a:t>Този модел позволява бързото набиране на големи </a:t>
            </a:r>
            <a:r>
              <a:rPr lang="ru-RU" sz="1400" b="1" dirty="0">
                <a:latin typeface="Arial" panose="020B0604020202020204" pitchFamily="34" charset="0"/>
                <a:cs typeface="Arial" panose="020B0604020202020204" pitchFamily="34" charset="0"/>
              </a:rPr>
              <a:t>суми пари: </a:t>
            </a:r>
            <a:r>
              <a:rPr lang="ru-RU" sz="1400" dirty="0">
                <a:latin typeface="Arial" panose="020B0604020202020204" pitchFamily="34" charset="0"/>
                <a:cs typeface="Arial" panose="020B0604020202020204" pitchFamily="34" charset="0"/>
              </a:rPr>
              <a:t>след като вие и вашият адвокат конфигурирате предлагането на акции и изберете платформа, можете да преминете от недостатъчно финансиране към пълно финансиране в рамките на няколко седмици. Обикновено трябва да се обърнете към всеки инвеститор поотделно и да представите идеите си. Това може да отнеме няколко години. </a:t>
            </a:r>
          </a:p>
          <a:p>
            <a:pPr marL="285750" indent="-285750" algn="just">
              <a:lnSpc>
                <a:spcPct val="110000"/>
              </a:lnSpc>
              <a:buFont typeface="Arial" panose="020B0604020202020204" pitchFamily="34" charset="0"/>
              <a:buChar char="•"/>
            </a:pPr>
            <a:r>
              <a:rPr lang="ru-RU" sz="1400" b="1" dirty="0">
                <a:latin typeface="Arial" panose="020B0604020202020204" pitchFamily="34" charset="0"/>
                <a:cs typeface="Arial" panose="020B0604020202020204" pitchFamily="34" charset="0"/>
              </a:rPr>
              <a:t>Контролиране на компанията</a:t>
            </a:r>
            <a:r>
              <a:rPr lang="ru-RU" sz="1400" dirty="0">
                <a:latin typeface="Arial" panose="020B0604020202020204" pitchFamily="34" charset="0"/>
                <a:cs typeface="Arial" panose="020B0604020202020204" pitchFamily="34" charset="0"/>
              </a:rPr>
              <a:t>, а не инвеститор, който може да иска да се присъедини към вашия борд и да има право на глас при вземането на решения. Освен това, тъй като инвеститорите са съсобственици, които споделят успеха на компанията, от самото начало разполагаме със специален екип от юристи по търговските марки. Това означава екип от хора, които споделят марката си с мрежата и изграждат лоялност към нея, като същевременно повишават осведомеността за </a:t>
            </a:r>
            <a:r>
              <a:rPr lang="ru-RU" sz="1400" dirty="0" smtClean="0">
                <a:latin typeface="Arial" panose="020B0604020202020204" pitchFamily="34" charset="0"/>
                <a:cs typeface="Arial" panose="020B0604020202020204" pitchFamily="34" charset="0"/>
              </a:rPr>
              <a:t>продукта</a:t>
            </a:r>
            <a:r>
              <a:rPr lang="ru-RU" sz="1400" dirty="0">
                <a:latin typeface="Arial" panose="020B0604020202020204" pitchFamily="34" charset="0"/>
                <a:cs typeface="Arial" panose="020B0604020202020204" pitchFamily="34" charset="0"/>
              </a:rPr>
              <a:t>.</a:t>
            </a:r>
            <a:endParaRPr lang="en-GB" sz="1400" dirty="0">
              <a:latin typeface="Arial" panose="020B0604020202020204" pitchFamily="34" charset="0"/>
              <a:cs typeface="Arial" panose="020B0604020202020204" pitchFamily="34" charset="0"/>
            </a:endParaRPr>
          </a:p>
          <a:p>
            <a:pPr marL="457200" indent="-457200" algn="l">
              <a:lnSpc>
                <a:spcPct val="110000"/>
              </a:lnSpc>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pPr algn="l">
              <a:lnSpc>
                <a:spcPct val="110000"/>
              </a:lnSpc>
            </a:pPr>
            <a:endParaRPr lang="it-IT" sz="1400" dirty="0">
              <a:latin typeface="Arial" panose="020B0604020202020204" pitchFamily="34" charset="0"/>
              <a:cs typeface="Arial" panose="020B0604020202020204" pitchFamily="34" charset="0"/>
            </a:endParaRP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3020007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593177"/>
            <a:ext cx="9639850" cy="1197714"/>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2400" b="1" dirty="0">
                <a:solidFill>
                  <a:srgbClr val="FF6600"/>
                </a:solidFill>
                <a:latin typeface="Arial" panose="020B0604020202020204" pitchFamily="34" charset="0"/>
                <a:cs typeface="Arial" panose="020B0604020202020204" pitchFamily="34" charset="0"/>
              </a:rPr>
              <a:t>основни модели за краудфъндинг, използвани в момента в в областта на спорта</a:t>
            </a:r>
            <a:endParaRPr lang="it-IT" sz="2400" b="1" dirty="0">
              <a:solidFill>
                <a:srgbClr val="FF4343"/>
              </a:solidFill>
              <a:latin typeface="Arial" panose="020B0604020202020204" pitchFamily="34" charset="0"/>
              <a:cs typeface="Arial" panose="020B0604020202020204" pitchFamily="34" charset="0"/>
            </a:endParaRP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1677971"/>
            <a:ext cx="10533358" cy="421378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2800" b="1" dirty="0">
                <a:solidFill>
                  <a:srgbClr val="FF4343"/>
                </a:solidFill>
                <a:latin typeface="Arial" panose="020B0604020202020204" pitchFamily="34" charset="0"/>
                <a:cs typeface="Arial" panose="020B0604020202020204" pitchFamily="34" charset="0"/>
              </a:rPr>
              <a:t>Моделът на </a:t>
            </a:r>
            <a:r>
              <a:rPr lang="bg" sz="2800" b="1" dirty="0" smtClean="0">
                <a:solidFill>
                  <a:srgbClr val="FF4343"/>
                </a:solidFill>
                <a:latin typeface="Arial" panose="020B0604020202020204" pitchFamily="34" charset="0"/>
                <a:cs typeface="Arial" panose="020B0604020202020204" pitchFamily="34" charset="0"/>
              </a:rPr>
              <a:t>дяловото участие: </a:t>
            </a:r>
            <a:r>
              <a:rPr lang="bg" sz="2800" b="1" dirty="0">
                <a:solidFill>
                  <a:srgbClr val="FF4343"/>
                </a:solidFill>
                <a:latin typeface="Arial" panose="020B0604020202020204" pitchFamily="34" charset="0"/>
                <a:cs typeface="Arial" panose="020B0604020202020204" pitchFamily="34" charset="0"/>
              </a:rPr>
              <a:t>М</a:t>
            </a:r>
            <a:r>
              <a:rPr lang="bg" sz="2800" b="1" dirty="0" smtClean="0">
                <a:solidFill>
                  <a:srgbClr val="FF4343"/>
                </a:solidFill>
                <a:latin typeface="Arial" panose="020B0604020202020204" pitchFamily="34" charset="0"/>
                <a:cs typeface="Arial" panose="020B0604020202020204" pitchFamily="34" charset="0"/>
              </a:rPr>
              <a:t>инуси</a:t>
            </a:r>
            <a:endParaRPr lang="en-GB" sz="2800" dirty="0">
              <a:latin typeface="Arial" panose="020B0604020202020204" pitchFamily="34" charset="0"/>
              <a:cs typeface="Arial" panose="020B0604020202020204" pitchFamily="34" charset="0"/>
            </a:endParaRPr>
          </a:p>
          <a:p>
            <a:pPr marL="285750" indent="-285750" algn="just">
              <a:lnSpc>
                <a:spcPct val="110000"/>
              </a:lnSpc>
              <a:buFont typeface="Arial" panose="020B0604020202020204" pitchFamily="34" charset="0"/>
              <a:buChar char="•"/>
            </a:pPr>
            <a:r>
              <a:rPr lang="ru-RU" sz="1400" dirty="0">
                <a:latin typeface="Arial" panose="020B0604020202020204" pitchFamily="34" charset="0"/>
                <a:cs typeface="Arial" panose="020B0604020202020204" pitchFamily="34" charset="0"/>
              </a:rPr>
              <a:t>Този модел може да доведе до </a:t>
            </a:r>
            <a:r>
              <a:rPr lang="ru-RU" sz="1400" b="1" dirty="0" smtClean="0">
                <a:latin typeface="Arial" panose="020B0604020202020204" pitchFamily="34" charset="0"/>
                <a:cs typeface="Arial" panose="020B0604020202020204" pitchFamily="34" charset="0"/>
              </a:rPr>
              <a:t>инвестиции с по-ниско качество</a:t>
            </a:r>
            <a:r>
              <a:rPr lang="ru-RU" sz="1400" dirty="0" smtClean="0">
                <a:latin typeface="Arial" panose="020B0604020202020204" pitchFamily="34" charset="0"/>
                <a:cs typeface="Arial" panose="020B0604020202020204" pitchFamily="34" charset="0"/>
              </a:rPr>
              <a:t>: </a:t>
            </a:r>
            <a:r>
              <a:rPr lang="ru-RU" sz="1400" dirty="0">
                <a:latin typeface="Arial" panose="020B0604020202020204" pitchFamily="34" charset="0"/>
                <a:cs typeface="Arial" panose="020B0604020202020204" pitchFamily="34" charset="0"/>
              </a:rPr>
              <a:t>широката общественост няма опит в бизнеса и инвестициите и обикновено не достига нетната стойност на акредитираните инвеститори, така че не се възползва от огромния капитал и бизнес съветите, които често се предоставят от много инвеститори;</a:t>
            </a:r>
          </a:p>
          <a:p>
            <a:pPr marL="285750" indent="-285750" algn="just">
              <a:lnSpc>
                <a:spcPct val="110000"/>
              </a:lnSpc>
              <a:buFont typeface="Arial" panose="020B0604020202020204" pitchFamily="34" charset="0"/>
              <a:buChar char="•"/>
            </a:pPr>
            <a:r>
              <a:rPr lang="ru-RU" sz="1400" b="1" dirty="0">
                <a:latin typeface="Arial" panose="020B0604020202020204" pitchFamily="34" charset="0"/>
                <a:cs typeface="Arial" panose="020B0604020202020204" pitchFamily="34" charset="0"/>
              </a:rPr>
              <a:t>Брой на инвеститорите, които се интересуват от вашата компания</a:t>
            </a:r>
            <a:r>
              <a:rPr lang="ru-RU" sz="1400" dirty="0">
                <a:latin typeface="Arial" panose="020B0604020202020204" pitchFamily="34" charset="0"/>
                <a:cs typeface="Arial" panose="020B0604020202020204" pitchFamily="34" charset="0"/>
              </a:rPr>
              <a:t>; От решаващо значение е да поддържате връзка с тях и да разработите ясна комуникационна стратегия, която да им позволи да продължат да подкрепят марката, дори ако са необходими години, за да се реализира финансова печалба;</a:t>
            </a:r>
          </a:p>
          <a:p>
            <a:pPr marL="285750" indent="-285750" algn="just">
              <a:lnSpc>
                <a:spcPct val="110000"/>
              </a:lnSpc>
              <a:buFont typeface="Arial" panose="020B0604020202020204" pitchFamily="34" charset="0"/>
              <a:buChar char="•"/>
            </a:pPr>
            <a:r>
              <a:rPr lang="ru-RU" sz="1400" b="1" dirty="0">
                <a:latin typeface="Arial" panose="020B0604020202020204" pitchFamily="34" charset="0"/>
                <a:cs typeface="Arial" panose="020B0604020202020204" pitchFamily="34" charset="0"/>
              </a:rPr>
              <a:t>Отнема много време </a:t>
            </a:r>
            <a:r>
              <a:rPr lang="ru-RU" sz="1400" dirty="0">
                <a:latin typeface="Arial" panose="020B0604020202020204" pitchFamily="34" charset="0"/>
                <a:cs typeface="Arial" panose="020B0604020202020204" pitchFamily="34" charset="0"/>
              </a:rPr>
              <a:t>за създаване на убедителни презентации, които включват маркетинговите планове, финансовите прогнози и дори видеоклипове, които предават стойността на вашите идеи</a:t>
            </a:r>
            <a:r>
              <a:rPr lang="ru-RU" sz="1400" dirty="0" smtClean="0">
                <a:latin typeface="Arial" panose="020B0604020202020204" pitchFamily="34" charset="0"/>
                <a:cs typeface="Arial" panose="020B0604020202020204" pitchFamily="34" charset="0"/>
              </a:rPr>
              <a:t>.</a:t>
            </a:r>
            <a:endParaRPr lang="bg" sz="1400" dirty="0">
              <a:latin typeface="Arial" panose="020B0604020202020204" pitchFamily="34" charset="0"/>
              <a:cs typeface="Arial" panose="020B0604020202020204" pitchFamily="34" charset="0"/>
            </a:endParaRPr>
          </a:p>
          <a:p>
            <a:pPr algn="l">
              <a:lnSpc>
                <a:spcPct val="110000"/>
              </a:lnSpc>
            </a:pPr>
            <a:endParaRPr lang="it-IT" sz="1400" dirty="0">
              <a:latin typeface="Arial" panose="020B0604020202020204" pitchFamily="34" charset="0"/>
              <a:cs typeface="Arial" panose="020B0604020202020204" pitchFamily="34" charset="0"/>
            </a:endParaRP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1644030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421817"/>
            <a:ext cx="10058400" cy="1369074"/>
          </a:xfrm>
          <a:prstGeom prst="rect">
            <a:avLst/>
          </a:prstGeom>
        </p:spPr>
        <p:txBody>
          <a:bodyPr vert="horz" lIns="0" tIns="45720" rIns="0" bIns="45720" rtlCol="0" anchor="ctr">
            <a:norm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4400" b="1" dirty="0" err="1">
                <a:solidFill>
                  <a:srgbClr val="FF6600"/>
                </a:solidFill>
                <a:latin typeface="Arial" panose="020B0604020202020204" pitchFamily="34" charset="0"/>
                <a:cs typeface="Arial" panose="020B0604020202020204" pitchFamily="34" charset="0"/>
              </a:rPr>
              <a:t>Препратки</a:t>
            </a:r>
            <a:r>
              <a:rPr lang="bg" sz="4400" b="1" dirty="0">
                <a:solidFill>
                  <a:srgbClr val="FF4343"/>
                </a:solidFill>
                <a:latin typeface="Arial" panose="020B0604020202020204" pitchFamily="34" charset="0"/>
                <a:cs typeface="Arial" panose="020B0604020202020204" pitchFamily="34" charset="0"/>
              </a:rPr>
              <a:t> </a:t>
            </a: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1790890"/>
            <a:ext cx="10533358" cy="3837023"/>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1600" dirty="0">
                <a:latin typeface="Arial" panose="020B0604020202020204" pitchFamily="34" charset="0"/>
                <a:cs typeface="Arial" panose="020B0604020202020204" pitchFamily="34" charset="0"/>
              </a:rPr>
              <a:t>Стефани А. </a:t>
            </a:r>
            <a:r>
              <a:rPr lang="bg" sz="1600" dirty="0" err="1">
                <a:latin typeface="Arial" panose="020B0604020202020204" pitchFamily="34" charset="0"/>
                <a:cs typeface="Arial" panose="020B0604020202020204" pitchFamily="34" charset="0"/>
              </a:rPr>
              <a:t>Махт </a:t>
            </a:r>
            <a:r>
              <a:rPr lang="bg" sz="1600" dirty="0">
                <a:latin typeface="Arial" panose="020B0604020202020204" pitchFamily="34" charset="0"/>
                <a:cs typeface="Arial" panose="020B0604020202020204" pitchFamily="34" charset="0"/>
              </a:rPr>
              <a:t>и Джейми Уедърстън. (2014 г.). Ползите от онлайн </a:t>
            </a:r>
            <a:r>
              <a:rPr lang="bg" sz="1600" dirty="0" smtClean="0">
                <a:latin typeface="Arial" panose="020B0604020202020204" pitchFamily="34" charset="0"/>
                <a:cs typeface="Arial" panose="020B0604020202020204" pitchFamily="34" charset="0"/>
              </a:rPr>
              <a:t>краудфъндинга за </a:t>
            </a:r>
            <a:r>
              <a:rPr lang="bg" sz="1600" dirty="0">
                <a:latin typeface="Arial" panose="020B0604020202020204" pitchFamily="34" charset="0"/>
                <a:cs typeface="Arial" panose="020B0604020202020204" pitchFamily="34" charset="0"/>
              </a:rPr>
              <a:t>бизнес начинания, търсещи средства. </a:t>
            </a:r>
            <a:r>
              <a:rPr lang="en-GB" sz="1600" dirty="0">
                <a:latin typeface="Arial" panose="020B0604020202020204" pitchFamily="34" charset="0"/>
                <a:cs typeface="Arial" panose="020B0604020202020204" pitchFamily="34" charset="0"/>
              </a:rPr>
              <a:t>Research Gate</a:t>
            </a:r>
            <a:r>
              <a:rPr lang="bg" sz="1600" dirty="0" smtClean="0">
                <a:latin typeface="Arial" panose="020B0604020202020204" pitchFamily="34" charset="0"/>
                <a:cs typeface="Arial" panose="020B0604020202020204" pitchFamily="34" charset="0"/>
              </a:rPr>
              <a:t>. </a:t>
            </a:r>
            <a:r>
              <a:rPr lang="bg" sz="1600" dirty="0">
                <a:latin typeface="Arial" panose="020B0604020202020204" pitchFamily="34" charset="0"/>
                <a:cs typeface="Arial" panose="020B0604020202020204" pitchFamily="34" charset="0"/>
              </a:rPr>
              <a:t>https://www.researchgate.net/publication/264716517_The_Benefits_of_Online_Crowdfunding_for_Fund-Seeking_Business_Ventures</a:t>
            </a:r>
          </a:p>
          <a:p>
            <a:pPr algn="l">
              <a:lnSpc>
                <a:spcPct val="110000"/>
              </a:lnSpc>
            </a:pPr>
            <a:r>
              <a:rPr lang="bg" sz="1600" dirty="0" smtClean="0">
                <a:latin typeface="Arial" panose="020B0604020202020204" pitchFamily="34" charset="0"/>
                <a:cs typeface="Arial" panose="020B0604020202020204" pitchFamily="34" charset="0"/>
              </a:rPr>
              <a:t>Ц. МОНДЕЛИ, </a:t>
            </a:r>
            <a:r>
              <a:rPr lang="bg" sz="1600" dirty="0">
                <a:latin typeface="Arial" panose="020B0604020202020204" pitchFamily="34" charset="0"/>
                <a:cs typeface="Arial" panose="020B0604020202020204" pitchFamily="34" charset="0"/>
              </a:rPr>
              <a:t>Che cos'è il crowdfunding, Fundraising Digitale, 16/01/2017</a:t>
            </a:r>
          </a:p>
          <a:p>
            <a:pPr algn="l">
              <a:lnSpc>
                <a:spcPct val="110000"/>
              </a:lnSpc>
            </a:pPr>
            <a:r>
              <a:rPr lang="bg" sz="1600" dirty="0" smtClean="0">
                <a:latin typeface="Arial" panose="020B0604020202020204" pitchFamily="34" charset="0"/>
                <a:cs typeface="Arial" panose="020B0604020202020204" pitchFamily="34" charset="0"/>
              </a:rPr>
              <a:t>Й.Ц. Л. </a:t>
            </a:r>
            <a:r>
              <a:rPr lang="bg-BG" sz="1600" dirty="0" smtClean="0">
                <a:latin typeface="Arial" panose="020B0604020202020204" pitchFamily="34" charset="0"/>
                <a:cs typeface="Arial" panose="020B0604020202020204" pitchFamily="34" charset="0"/>
              </a:rPr>
              <a:t>И</a:t>
            </a:r>
            <a:r>
              <a:rPr lang="bg" sz="1600" dirty="0" smtClean="0">
                <a:latin typeface="Arial" panose="020B0604020202020204" pitchFamily="34" charset="0"/>
                <a:cs typeface="Arial" panose="020B0604020202020204" pitchFamily="34" charset="0"/>
              </a:rPr>
              <a:t> Ц. Х. Й. (2016 г.). </a:t>
            </a:r>
            <a:r>
              <a:rPr lang="bg" sz="1600" dirty="0">
                <a:latin typeface="Arial" panose="020B0604020202020204" pitchFamily="34" charset="0"/>
                <a:cs typeface="Arial" panose="020B0604020202020204" pitchFamily="34" charset="0"/>
              </a:rPr>
              <a:t>Подобряване на разпределението на дарения за </a:t>
            </a:r>
            <a:r>
              <a:rPr lang="bg" sz="1600" dirty="0" smtClean="0">
                <a:latin typeface="Arial" panose="020B0604020202020204" pitchFamily="34" charset="0"/>
                <a:cs typeface="Arial" panose="020B0604020202020204" pitchFamily="34" charset="0"/>
              </a:rPr>
              <a:t>краудфъндинг: агенти.</a:t>
            </a:r>
            <a:endParaRPr lang="bg" sz="1600" dirty="0">
              <a:latin typeface="Arial" panose="020B0604020202020204" pitchFamily="34" charset="0"/>
              <a:cs typeface="Arial" panose="020B0604020202020204" pitchFamily="34" charset="0"/>
            </a:endParaRPr>
          </a:p>
          <a:p>
            <a:pPr algn="l">
              <a:lnSpc>
                <a:spcPct val="110000"/>
              </a:lnSpc>
            </a:pPr>
            <a:r>
              <a:rPr lang="bg" sz="1600" dirty="0">
                <a:latin typeface="Arial" panose="020B0604020202020204" pitchFamily="34" charset="0"/>
                <a:cs typeface="Arial" panose="020B0604020202020204" pitchFamily="34" charset="0"/>
              </a:rPr>
              <a:t>Ким, Х. и де Мур, Л. (</a:t>
            </a:r>
            <a:r>
              <a:rPr lang="bg" sz="1600" dirty="0" smtClean="0">
                <a:latin typeface="Arial" panose="020B0604020202020204" pitchFamily="34" charset="0"/>
                <a:cs typeface="Arial" panose="020B0604020202020204" pitchFamily="34" charset="0"/>
              </a:rPr>
              <a:t>2017 г.). Краудфъндингът във финансовото </a:t>
            </a:r>
            <a:r>
              <a:rPr lang="bg" sz="1600" dirty="0">
                <a:latin typeface="Arial" panose="020B0604020202020204" pitchFamily="34" charset="0"/>
                <a:cs typeface="Arial" panose="020B0604020202020204" pitchFamily="34" charset="0"/>
              </a:rPr>
              <a:t>включване: </a:t>
            </a:r>
            <a:r>
              <a:rPr lang="bg" sz="1600" dirty="0" smtClean="0">
                <a:latin typeface="Arial" panose="020B0604020202020204" pitchFamily="34" charset="0"/>
                <a:cs typeface="Arial" panose="020B0604020202020204" pitchFamily="34" charset="0"/>
              </a:rPr>
              <a:t>изследване. </a:t>
            </a:r>
            <a:r>
              <a:rPr lang="bg" sz="1600" dirty="0">
                <a:latin typeface="Arial" panose="020B0604020202020204" pitchFamily="34" charset="0"/>
                <a:cs typeface="Arial" panose="020B0604020202020204" pitchFamily="34" charset="0"/>
              </a:rPr>
              <a:t>Стратегическа промяна, 26 (2). https://doi.org/10.1002/jsc.2120</a:t>
            </a:r>
          </a:p>
          <a:p>
            <a:pPr algn="l">
              <a:lnSpc>
                <a:spcPct val="110000"/>
              </a:lnSpc>
            </a:pPr>
            <a:r>
              <a:rPr lang="bg" sz="1600" dirty="0">
                <a:latin typeface="Arial" panose="020B0604020202020204" pitchFamily="34" charset="0"/>
                <a:cs typeface="Arial" panose="020B0604020202020204" pitchFamily="34" charset="0"/>
              </a:rPr>
              <a:t>Определение за </a:t>
            </a:r>
            <a:r>
              <a:rPr lang="bg" sz="1600" dirty="0" smtClean="0">
                <a:latin typeface="Arial" panose="020B0604020202020204" pitchFamily="34" charset="0"/>
                <a:cs typeface="Arial" panose="020B0604020202020204" pitchFamily="34" charset="0"/>
              </a:rPr>
              <a:t>краудфъндинг, основан </a:t>
            </a:r>
            <a:r>
              <a:rPr lang="bg" sz="1600" dirty="0">
                <a:latin typeface="Arial" panose="020B0604020202020204" pitchFamily="34" charset="0"/>
                <a:cs typeface="Arial" panose="020B0604020202020204" pitchFamily="34" charset="0"/>
              </a:rPr>
              <a:t>на дарения. (</a:t>
            </a:r>
            <a:r>
              <a:rPr lang="bg" sz="1600" dirty="0" smtClean="0">
                <a:latin typeface="Arial" panose="020B0604020202020204" pitchFamily="34" charset="0"/>
                <a:cs typeface="Arial" panose="020B0604020202020204" pitchFamily="34" charset="0"/>
              </a:rPr>
              <a:t>2019 г., </a:t>
            </a:r>
            <a:r>
              <a:rPr lang="bg" sz="1600" dirty="0">
                <a:latin typeface="Arial" panose="020B0604020202020204" pitchFamily="34" charset="0"/>
                <a:cs typeface="Arial" panose="020B0604020202020204" pitchFamily="34" charset="0"/>
              </a:rPr>
              <a:t>12 </a:t>
            </a:r>
            <a:r>
              <a:rPr lang="bg" sz="1600" dirty="0" smtClean="0">
                <a:latin typeface="Arial" panose="020B0604020202020204" pitchFamily="34" charset="0"/>
                <a:cs typeface="Arial" panose="020B0604020202020204" pitchFamily="34" charset="0"/>
              </a:rPr>
              <a:t>август). </a:t>
            </a:r>
            <a:r>
              <a:rPr lang="bg" sz="1600" dirty="0">
                <a:latin typeface="Arial" panose="020B0604020202020204" pitchFamily="34" charset="0"/>
                <a:cs typeface="Arial" panose="020B0604020202020204" pitchFamily="34" charset="0"/>
              </a:rPr>
              <a:t>Инвестопедия. https://www.investopedia.com/terms/d/donationbased-crowd-funding.asp</a:t>
            </a:r>
          </a:p>
          <a:p>
            <a:pPr algn="l">
              <a:lnSpc>
                <a:spcPct val="110000"/>
              </a:lnSpc>
            </a:pPr>
            <a:r>
              <a:rPr lang="bg-BG" sz="1600" dirty="0" err="1">
                <a:latin typeface="Arial" panose="020B0604020202020204" pitchFamily="34" charset="0"/>
                <a:cs typeface="Arial" panose="020B0604020202020204" pitchFamily="34" charset="0"/>
              </a:rPr>
              <a:t>Бернардино</a:t>
            </a:r>
            <a:r>
              <a:rPr lang="bg-BG" sz="1600" dirty="0">
                <a:latin typeface="Arial" panose="020B0604020202020204" pitchFamily="34" charset="0"/>
                <a:cs typeface="Arial" panose="020B0604020202020204" pitchFamily="34" charset="0"/>
              </a:rPr>
              <a:t>, С., </a:t>
            </a:r>
            <a:r>
              <a:rPr lang="bg-BG" sz="1600" dirty="0" smtClean="0">
                <a:latin typeface="Arial" panose="020B0604020202020204" pitchFamily="34" charset="0"/>
                <a:cs typeface="Arial" panose="020B0604020202020204" pitchFamily="34" charset="0"/>
              </a:rPr>
              <a:t>и </a:t>
            </a:r>
            <a:r>
              <a:rPr lang="bg-BG" sz="1600" dirty="0">
                <a:latin typeface="Arial" panose="020B0604020202020204" pitchFamily="34" charset="0"/>
                <a:cs typeface="Arial" panose="020B0604020202020204" pitchFamily="34" charset="0"/>
              </a:rPr>
              <a:t>Сантос, </a:t>
            </a:r>
            <a:r>
              <a:rPr lang="bg-BG" sz="1600" dirty="0" err="1" smtClean="0">
                <a:latin typeface="Arial" panose="020B0604020202020204" pitchFamily="34" charset="0"/>
                <a:cs typeface="Arial" panose="020B0604020202020204" pitchFamily="34" charset="0"/>
              </a:rPr>
              <a:t>Дж</a:t>
            </a:r>
            <a:r>
              <a:rPr lang="bg-BG" sz="1600" dirty="0" smtClean="0">
                <a:latin typeface="Arial" panose="020B0604020202020204" pitchFamily="34" charset="0"/>
                <a:cs typeface="Arial" panose="020B0604020202020204" pitchFamily="34" charset="0"/>
              </a:rPr>
              <a:t>. Ф. </a:t>
            </a:r>
            <a:r>
              <a:rPr lang="bg" sz="1600" dirty="0" smtClean="0">
                <a:latin typeface="Arial" panose="020B0604020202020204" pitchFamily="34" charset="0"/>
                <a:cs typeface="Arial" panose="020B0604020202020204" pitchFamily="34" charset="0"/>
              </a:rPr>
              <a:t>(2020 г.). Краудфъндинг: Изследване на </a:t>
            </a:r>
            <a:r>
              <a:rPr lang="bg" sz="1600" dirty="0">
                <a:latin typeface="Arial" panose="020B0604020202020204" pitchFamily="34" charset="0"/>
                <a:cs typeface="Arial" panose="020B0604020202020204" pitchFamily="34" charset="0"/>
              </a:rPr>
              <a:t>знанията, ползите и бариерите, възприемани от младите потенциални предприемачи. </a:t>
            </a:r>
            <a:r>
              <a:rPr lang="bg" sz="1600" dirty="0" smtClean="0">
                <a:latin typeface="Arial" panose="020B0604020202020204" pitchFamily="34" charset="0"/>
                <a:cs typeface="Arial" panose="020B0604020202020204" pitchFamily="34" charset="0"/>
              </a:rPr>
              <a:t>Списание </a:t>
            </a:r>
            <a:r>
              <a:rPr lang="bg" sz="1600" dirty="0">
                <a:latin typeface="Arial" panose="020B0604020202020204" pitchFamily="34" charset="0"/>
                <a:cs typeface="Arial" panose="020B0604020202020204" pitchFamily="34" charset="0"/>
              </a:rPr>
              <a:t>за управление на риска и финансите, 13 (4). https://doi.org/10.3390/jrfm13040081</a:t>
            </a:r>
          </a:p>
          <a:p>
            <a:pPr algn="l">
              <a:lnSpc>
                <a:spcPct val="110000"/>
              </a:lnSpc>
            </a:pPr>
            <a:r>
              <a:rPr lang="bg" sz="1600" dirty="0" smtClean="0">
                <a:latin typeface="Arial" panose="020B0604020202020204" pitchFamily="34" charset="0"/>
                <a:cs typeface="Arial" panose="020B0604020202020204" pitchFamily="34" charset="0"/>
              </a:rPr>
              <a:t>Р. ДЕ ЛУКА, краудфънфинг: </a:t>
            </a:r>
            <a:r>
              <a:rPr lang="bg" sz="1600" dirty="0">
                <a:latin typeface="Arial" panose="020B0604020202020204" pitchFamily="34" charset="0"/>
                <a:cs typeface="Arial" panose="020B0604020202020204" pitchFamily="34" charset="0"/>
              </a:rPr>
              <a:t>quadro normativo, aspetti operativi e opportunità, Fondazione Nazionale dei Commercialisti, </a:t>
            </a:r>
            <a:r>
              <a:rPr lang="bg" sz="1600" dirty="0" smtClean="0">
                <a:latin typeface="Arial" panose="020B0604020202020204" pitchFamily="34" charset="0"/>
                <a:cs typeface="Arial" panose="020B0604020202020204" pitchFamily="34" charset="0"/>
              </a:rPr>
              <a:t>2015 г., </a:t>
            </a:r>
            <a:r>
              <a:rPr lang="bg" sz="1600" dirty="0">
                <a:latin typeface="Arial" panose="020B0604020202020204" pitchFamily="34" charset="0"/>
                <a:cs typeface="Arial" panose="020B0604020202020204" pitchFamily="34" charset="0"/>
              </a:rPr>
              <a:t>cit., p. 5</a:t>
            </a:r>
            <a:endParaRPr lang="en-GB" sz="1600" dirty="0">
              <a:latin typeface="Arial" panose="020B0604020202020204" pitchFamily="34" charset="0"/>
              <a:cs typeface="Arial" panose="020B0604020202020204" pitchFamily="34" charset="0"/>
            </a:endParaRPr>
          </a:p>
          <a:p>
            <a:pPr algn="l">
              <a:lnSpc>
                <a:spcPct val="110000"/>
              </a:lnSpc>
            </a:pPr>
            <a:endParaRPr lang="en-US" sz="1600" dirty="0">
              <a:latin typeface="Arial" panose="020B0604020202020204" pitchFamily="34" charset="0"/>
              <a:cs typeface="Arial" panose="020B0604020202020204" pitchFamily="34" charset="0"/>
            </a:endParaRPr>
          </a:p>
          <a:p>
            <a:pPr algn="l">
              <a:lnSpc>
                <a:spcPct val="110000"/>
              </a:lnSpc>
            </a:pPr>
            <a:endParaRPr lang="en-US" sz="5600" dirty="0">
              <a:latin typeface="Arial" panose="020B0604020202020204" pitchFamily="34" charset="0"/>
              <a:cs typeface="Arial" panose="020B0604020202020204" pitchFamily="34" charset="0"/>
            </a:endParaRP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2796144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421817"/>
            <a:ext cx="10058400" cy="1369074"/>
          </a:xfrm>
          <a:prstGeom prst="rect">
            <a:avLst/>
          </a:prstGeom>
        </p:spPr>
        <p:txBody>
          <a:bodyPr vert="horz" lIns="0" tIns="45720" rIns="0" bIns="45720" rtlCol="0" anchor="ctr">
            <a:norm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2400" b="1" dirty="0">
                <a:solidFill>
                  <a:srgbClr val="FF4343"/>
                </a:solidFill>
                <a:latin typeface="Arial" panose="020B0604020202020204" pitchFamily="34" charset="0"/>
                <a:cs typeface="Arial" panose="020B0604020202020204" pitchFamily="34" charset="0"/>
              </a:rPr>
              <a:t>кампании за </a:t>
            </a:r>
            <a:r>
              <a:rPr lang="bg" sz="2400" b="1" dirty="0" smtClean="0">
                <a:solidFill>
                  <a:srgbClr val="FF4343"/>
                </a:solidFill>
                <a:latin typeface="Arial" panose="020B0604020202020204" pitchFamily="34" charset="0"/>
                <a:cs typeface="Arial" panose="020B0604020202020204" pitchFamily="34" charset="0"/>
              </a:rPr>
              <a:t>краудфъндинг </a:t>
            </a:r>
            <a:r>
              <a:rPr lang="bg" sz="2400" b="1" dirty="0" smtClean="0">
                <a:solidFill>
                  <a:srgbClr val="FF6600"/>
                </a:solidFill>
                <a:latin typeface="Arial" panose="020B0604020202020204" pitchFamily="34" charset="0"/>
                <a:cs typeface="Arial" panose="020B0604020202020204" pitchFamily="34" charset="0"/>
              </a:rPr>
              <a:t>в </a:t>
            </a:r>
            <a:r>
              <a:rPr lang="bg" sz="2400" b="1" dirty="0">
                <a:solidFill>
                  <a:srgbClr val="FF6600"/>
                </a:solidFill>
                <a:latin typeface="Arial" panose="020B0604020202020204" pitchFamily="34" charset="0"/>
                <a:cs typeface="Arial" panose="020B0604020202020204" pitchFamily="34" charset="0"/>
              </a:rPr>
              <a:t>областта на спорта</a:t>
            </a:r>
            <a:r>
              <a:rPr lang="bg" sz="2400" b="1" dirty="0">
                <a:solidFill>
                  <a:srgbClr val="FF4343"/>
                </a:solidFill>
                <a:latin typeface="Arial" panose="020B0604020202020204" pitchFamily="34" charset="0"/>
                <a:cs typeface="Arial" panose="020B0604020202020204" pitchFamily="34" charset="0"/>
              </a:rPr>
              <a:t> </a:t>
            </a:r>
          </a:p>
          <a:p>
            <a:r>
              <a:rPr lang="bg" sz="4400" b="1" dirty="0">
                <a:solidFill>
                  <a:srgbClr val="FF4343"/>
                </a:solidFill>
                <a:latin typeface="Arial" panose="020B0604020202020204" pitchFamily="34" charset="0"/>
                <a:cs typeface="Arial" panose="020B0604020202020204" pitchFamily="34" charset="0"/>
              </a:rPr>
              <a:t> </a:t>
            </a: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1790891"/>
            <a:ext cx="10533358" cy="3447578"/>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2800" b="1" dirty="0">
                <a:solidFill>
                  <a:srgbClr val="FF4343"/>
                </a:solidFill>
                <a:latin typeface="Arial" panose="020B0604020202020204" pitchFamily="34" charset="0"/>
                <a:cs typeface="Arial" panose="020B0604020202020204" pitchFamily="34" charset="0"/>
              </a:rPr>
              <a:t>Въведение</a:t>
            </a:r>
          </a:p>
          <a:p>
            <a:pPr algn="l">
              <a:lnSpc>
                <a:spcPct val="110000"/>
              </a:lnSpc>
            </a:pPr>
            <a:r>
              <a:rPr lang="ru-RU" sz="1400" dirty="0">
                <a:latin typeface="Arial" panose="020B0604020202020204" pitchFamily="34" charset="0"/>
                <a:cs typeface="Arial" panose="020B0604020202020204" pitchFamily="34" charset="0"/>
              </a:rPr>
              <a:t>Точно определена цел, която трябва да се постигне, ограничено време за постигането ѝ и необходимостта да се обедините с други авантюристи – има много допирни точки между спорта и кампанията за краудфъндинг. Но как може да се използва то за осъществяване на спортен проект? Как едно спортно сдружение може да привлече своята общност от поддръжници, за да постигнат заедно обща цел? Освен набраните средства, какви други ползи може да извлече един клуб от подобен опит?</a:t>
            </a:r>
          </a:p>
          <a:p>
            <a:pPr algn="l">
              <a:lnSpc>
                <a:spcPct val="110000"/>
              </a:lnSpc>
            </a:pPr>
            <a:r>
              <a:rPr lang="ru-RU" sz="1400" dirty="0">
                <a:latin typeface="Arial" panose="020B0604020202020204" pitchFamily="34" charset="0"/>
                <a:cs typeface="Arial" panose="020B0604020202020204" pitchFamily="34" charset="0"/>
              </a:rPr>
              <a:t>В основата на всяка кампания за краудфъндинг стои конкретна цел, която трябва да бъде постигната: придобиване на ново оборудване, подобряване на спортните съоръжения, организиране на турнири и събития, започване на нови курсове, закупуване на транспорт и много други. Спортистите, отборите и клубовете могат да използват краудфъндинга, за да намерят необходимите средства и да преодолеят много предизвикателства с помощта на своята общност.</a:t>
            </a:r>
          </a:p>
          <a:p>
            <a:pPr algn="l">
              <a:lnSpc>
                <a:spcPct val="110000"/>
              </a:lnSpc>
            </a:pPr>
            <a:r>
              <a:rPr lang="ru-RU" sz="1400" dirty="0">
                <a:latin typeface="Arial" panose="020B0604020202020204" pitchFamily="34" charset="0"/>
                <a:cs typeface="Arial" panose="020B0604020202020204" pitchFamily="34" charset="0"/>
              </a:rPr>
              <a:t>За една спортна организация набирането на средства е възможност да работи в екип с фенове, спортисти, семейства и спонсори, за да постигне заедно дадена цел, да комуникира своите дейности, да усвои нови дисциплини, да консолидира и разшири членската си маса и базата си от поддръжници</a:t>
            </a:r>
            <a:r>
              <a:rPr lang="ru-RU" sz="1400" dirty="0" smtClean="0">
                <a:latin typeface="Arial" panose="020B0604020202020204" pitchFamily="34" charset="0"/>
                <a:cs typeface="Arial" panose="020B0604020202020204" pitchFamily="34" charset="0"/>
              </a:rPr>
              <a:t>.</a:t>
            </a:r>
            <a:endParaRPr lang="it-IT" sz="1400" dirty="0">
              <a:latin typeface="Arial" panose="020B0604020202020204" pitchFamily="34" charset="0"/>
              <a:cs typeface="Arial" panose="020B0604020202020204" pitchFamily="34" charset="0"/>
            </a:endParaRP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1610875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421817"/>
            <a:ext cx="10058400" cy="1369074"/>
          </a:xfrm>
          <a:prstGeom prst="rect">
            <a:avLst/>
          </a:prstGeom>
        </p:spPr>
        <p:txBody>
          <a:bodyPr vert="horz" lIns="0" tIns="45720" rIns="0" bIns="45720" rtlCol="0" anchor="ctr">
            <a:norm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2400" b="1" dirty="0">
                <a:solidFill>
                  <a:srgbClr val="FF4343"/>
                </a:solidFill>
                <a:latin typeface="Arial" panose="020B0604020202020204" pitchFamily="34" charset="0"/>
                <a:cs typeface="Arial" panose="020B0604020202020204" pitchFamily="34" charset="0"/>
              </a:rPr>
              <a:t>кампании за краудфъндинг </a:t>
            </a:r>
            <a:r>
              <a:rPr lang="bg" sz="2400" b="1" dirty="0">
                <a:solidFill>
                  <a:srgbClr val="FF6600"/>
                </a:solidFill>
                <a:latin typeface="Arial" panose="020B0604020202020204" pitchFamily="34" charset="0"/>
                <a:cs typeface="Arial" panose="020B0604020202020204" pitchFamily="34" charset="0"/>
              </a:rPr>
              <a:t>в областта на спорта</a:t>
            </a:r>
            <a:r>
              <a:rPr lang="bg" sz="2400" b="1" dirty="0">
                <a:solidFill>
                  <a:srgbClr val="FF4343"/>
                </a:solidFill>
                <a:latin typeface="Arial" panose="020B0604020202020204" pitchFamily="34" charset="0"/>
                <a:cs typeface="Arial" panose="020B0604020202020204" pitchFamily="34" charset="0"/>
              </a:rPr>
              <a:t> </a:t>
            </a: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1630837"/>
            <a:ext cx="10533358" cy="4081806"/>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2800" b="1" dirty="0">
                <a:solidFill>
                  <a:srgbClr val="FF4343"/>
                </a:solidFill>
                <a:latin typeface="Arial" panose="020B0604020202020204" pitchFamily="34" charset="0"/>
                <a:cs typeface="Arial" panose="020B0604020202020204" pitchFamily="34" charset="0"/>
              </a:rPr>
              <a:t>ПОРДЕНОНЕ 2020 </a:t>
            </a:r>
            <a:r>
              <a:rPr lang="bg" sz="2800" b="1" dirty="0" smtClean="0">
                <a:solidFill>
                  <a:srgbClr val="FF4343"/>
                </a:solidFill>
                <a:latin typeface="Arial" panose="020B0604020202020204" pitchFamily="34" charset="0"/>
                <a:cs typeface="Arial" panose="020B0604020202020204" pitchFamily="34" charset="0"/>
              </a:rPr>
              <a:t>г.: </a:t>
            </a:r>
            <a:r>
              <a:rPr lang="bg" sz="2800" b="1" dirty="0">
                <a:solidFill>
                  <a:srgbClr val="FF4343"/>
                </a:solidFill>
                <a:latin typeface="Arial" panose="020B0604020202020204" pitchFamily="34" charset="0"/>
                <a:cs typeface="Arial" panose="020B0604020202020204" pitchFamily="34" charset="0"/>
              </a:rPr>
              <a:t>Un club nel Club – </a:t>
            </a:r>
            <a:r>
              <a:rPr lang="bg" sz="2800" b="1" dirty="0" smtClean="0">
                <a:solidFill>
                  <a:srgbClr val="FF4343"/>
                </a:solidFill>
                <a:latin typeface="Arial" panose="020B0604020202020204" pitchFamily="34" charset="0"/>
                <a:cs typeface="Arial" panose="020B0604020202020204" pitchFamily="34" charset="0"/>
              </a:rPr>
              <a:t>Краудфъндинг с дялово участие</a:t>
            </a:r>
            <a:endParaRPr lang="bg" sz="2800" b="1" dirty="0">
              <a:solidFill>
                <a:srgbClr val="FF4343"/>
              </a:solidFill>
              <a:latin typeface="Arial" panose="020B0604020202020204" pitchFamily="34" charset="0"/>
              <a:cs typeface="Arial" panose="020B0604020202020204" pitchFamily="34" charset="0"/>
            </a:endParaRPr>
          </a:p>
          <a:p>
            <a:pPr algn="just">
              <a:lnSpc>
                <a:spcPct val="110000"/>
              </a:lnSpc>
            </a:pPr>
            <a:r>
              <a:rPr lang="ru-RU" sz="1500" b="1" dirty="0" smtClean="0">
                <a:latin typeface="Arial" panose="020B0604020202020204" pitchFamily="34" charset="0"/>
                <a:cs typeface="Arial" panose="020B0604020202020204" pitchFamily="34" charset="0"/>
              </a:rPr>
              <a:t>„</a:t>
            </a:r>
            <a:r>
              <a:rPr lang="ru-RU" sz="1500" b="1" dirty="0">
                <a:latin typeface="Arial" panose="020B0604020202020204" pitchFamily="34" charset="0"/>
                <a:cs typeface="Arial" panose="020B0604020202020204" pitchFamily="34" charset="0"/>
              </a:rPr>
              <a:t>Порденоне 2020“, </a:t>
            </a:r>
            <a:r>
              <a:rPr lang="ru-RU" sz="1500" dirty="0">
                <a:latin typeface="Arial" panose="020B0604020202020204" pitchFamily="34" charset="0"/>
                <a:cs typeface="Arial" panose="020B0604020202020204" pitchFamily="34" charset="0"/>
              </a:rPr>
              <a:t>уникалният италиански проект за краудфъндинг с дялово участие, се роди през 2018 г. С оглед на стогодишния юбилей, Pordenone Calcio създава клуб в клуба: феновете, закупувайки дял, стават активна част от процеса на развитие на черно-зеленото общество. Процес, основан на ценностите на прозрачността и участието, с цел укрепване на клуба, с оглед на стогодишнината, чрез повишаване на нивото на първия отбор (повишен в Серия Б), младежкия сектор (национален модел и референтна точка за територията) и съоръженията.</a:t>
            </a:r>
          </a:p>
          <a:p>
            <a:pPr algn="just">
              <a:lnSpc>
                <a:spcPct val="110000"/>
              </a:lnSpc>
            </a:pPr>
            <a:r>
              <a:rPr lang="ru-RU" sz="1500" dirty="0">
                <a:latin typeface="Arial" panose="020B0604020202020204" pitchFamily="34" charset="0"/>
                <a:cs typeface="Arial" panose="020B0604020202020204" pitchFamily="34" charset="0"/>
              </a:rPr>
              <a:t>Кампанията за краудфъндинг, стартирана на новата платформа TheBestEquity, имаше за цел да събере средства, които да позволят на Pordenone Calcio да се развива, включително чрез формиране на „Pordenone на бъдещето“. Друга важна цел е укрепването на спортен център за върхови постижения и корпоративна философия, насочена към укрепване и развитие на младите хора.</a:t>
            </a:r>
          </a:p>
          <a:p>
            <a:pPr algn="just">
              <a:lnSpc>
                <a:spcPct val="110000"/>
              </a:lnSpc>
            </a:pPr>
            <a:r>
              <a:rPr lang="ru-RU" sz="1500" dirty="0">
                <a:latin typeface="Arial" panose="020B0604020202020204" pitchFamily="34" charset="0"/>
                <a:cs typeface="Arial" panose="020B0604020202020204" pitchFamily="34" charset="0"/>
              </a:rPr>
              <a:t>Минималният членски внос е в размер на 250 евро. Съществуват три вида техническо участие: категория В (250-5000 евро), категория Б (5001-25000 евро) и категория А (над 25000 евро). В допълнение към техническите предимства (на първо място пълни административни права, гарантирани за всички дялове), съществуват и изключителни предимства, отново модулирани въз основа на размера на дяловете. Предимства като сезонни билети, намалени входни такси, мърчандайзинг и специални отстъпки. </a:t>
            </a:r>
          </a:p>
          <a:p>
            <a:pPr algn="just">
              <a:lnSpc>
                <a:spcPct val="110000"/>
              </a:lnSpc>
            </a:pPr>
            <a:r>
              <a:rPr lang="ru-RU" sz="1500" dirty="0">
                <a:latin typeface="Arial" panose="020B0604020202020204" pitchFamily="34" charset="0"/>
                <a:cs typeface="Arial" panose="020B0604020202020204" pitchFamily="34" charset="0"/>
              </a:rPr>
              <a:t>Кампанията стартира в края на 2018 г. и ще продължи до лятото на 2019 г. В специалния офис на „Порденоне 2020“ в спортния център „Бруно де Марки“. Кампанията приключи с 254 нови членове на клуба, като бе постигната поставената цел от 2 млн. 200 хил. евро</a:t>
            </a:r>
          </a:p>
          <a:p>
            <a:pPr algn="just">
              <a:lnSpc>
                <a:spcPct val="110000"/>
              </a:lnSpc>
            </a:pPr>
            <a:endParaRPr lang="it-IT" sz="1500" dirty="0">
              <a:latin typeface="Arial" panose="020B0604020202020204" pitchFamily="34" charset="0"/>
              <a:cs typeface="Arial" panose="020B0604020202020204" pitchFamily="34" charset="0"/>
            </a:endParaRP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1008744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421817"/>
            <a:ext cx="10058400" cy="1369074"/>
          </a:xfrm>
          <a:prstGeom prst="rect">
            <a:avLst/>
          </a:prstGeom>
        </p:spPr>
        <p:txBody>
          <a:bodyPr vert="horz" lIns="0" tIns="45720" rIns="0" bIns="45720" rtlCol="0" anchor="ctr">
            <a:norm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2400" b="1" dirty="0">
                <a:solidFill>
                  <a:srgbClr val="FF4343"/>
                </a:solidFill>
                <a:latin typeface="Arial" panose="020B0604020202020204" pitchFamily="34" charset="0"/>
                <a:cs typeface="Arial" panose="020B0604020202020204" pitchFamily="34" charset="0"/>
              </a:rPr>
              <a:t>кампании за краудфъндинг </a:t>
            </a:r>
            <a:r>
              <a:rPr lang="bg" sz="2400" b="1" dirty="0">
                <a:solidFill>
                  <a:srgbClr val="FF6600"/>
                </a:solidFill>
                <a:latin typeface="Arial" panose="020B0604020202020204" pitchFamily="34" charset="0"/>
                <a:cs typeface="Arial" panose="020B0604020202020204" pitchFamily="34" charset="0"/>
              </a:rPr>
              <a:t>в областта на спорта</a:t>
            </a:r>
            <a:r>
              <a:rPr lang="bg" sz="2400" b="1" dirty="0">
                <a:solidFill>
                  <a:srgbClr val="FF4343"/>
                </a:solidFill>
                <a:latin typeface="Arial" panose="020B0604020202020204" pitchFamily="34" charset="0"/>
                <a:cs typeface="Arial" panose="020B0604020202020204" pitchFamily="34" charset="0"/>
              </a:rPr>
              <a:t> </a:t>
            </a: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1630837"/>
            <a:ext cx="10533358" cy="408180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2800" b="1" dirty="0">
                <a:solidFill>
                  <a:srgbClr val="FF4343"/>
                </a:solidFill>
                <a:latin typeface="Arial" panose="020B0604020202020204" pitchFamily="34" charset="0"/>
                <a:cs typeface="Arial" panose="020B0604020202020204" pitchFamily="34" charset="0"/>
              </a:rPr>
              <a:t>Sporteams – </a:t>
            </a:r>
            <a:r>
              <a:rPr lang="bg" sz="2800" b="1" dirty="0" smtClean="0">
                <a:solidFill>
                  <a:srgbClr val="FF4343"/>
                </a:solidFill>
                <a:latin typeface="Arial" panose="020B0604020202020204" pitchFamily="34" charset="0"/>
                <a:cs typeface="Arial" panose="020B0604020202020204" pitchFamily="34" charset="0"/>
              </a:rPr>
              <a:t>казус</a:t>
            </a:r>
            <a:endParaRPr lang="bg" sz="2800" b="1" dirty="0">
              <a:solidFill>
                <a:srgbClr val="FF4343"/>
              </a:solidFill>
              <a:latin typeface="Arial" panose="020B0604020202020204" pitchFamily="34" charset="0"/>
              <a:cs typeface="Arial" panose="020B0604020202020204" pitchFamily="34" charset="0"/>
            </a:endParaRPr>
          </a:p>
          <a:p>
            <a:pPr algn="just">
              <a:lnSpc>
                <a:spcPct val="110000"/>
              </a:lnSpc>
            </a:pPr>
            <a:r>
              <a:rPr lang="bg" sz="1400" dirty="0" smtClean="0">
                <a:latin typeface="Arial" panose="020B0604020202020204" pitchFamily="34" charset="0"/>
                <a:cs typeface="Arial" panose="020B0604020202020204" pitchFamily="34" charset="0"/>
              </a:rPr>
              <a:t>Sporteams, </a:t>
            </a:r>
            <a:r>
              <a:rPr lang="bg" sz="1400" b="1" dirty="0">
                <a:latin typeface="Arial" panose="020B0604020202020204" pitchFamily="34" charset="0"/>
                <a:cs typeface="Arial" panose="020B0604020202020204" pitchFamily="34" charset="0"/>
              </a:rPr>
              <a:t>иновативен италиански стартъп </a:t>
            </a:r>
            <a:r>
              <a:rPr lang="bg" sz="1400" dirty="0">
                <a:latin typeface="Arial" panose="020B0604020202020204" pitchFamily="34" charset="0"/>
                <a:cs typeface="Arial" panose="020B0604020202020204" pitchFamily="34" charset="0"/>
              </a:rPr>
              <a:t>в сектора на спортните </a:t>
            </a:r>
            <a:r>
              <a:rPr lang="bg" sz="1400" dirty="0" smtClean="0">
                <a:latin typeface="Arial" panose="020B0604020202020204" pitchFamily="34" charset="0"/>
                <a:cs typeface="Arial" panose="020B0604020202020204" pitchFamily="34" charset="0"/>
              </a:rPr>
              <a:t>технологии, </a:t>
            </a:r>
            <a:r>
              <a:rPr lang="bg" sz="1400" dirty="0">
                <a:latin typeface="Arial" panose="020B0604020202020204" pitchFamily="34" charset="0"/>
                <a:cs typeface="Arial" panose="020B0604020202020204" pitchFamily="34" charset="0"/>
              </a:rPr>
              <a:t>обяви началото на кампания за </a:t>
            </a:r>
            <a:r>
              <a:rPr lang="bg" sz="1400" dirty="0" smtClean="0">
                <a:latin typeface="Arial" panose="020B0604020202020204" pitchFamily="34" charset="0"/>
                <a:cs typeface="Arial" panose="020B0604020202020204" pitchFamily="34" charset="0"/>
              </a:rPr>
              <a:t>краудфъндинг на платформата </a:t>
            </a:r>
            <a:r>
              <a:rPr lang="bg" sz="1400" dirty="0">
                <a:latin typeface="Arial" panose="020B0604020202020204" pitchFamily="34" charset="0"/>
                <a:cs typeface="Arial" panose="020B0604020202020204" pitchFamily="34" charset="0"/>
              </a:rPr>
              <a:t>за групово финансиране „Двеста“: целта е да се ускори процесът на дигиталната революция 4.0 на италианския спорт на </a:t>
            </a:r>
            <a:r>
              <a:rPr lang="bg" sz="1400" dirty="0" smtClean="0">
                <a:latin typeface="Arial" panose="020B0604020202020204" pitchFamily="34" charset="0"/>
                <a:cs typeface="Arial" panose="020B0604020202020204" pitchFamily="34" charset="0"/>
              </a:rPr>
              <a:t>младежко и </a:t>
            </a:r>
            <a:r>
              <a:rPr lang="bg" sz="1400" dirty="0">
                <a:latin typeface="Arial" panose="020B0604020202020204" pitchFamily="34" charset="0"/>
                <a:cs typeface="Arial" panose="020B0604020202020204" pitchFamily="34" charset="0"/>
              </a:rPr>
              <a:t>аматьорско ниво. </a:t>
            </a:r>
            <a:r>
              <a:rPr lang="bg" sz="1400" dirty="0" err="1">
                <a:latin typeface="Arial" panose="020B0604020202020204" pitchFamily="34" charset="0"/>
                <a:cs typeface="Arial" panose="020B0604020202020204" pitchFamily="34" charset="0"/>
              </a:rPr>
              <a:t>Sporteams </a:t>
            </a:r>
            <a:r>
              <a:rPr lang="bg" sz="1400" dirty="0">
                <a:latin typeface="Arial" panose="020B0604020202020204" pitchFamily="34" charset="0"/>
                <a:cs typeface="Arial" panose="020B0604020202020204" pitchFamily="34" charset="0"/>
              </a:rPr>
              <a:t>е иновативен </a:t>
            </a:r>
            <a:r>
              <a:rPr lang="bg" sz="1400" dirty="0" err="1">
                <a:latin typeface="Arial" panose="020B0604020202020204" pitchFamily="34" charset="0"/>
                <a:cs typeface="Arial" panose="020B0604020202020204" pitchFamily="34" charset="0"/>
              </a:rPr>
              <a:t>стартъп, </a:t>
            </a:r>
            <a:r>
              <a:rPr lang="bg" sz="1400" dirty="0">
                <a:latin typeface="Arial" panose="020B0604020202020204" pitchFamily="34" charset="0"/>
                <a:cs typeface="Arial" panose="020B0604020202020204" pitchFamily="34" charset="0"/>
              </a:rPr>
              <a:t>основан във Флоренция през ноември 2018 г. с цел предлагане на </a:t>
            </a:r>
            <a:r>
              <a:rPr lang="bg" sz="1400" dirty="0" smtClean="0">
                <a:latin typeface="Arial" panose="020B0604020202020204" pitchFamily="34" charset="0"/>
                <a:cs typeface="Arial" panose="020B0604020202020204" pitchFamily="34" charset="0"/>
              </a:rPr>
              <a:t>дигитални </a:t>
            </a:r>
            <a:r>
              <a:rPr lang="bg" sz="1400" dirty="0">
                <a:latin typeface="Arial" panose="020B0604020202020204" pitchFamily="34" charset="0"/>
                <a:cs typeface="Arial" panose="020B0604020202020204" pitchFamily="34" charset="0"/>
              </a:rPr>
              <a:t>услуги за младежкия и аматьорския спортен свят с модел SaaS (софтуер като услуга).</a:t>
            </a:r>
          </a:p>
          <a:p>
            <a:pPr algn="just">
              <a:lnSpc>
                <a:spcPct val="110000"/>
              </a:lnSpc>
            </a:pPr>
            <a:r>
              <a:rPr lang="bg" sz="1400" dirty="0">
                <a:latin typeface="Arial" panose="020B0604020202020204" pitchFamily="34" charset="0"/>
                <a:cs typeface="Arial" panose="020B0604020202020204" pitchFamily="34" charset="0"/>
              </a:rPr>
              <a:t>Няколко дни след старта си, кампанията </a:t>
            </a:r>
            <a:r>
              <a:rPr lang="bg" sz="1400" dirty="0" smtClean="0">
                <a:latin typeface="Arial" panose="020B0604020202020204" pitchFamily="34" charset="0"/>
                <a:cs typeface="Arial" panose="020B0604020202020204" pitchFamily="34" charset="0"/>
              </a:rPr>
              <a:t>на </a:t>
            </a:r>
            <a:r>
              <a:rPr lang="bg" sz="1400" dirty="0">
                <a:latin typeface="Arial" panose="020B0604020202020204" pitchFamily="34" charset="0"/>
                <a:cs typeface="Arial" panose="020B0604020202020204" pitchFamily="34" charset="0"/>
              </a:rPr>
              <a:t>Sporteams убеди голям брой инвеститори, които благодарение на участието си позволиха операцията да надхвърли минималната цел за набиране на средства от 100 000 евро. Кампанията </a:t>
            </a:r>
            <a:r>
              <a:rPr lang="bg" sz="1400" dirty="0" smtClean="0">
                <a:latin typeface="Arial" panose="020B0604020202020204" pitchFamily="34" charset="0"/>
                <a:cs typeface="Arial" panose="020B0604020202020204" pitchFamily="34" charset="0"/>
              </a:rPr>
              <a:t>на </a:t>
            </a:r>
            <a:r>
              <a:rPr lang="bg" sz="1400" dirty="0">
                <a:latin typeface="Arial" panose="020B0604020202020204" pitchFamily="34" charset="0"/>
                <a:cs typeface="Arial" panose="020B0604020202020204" pitchFamily="34" charset="0"/>
              </a:rPr>
              <a:t>платформата Two Hundred приключи на 14 май 2022 г</a:t>
            </a:r>
            <a:r>
              <a:rPr lang="bg" sz="1400" dirty="0" smtClean="0">
                <a:latin typeface="Arial" panose="020B0604020202020204" pitchFamily="34" charset="0"/>
                <a:cs typeface="Arial" panose="020B0604020202020204" pitchFamily="34" charset="0"/>
              </a:rPr>
              <a:t>. и има </a:t>
            </a:r>
            <a:r>
              <a:rPr lang="bg" sz="1400" dirty="0">
                <a:latin typeface="Arial" panose="020B0604020202020204" pitchFamily="34" charset="0"/>
                <a:cs typeface="Arial" panose="020B0604020202020204" pitchFamily="34" charset="0"/>
              </a:rPr>
              <a:t>максимална цел за абонамент от 500 000 евро. В зависимост от </a:t>
            </a:r>
            <a:r>
              <a:rPr lang="bg" sz="1400" dirty="0" smtClean="0">
                <a:latin typeface="Arial" panose="020B0604020202020204" pitchFamily="34" charset="0"/>
                <a:cs typeface="Arial" panose="020B0604020202020204" pitchFamily="34" charset="0"/>
              </a:rPr>
              <a:t>набраните средства</a:t>
            </a:r>
            <a:r>
              <a:rPr lang="bg" sz="1400" dirty="0">
                <a:latin typeface="Arial" panose="020B0604020202020204" pitchFamily="34" charset="0"/>
                <a:cs typeface="Arial" panose="020B0604020202020204" pitchFamily="34" charset="0"/>
              </a:rPr>
              <a:t>, Sporteams </a:t>
            </a:r>
            <a:r>
              <a:rPr lang="bg" sz="1400" dirty="0" smtClean="0">
                <a:latin typeface="Arial" panose="020B0604020202020204" pitchFamily="34" charset="0"/>
                <a:cs typeface="Arial" panose="020B0604020202020204" pitchFamily="34" charset="0"/>
              </a:rPr>
              <a:t>– </a:t>
            </a:r>
            <a:r>
              <a:rPr lang="bg" sz="1400" dirty="0">
                <a:latin typeface="Arial" panose="020B0604020202020204" pitchFamily="34" charset="0"/>
                <a:cs typeface="Arial" panose="020B0604020202020204" pitchFamily="34" charset="0"/>
              </a:rPr>
              <a:t>чиято предварителна оценка </a:t>
            </a:r>
            <a:r>
              <a:rPr lang="bg" sz="1400" dirty="0" smtClean="0">
                <a:latin typeface="Arial" panose="020B0604020202020204" pitchFamily="34" charset="0"/>
                <a:cs typeface="Arial" panose="020B0604020202020204" pitchFamily="34" charset="0"/>
              </a:rPr>
              <a:t>бе </a:t>
            </a:r>
            <a:r>
              <a:rPr lang="bg" sz="1400" dirty="0">
                <a:latin typeface="Arial" panose="020B0604020202020204" pitchFamily="34" charset="0"/>
                <a:cs typeface="Arial" panose="020B0604020202020204" pitchFamily="34" charset="0"/>
              </a:rPr>
              <a:t>около 5 милиона </a:t>
            </a:r>
            <a:r>
              <a:rPr lang="bg" sz="1400" dirty="0" smtClean="0">
                <a:latin typeface="Arial" panose="020B0604020202020204" pitchFamily="34" charset="0"/>
                <a:cs typeface="Arial" panose="020B0604020202020204" pitchFamily="34" charset="0"/>
              </a:rPr>
              <a:t>евро, ще </a:t>
            </a:r>
            <a:r>
              <a:rPr lang="bg" sz="1400" dirty="0">
                <a:latin typeface="Arial" panose="020B0604020202020204" pitchFamily="34" charset="0"/>
                <a:cs typeface="Arial" panose="020B0604020202020204" pitchFamily="34" charset="0"/>
              </a:rPr>
              <a:t>може да направи инвестиции до около </a:t>
            </a:r>
            <a:r>
              <a:rPr lang="bg" sz="1400" dirty="0" smtClean="0">
                <a:latin typeface="Arial" panose="020B0604020202020204" pitchFamily="34" charset="0"/>
                <a:cs typeface="Arial" panose="020B0604020202020204" pitchFamily="34" charset="0"/>
              </a:rPr>
              <a:t>1.23 </a:t>
            </a:r>
            <a:r>
              <a:rPr lang="bg" sz="1400" dirty="0">
                <a:latin typeface="Arial" panose="020B0604020202020204" pitchFamily="34" charset="0"/>
                <a:cs typeface="Arial" panose="020B0604020202020204" pitchFamily="34" charset="0"/>
              </a:rPr>
              <a:t>милиона евро за тригодишния период 2021-2023 г., от които около € 520 хил. ще бъдат заделени за научноизследователска и развойна дейност с цел да предлага на клиентите си все по-модерни </a:t>
            </a:r>
            <a:r>
              <a:rPr lang="bg" sz="1400" dirty="0" smtClean="0">
                <a:latin typeface="Arial" panose="020B0604020202020204" pitchFamily="34" charset="0"/>
                <a:cs typeface="Arial" panose="020B0604020202020204" pitchFamily="34" charset="0"/>
              </a:rPr>
              <a:t>технологични </a:t>
            </a:r>
            <a:r>
              <a:rPr lang="bg" sz="1400" dirty="0">
                <a:latin typeface="Arial" panose="020B0604020202020204" pitchFamily="34" charset="0"/>
                <a:cs typeface="Arial" panose="020B0604020202020204" pitchFamily="34" charset="0"/>
              </a:rPr>
              <a:t>услуги.</a:t>
            </a:r>
            <a:endParaRPr lang="it-IT" sz="1400" dirty="0">
              <a:latin typeface="Arial" panose="020B0604020202020204" pitchFamily="34" charset="0"/>
              <a:cs typeface="Arial" panose="020B0604020202020204" pitchFamily="34" charset="0"/>
            </a:endParaRP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712566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593177"/>
            <a:ext cx="9639850" cy="1197714"/>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2400" b="1" dirty="0">
                <a:solidFill>
                  <a:srgbClr val="FF6600"/>
                </a:solidFill>
                <a:latin typeface="Arial" panose="020B0604020202020204" pitchFamily="34" charset="0"/>
                <a:cs typeface="Arial" panose="020B0604020202020204" pitchFamily="34" charset="0"/>
              </a:rPr>
              <a:t>основни </a:t>
            </a:r>
            <a:r>
              <a:rPr lang="bg" sz="2400" b="1" dirty="0" smtClean="0">
                <a:solidFill>
                  <a:srgbClr val="FF6600"/>
                </a:solidFill>
                <a:latin typeface="Arial" panose="020B0604020202020204" pitchFamily="34" charset="0"/>
                <a:cs typeface="Arial" panose="020B0604020202020204" pitchFamily="34" charset="0"/>
              </a:rPr>
              <a:t>модели за краудфъндинг, </a:t>
            </a:r>
            <a:r>
              <a:rPr lang="bg" sz="2400" b="1" dirty="0">
                <a:solidFill>
                  <a:srgbClr val="FF6600"/>
                </a:solidFill>
                <a:latin typeface="Arial" panose="020B0604020202020204" pitchFamily="34" charset="0"/>
                <a:cs typeface="Arial" panose="020B0604020202020204" pitchFamily="34" charset="0"/>
              </a:rPr>
              <a:t>използвани в </a:t>
            </a:r>
            <a:r>
              <a:rPr lang="bg" sz="2400" b="1" dirty="0" smtClean="0">
                <a:solidFill>
                  <a:srgbClr val="FF6600"/>
                </a:solidFill>
                <a:latin typeface="Arial" panose="020B0604020202020204" pitchFamily="34" charset="0"/>
                <a:cs typeface="Arial" panose="020B0604020202020204" pitchFamily="34" charset="0"/>
              </a:rPr>
              <a:t>момента в </a:t>
            </a:r>
            <a:r>
              <a:rPr lang="bg" sz="2400" b="1" dirty="0">
                <a:solidFill>
                  <a:srgbClr val="FF6600"/>
                </a:solidFill>
                <a:latin typeface="Arial" panose="020B0604020202020204" pitchFamily="34" charset="0"/>
                <a:cs typeface="Arial" panose="020B0604020202020204" pitchFamily="34" charset="0"/>
              </a:rPr>
              <a:t>в областта на спорта</a:t>
            </a:r>
            <a:endParaRPr lang="it-IT" sz="2400" b="1" dirty="0">
              <a:solidFill>
                <a:srgbClr val="FF4343"/>
              </a:solidFill>
              <a:latin typeface="Arial" panose="020B0604020202020204" pitchFamily="34" charset="0"/>
              <a:cs typeface="Arial" panose="020B0604020202020204" pitchFamily="34" charset="0"/>
            </a:endParaRP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1517715"/>
            <a:ext cx="10533358" cy="4355184"/>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4500" b="1" dirty="0">
                <a:solidFill>
                  <a:srgbClr val="FF4343"/>
                </a:solidFill>
                <a:latin typeface="Arial" panose="020B0604020202020204" pitchFamily="34" charset="0"/>
                <a:cs typeface="Arial" panose="020B0604020202020204" pitchFamily="34" charset="0"/>
              </a:rPr>
              <a:t>Определение за краунфандинг</a:t>
            </a:r>
          </a:p>
          <a:p>
            <a:pPr algn="just">
              <a:lnSpc>
                <a:spcPct val="115000"/>
              </a:lnSpc>
              <a:spcAft>
                <a:spcPts val="1000"/>
              </a:spcAft>
            </a:pPr>
            <a:r>
              <a:rPr lang="ru-RU" sz="2200" b="1" dirty="0" smtClean="0">
                <a:latin typeface="Arial" panose="020B0604020202020204" pitchFamily="34" charset="0"/>
                <a:ea typeface="Roboto" panose="02000000000000000000" pitchFamily="2" charset="0"/>
                <a:cs typeface="Arial" panose="020B0604020202020204" pitchFamily="34" charset="0"/>
              </a:rPr>
              <a:t>Краудфъндингът </a:t>
            </a:r>
            <a:r>
              <a:rPr lang="ru-RU" sz="2200" dirty="0">
                <a:latin typeface="Arial" panose="020B0604020202020204" pitchFamily="34" charset="0"/>
                <a:ea typeface="Roboto" panose="02000000000000000000" pitchFamily="2" charset="0"/>
                <a:cs typeface="Arial" panose="020B0604020202020204" pitchFamily="34" charset="0"/>
              </a:rPr>
              <a:t>(от crowd – тълпа и funding – финансиране) е практика на микрофинансиране, която набира малки суми пари от голям брой хора чрез уеб платформа. Дигиталният фактор е ключов аспект на краудфъндинга: по-голям брой хора, размер на събраните пари, доверие в самия проект, което от своя страна привлича повече хора (дори наши приятели или общността). Краудфъндингът като концепция създава възможност за предприемачите да могат да събират пари, за да инвестират в своите бизнес идеи, предоставяйки инструмент на всеки, който има идея, и на потенциалните инвеститори. Основният механизъм е активното участие на поддръжниците, които решават да инвестират: те не само оценяват предложеното, но и участват финансово в изпълнението. По този начин се създава връзката между предприемачите и инвеститорите, ясна комуникация, насочена към конкретност. Краудфъндингът обикновено се разделя на различни модели в зависимост от потока на даренията и обхвата на кампанията, като различните модели са следните: </a:t>
            </a:r>
            <a:r>
              <a:rPr lang="ru-RU" sz="2200" b="1" dirty="0">
                <a:latin typeface="Arial" panose="020B0604020202020204" pitchFamily="34" charset="0"/>
                <a:ea typeface="Roboto" panose="02000000000000000000" pitchFamily="2" charset="0"/>
                <a:cs typeface="Arial" panose="020B0604020202020204" pitchFamily="34" charset="0"/>
              </a:rPr>
              <a:t>модел, </a:t>
            </a:r>
            <a:r>
              <a:rPr lang="ru-RU" sz="2200" b="1" dirty="0" smtClean="0">
                <a:latin typeface="Arial" panose="020B0604020202020204" pitchFamily="34" charset="0"/>
                <a:ea typeface="Roboto" panose="02000000000000000000" pitchFamily="2" charset="0"/>
                <a:cs typeface="Arial" panose="020B0604020202020204" pitchFamily="34" charset="0"/>
              </a:rPr>
              <a:t>базиран </a:t>
            </a:r>
            <a:r>
              <a:rPr lang="ru-RU" sz="2200" b="1" dirty="0">
                <a:latin typeface="Arial" panose="020B0604020202020204" pitchFamily="34" charset="0"/>
                <a:ea typeface="Roboto" panose="02000000000000000000" pitchFamily="2" charset="0"/>
                <a:cs typeface="Arial" panose="020B0604020202020204" pitchFamily="34" charset="0"/>
              </a:rPr>
              <a:t>на дарения, модел на предварителна покупка, модел, основан на кредитиране, модел на </a:t>
            </a:r>
            <a:r>
              <a:rPr lang="ru-RU" sz="2200" b="1" dirty="0" smtClean="0">
                <a:latin typeface="Arial" panose="020B0604020202020204" pitchFamily="34" charset="0"/>
                <a:ea typeface="Roboto" panose="02000000000000000000" pitchFamily="2" charset="0"/>
                <a:cs typeface="Arial" panose="020B0604020202020204" pitchFamily="34" charset="0"/>
              </a:rPr>
              <a:t>дяловото участие.</a:t>
            </a:r>
            <a:endParaRPr lang="ru-RU" sz="2200" b="1" dirty="0">
              <a:latin typeface="Arial" panose="020B0604020202020204" pitchFamily="34" charset="0"/>
              <a:ea typeface="Roboto" panose="02000000000000000000" pitchFamily="2" charset="0"/>
              <a:cs typeface="Arial" panose="020B0604020202020204" pitchFamily="34" charset="0"/>
            </a:endParaRPr>
          </a:p>
          <a:p>
            <a:pPr algn="just">
              <a:lnSpc>
                <a:spcPct val="115000"/>
              </a:lnSpc>
              <a:spcAft>
                <a:spcPts val="1000"/>
              </a:spcAft>
            </a:pPr>
            <a:r>
              <a:rPr lang="ru-RU" sz="2200" dirty="0">
                <a:latin typeface="Arial" panose="020B0604020202020204" pitchFamily="34" charset="0"/>
                <a:ea typeface="Roboto" panose="02000000000000000000" pitchFamily="2" charset="0"/>
                <a:cs typeface="Arial" panose="020B0604020202020204" pitchFamily="34" charset="0"/>
              </a:rPr>
              <a:t>Основен проблем, който имат потенциалните предприемачи е, че искат да развият идеята си чрез бизнес план, но им липсват финансови ресурси. Чрез набиране на средства по традиционните начини обаче те се сблъскват с още проблеми при опитите си да реализират своите начинания. В сравнение с други възможности за финансиране (фондове за рисков капитал), краудфъндинга предлага някои предимства за хората, които искат да съберат средства, като в днешно време то се основава главно на взаимодействието в онлайн средата – платформите или други социални медии (Белефламме и др., 2014 г.; Мортис и Блок 2016 г.). Въпреки това в литературата, краудфъндинг се определя като финансов източник, явление, възникнало в света на проектното финансиране и като един от най-ефективните методи за разработване и финансиране на иновативни идеи.</a:t>
            </a:r>
          </a:p>
          <a:p>
            <a:pPr algn="just">
              <a:lnSpc>
                <a:spcPct val="115000"/>
              </a:lnSpc>
              <a:spcAft>
                <a:spcPts val="1000"/>
              </a:spcAft>
            </a:pPr>
            <a:endParaRPr lang="en-GB" sz="2200" dirty="0">
              <a:latin typeface="Arial" panose="020B0604020202020204" pitchFamily="34" charset="0"/>
              <a:ea typeface="Roboto" panose="02000000000000000000" pitchFamily="2" charset="0"/>
              <a:cs typeface="Arial" panose="020B0604020202020204" pitchFamily="34" charset="0"/>
            </a:endParaRPr>
          </a:p>
          <a:p>
            <a:pPr algn="just">
              <a:lnSpc>
                <a:spcPct val="115000"/>
              </a:lnSpc>
              <a:spcAft>
                <a:spcPts val="1000"/>
              </a:spcAft>
            </a:pPr>
            <a:endParaRPr lang="en-GB" sz="1400" b="1" dirty="0">
              <a:highlight>
                <a:srgbClr val="FFFFFF"/>
              </a:highlight>
              <a:latin typeface="Arial" panose="020B0604020202020204" pitchFamily="34" charset="0"/>
              <a:ea typeface="Roboto" panose="02000000000000000000" pitchFamily="2" charset="0"/>
              <a:cs typeface="Arial" panose="020B0604020202020204" pitchFamily="34" charset="0"/>
            </a:endParaRP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3652661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421817"/>
            <a:ext cx="10058400" cy="1369074"/>
          </a:xfrm>
          <a:prstGeom prst="rect">
            <a:avLst/>
          </a:prstGeom>
        </p:spPr>
        <p:txBody>
          <a:bodyPr vert="horz" lIns="0" tIns="45720" rIns="0" bIns="45720" rtlCol="0" anchor="ctr">
            <a:norm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ru-RU" sz="2400" b="1" dirty="0">
                <a:solidFill>
                  <a:srgbClr val="FF4343"/>
                </a:solidFill>
                <a:latin typeface="Arial" panose="020B0604020202020204" pitchFamily="34" charset="0"/>
                <a:cs typeface="Arial" panose="020B0604020202020204" pitchFamily="34" charset="0"/>
              </a:rPr>
              <a:t>кампании за краудфъндинг в областта на спорта </a:t>
            </a: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1630837"/>
            <a:ext cx="10533358" cy="4081806"/>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2800" b="1" dirty="0">
                <a:solidFill>
                  <a:srgbClr val="FF4343"/>
                </a:solidFill>
                <a:latin typeface="Arial" panose="020B0604020202020204" pitchFamily="34" charset="0"/>
                <a:cs typeface="Arial" panose="020B0604020202020204" pitchFamily="34" charset="0"/>
              </a:rPr>
              <a:t>Golee – Успешен спортен стартъп</a:t>
            </a:r>
          </a:p>
          <a:p>
            <a:pPr algn="l">
              <a:lnSpc>
                <a:spcPct val="110000"/>
              </a:lnSpc>
            </a:pPr>
            <a:r>
              <a:rPr lang="bg" sz="1400" dirty="0" smtClean="0">
                <a:latin typeface="Arial" panose="020B0604020202020204" pitchFamily="34" charset="0"/>
                <a:cs typeface="Arial" panose="020B0604020202020204" pitchFamily="34" charset="0"/>
              </a:rPr>
              <a:t>Golee, </a:t>
            </a:r>
            <a:r>
              <a:rPr lang="bg" sz="1400" dirty="0">
                <a:latin typeface="Arial" panose="020B0604020202020204" pitchFamily="34" charset="0"/>
                <a:cs typeface="Arial" panose="020B0604020202020204" pitchFamily="34" charset="0"/>
              </a:rPr>
              <a:t>иновативният </a:t>
            </a:r>
            <a:r>
              <a:rPr lang="bg" sz="1400" dirty="0" smtClean="0">
                <a:latin typeface="Arial" panose="020B0604020202020204" pitchFamily="34" charset="0"/>
                <a:cs typeface="Arial" panose="020B0604020202020204" pitchFamily="34" charset="0"/>
              </a:rPr>
              <a:t>стартъп, </a:t>
            </a:r>
            <a:r>
              <a:rPr lang="bg" sz="1400" dirty="0">
                <a:latin typeface="Arial" panose="020B0604020202020204" pitchFamily="34" charset="0"/>
                <a:cs typeface="Arial" panose="020B0604020202020204" pitchFamily="34" charset="0"/>
              </a:rPr>
              <a:t>създаден, за да ускори дигиталната трансформация в сектор, населен от 14 000 аматьорски и неаматьорски футболни клуба, </a:t>
            </a:r>
            <a:r>
              <a:rPr lang="bg" sz="1400" dirty="0" smtClean="0">
                <a:latin typeface="Arial" panose="020B0604020202020204" pitchFamily="34" charset="0"/>
                <a:cs typeface="Arial" panose="020B0604020202020204" pitchFamily="34" charset="0"/>
              </a:rPr>
              <a:t>не се </a:t>
            </a:r>
            <a:r>
              <a:rPr lang="bg" sz="1400" dirty="0">
                <a:latin typeface="Arial" panose="020B0604020202020204" pitchFamily="34" charset="0"/>
                <a:cs typeface="Arial" panose="020B0604020202020204" pitchFamily="34" charset="0"/>
              </a:rPr>
              <a:t>спира и преди няколко дни стартира кампанията си за </a:t>
            </a:r>
            <a:r>
              <a:rPr lang="bg" sz="1400" dirty="0" smtClean="0">
                <a:latin typeface="Arial" panose="020B0604020202020204" pitchFamily="34" charset="0"/>
                <a:cs typeface="Arial" panose="020B0604020202020204" pitchFamily="34" charset="0"/>
              </a:rPr>
              <a:t>краудфъндинг на Backtowork, </a:t>
            </a:r>
            <a:r>
              <a:rPr lang="bg" sz="1400" dirty="0">
                <a:latin typeface="Arial" panose="020B0604020202020204" pitchFamily="34" charset="0"/>
                <a:cs typeface="Arial" panose="020B0604020202020204" pitchFamily="34" charset="0"/>
              </a:rPr>
              <a:t>където има за цел да събере половин милион евро. Целевите клиенти </a:t>
            </a:r>
            <a:r>
              <a:rPr lang="bg" sz="1400" dirty="0" err="1">
                <a:latin typeface="Arial" panose="020B0604020202020204" pitchFamily="34" charset="0"/>
                <a:cs typeface="Arial" panose="020B0604020202020204" pitchFamily="34" charset="0"/>
              </a:rPr>
              <a:t>на Golee </a:t>
            </a:r>
            <a:r>
              <a:rPr lang="bg" sz="1400" dirty="0">
                <a:latin typeface="Arial" panose="020B0604020202020204" pitchFamily="34" charset="0"/>
                <a:cs typeface="Arial" panose="020B0604020202020204" pitchFamily="34" charset="0"/>
              </a:rPr>
              <a:t>са аматьорски спортни клубове и техните заинтересовани страни (95% от спортния пазар). Тези заинтересовани страни подчертават трудността при достъпа до достъпни технологични решения и са принудени да изберат управление, базирано предимно на хартия.</a:t>
            </a:r>
            <a:endParaRPr lang="it-IT" sz="1400" dirty="0">
              <a:latin typeface="Arial" panose="020B0604020202020204" pitchFamily="34" charset="0"/>
              <a:cs typeface="Arial" panose="020B0604020202020204" pitchFamily="34" charset="0"/>
            </a:endParaRPr>
          </a:p>
          <a:p>
            <a:pPr algn="l">
              <a:lnSpc>
                <a:spcPct val="110000"/>
              </a:lnSpc>
            </a:pPr>
            <a:r>
              <a:rPr lang="bg" sz="1400" dirty="0" smtClean="0">
                <a:latin typeface="Arial" panose="020B0604020202020204" pitchFamily="34" charset="0"/>
                <a:cs typeface="Arial" panose="020B0604020202020204" pitchFamily="34" charset="0"/>
              </a:rPr>
              <a:t>Стартъпът </a:t>
            </a:r>
            <a:r>
              <a:rPr lang="bg" sz="1400" dirty="0">
                <a:latin typeface="Arial" panose="020B0604020202020204" pitchFamily="34" charset="0"/>
                <a:cs typeface="Arial" panose="020B0604020202020204" pitchFamily="34" charset="0"/>
              </a:rPr>
              <a:t>предоставя дигитални услуги за спортни клубове: от административно управление и наблюдение на дейността на треньори, мениджъри и спортисти до създаване на електронна търговия и специализирани уебсайтове. В момента </a:t>
            </a:r>
            <a:r>
              <a:rPr lang="bg" sz="1400" dirty="0" err="1">
                <a:latin typeface="Arial" panose="020B0604020202020204" pitchFamily="34" charset="0"/>
                <a:cs typeface="Arial" panose="020B0604020202020204" pitchFamily="34" charset="0"/>
              </a:rPr>
              <a:t>Golee </a:t>
            </a:r>
            <a:r>
              <a:rPr lang="bg" sz="1400" dirty="0">
                <a:latin typeface="Arial" panose="020B0604020202020204" pitchFamily="34" charset="0"/>
                <a:cs typeface="Arial" panose="020B0604020202020204" pitchFamily="34" charset="0"/>
              </a:rPr>
              <a:t>е дигитален партньор на повече от 160 спортни клуба и следователно се използва от около 15 000 спортисти и 500 треньори в четирите основни италиански региона по отношение на броя на членовете: Ломбардия, Пиемонт, Емилия Романя и Тоскана.</a:t>
            </a:r>
          </a:p>
          <a:p>
            <a:pPr algn="l">
              <a:lnSpc>
                <a:spcPct val="110000"/>
              </a:lnSpc>
            </a:pPr>
            <a:r>
              <a:rPr lang="bg" sz="1400" dirty="0">
                <a:latin typeface="Arial" panose="020B0604020202020204" pitchFamily="34" charset="0"/>
                <a:cs typeface="Arial" panose="020B0604020202020204" pitchFamily="34" charset="0"/>
              </a:rPr>
              <a:t>Кампанията на Golee следва приключването на кръг от </a:t>
            </a:r>
            <a:r>
              <a:rPr lang="bg" sz="1400" dirty="0" smtClean="0">
                <a:latin typeface="Arial" panose="020B0604020202020204" pitchFamily="34" charset="0"/>
                <a:cs typeface="Arial" panose="020B0604020202020204" pitchFamily="34" charset="0"/>
              </a:rPr>
              <a:t>1.3 </a:t>
            </a:r>
            <a:r>
              <a:rPr lang="bg" sz="1400" dirty="0">
                <a:latin typeface="Arial" panose="020B0604020202020204" pitchFamily="34" charset="0"/>
                <a:cs typeface="Arial" panose="020B0604020202020204" pitchFamily="34" charset="0"/>
              </a:rPr>
              <a:t>милиона евро през февруари 2021 г., от които 500 000 евро бяха събрани чрез кампанията за </a:t>
            </a:r>
            <a:r>
              <a:rPr lang="bg" sz="1400" dirty="0" smtClean="0">
                <a:latin typeface="Arial" panose="020B0604020202020204" pitchFamily="34" charset="0"/>
                <a:cs typeface="Arial" panose="020B0604020202020204" pitchFamily="34" charset="0"/>
              </a:rPr>
              <a:t>краудфъндинг на </a:t>
            </a:r>
            <a:r>
              <a:rPr lang="bg" sz="1400" dirty="0">
                <a:latin typeface="Arial" panose="020B0604020202020204" pitchFamily="34" charset="0"/>
                <a:cs typeface="Arial" panose="020B0604020202020204" pitchFamily="34" charset="0"/>
              </a:rPr>
              <a:t>BacktoWork , а останалите бяха представени от принос от програмата Smart &amp; Start на Invitalia и данъчния кредит за изследвания и разработки. Това </a:t>
            </a:r>
            <a:r>
              <a:rPr lang="bg" sz="1400" dirty="0" smtClean="0">
                <a:latin typeface="Arial" panose="020B0604020202020204" pitchFamily="34" charset="0"/>
                <a:cs typeface="Arial" panose="020B0604020202020204" pitchFamily="34" charset="0"/>
              </a:rPr>
              <a:t>бе </a:t>
            </a:r>
            <a:r>
              <a:rPr lang="bg" sz="1400" dirty="0">
                <a:latin typeface="Arial" panose="020B0604020202020204" pitchFamily="34" charset="0"/>
                <a:cs typeface="Arial" panose="020B0604020202020204" pitchFamily="34" charset="0"/>
              </a:rPr>
              <a:t>третият рунд за </a:t>
            </a:r>
            <a:r>
              <a:rPr lang="bg" sz="1400" dirty="0" smtClean="0">
                <a:latin typeface="Arial" panose="020B0604020202020204" pitchFamily="34" charset="0"/>
                <a:cs typeface="Arial" panose="020B0604020202020204" pitchFamily="34" charset="0"/>
              </a:rPr>
              <a:t>Golee, </a:t>
            </a:r>
            <a:r>
              <a:rPr lang="bg" sz="1400" dirty="0">
                <a:latin typeface="Arial" panose="020B0604020202020204" pitchFamily="34" charset="0"/>
                <a:cs typeface="Arial" panose="020B0604020202020204" pitchFamily="34" charset="0"/>
              </a:rPr>
              <a:t>който осребри още €850 000 през ноември 2019 г., преди това, през септември 2018 г., Golee събра €</a:t>
            </a:r>
            <a:r>
              <a:rPr lang="bg" sz="1400" dirty="0" smtClean="0">
                <a:latin typeface="Arial" panose="020B0604020202020204" pitchFamily="34" charset="0"/>
                <a:cs typeface="Arial" panose="020B0604020202020204" pitchFamily="34" charset="0"/>
              </a:rPr>
              <a:t>150 000. </a:t>
            </a:r>
            <a:r>
              <a:rPr lang="bg" sz="1400" dirty="0">
                <a:latin typeface="Arial" panose="020B0604020202020204" pitchFamily="34" charset="0"/>
                <a:cs typeface="Arial" panose="020B0604020202020204" pitchFamily="34" charset="0"/>
              </a:rPr>
              <a:t>Общо стартъпът досега е събрал </a:t>
            </a:r>
            <a:r>
              <a:rPr lang="bg" sz="1400" dirty="0" smtClean="0">
                <a:latin typeface="Arial" panose="020B0604020202020204" pitchFamily="34" charset="0"/>
                <a:cs typeface="Arial" panose="020B0604020202020204" pitchFamily="34" charset="0"/>
              </a:rPr>
              <a:t>2.4 </a:t>
            </a:r>
            <a:r>
              <a:rPr lang="bg" sz="1400" dirty="0">
                <a:latin typeface="Arial" panose="020B0604020202020204" pitchFamily="34" charset="0"/>
                <a:cs typeface="Arial" panose="020B0604020202020204" pitchFamily="34" charset="0"/>
              </a:rPr>
              <a:t>милиона евро от инвеститори.</a:t>
            </a: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2184622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421817"/>
            <a:ext cx="10058400" cy="1369074"/>
          </a:xfrm>
          <a:prstGeom prst="rect">
            <a:avLst/>
          </a:prstGeom>
        </p:spPr>
        <p:txBody>
          <a:bodyPr vert="horz" lIns="0" tIns="45720" rIns="0" bIns="45720" rtlCol="0" anchor="ctr">
            <a:norm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4400" b="1" dirty="0" err="1">
                <a:solidFill>
                  <a:srgbClr val="FF6600"/>
                </a:solidFill>
                <a:latin typeface="Arial" panose="020B0604020202020204" pitchFamily="34" charset="0"/>
                <a:cs typeface="Arial" panose="020B0604020202020204" pitchFamily="34" charset="0"/>
              </a:rPr>
              <a:t>Препратки</a:t>
            </a:r>
            <a:r>
              <a:rPr lang="bg" sz="4400" b="1" dirty="0">
                <a:solidFill>
                  <a:srgbClr val="FF4343"/>
                </a:solidFill>
                <a:latin typeface="Arial" panose="020B0604020202020204" pitchFamily="34" charset="0"/>
                <a:cs typeface="Arial" panose="020B0604020202020204" pitchFamily="34" charset="0"/>
              </a:rPr>
              <a:t> </a:t>
            </a: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1395168"/>
            <a:ext cx="10533358" cy="4675694"/>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lnSpc>
                <a:spcPct val="200000"/>
              </a:lnSpc>
            </a:pPr>
            <a:r>
              <a:rPr lang="bg" sz="4000" i="1" dirty="0">
                <a:effectLst/>
                <a:latin typeface="Arial" panose="020B0604020202020204" pitchFamily="34" charset="0"/>
                <a:cs typeface="Arial" panose="020B0604020202020204" pitchFamily="34" charset="0"/>
              </a:rPr>
              <a:t>ПОРДЕНОНЕ </a:t>
            </a:r>
            <a:r>
              <a:rPr lang="bg" sz="4000" i="1" dirty="0" smtClean="0">
                <a:effectLst/>
                <a:latin typeface="Arial" panose="020B0604020202020204" pitchFamily="34" charset="0"/>
                <a:cs typeface="Arial" panose="020B0604020202020204" pitchFamily="34" charset="0"/>
              </a:rPr>
              <a:t>2020 г., </a:t>
            </a:r>
            <a:r>
              <a:rPr lang="bg" sz="4000" i="1" dirty="0">
                <a:effectLst/>
                <a:latin typeface="Arial" panose="020B0604020202020204" pitchFamily="34" charset="0"/>
                <a:cs typeface="Arial" panose="020B0604020202020204" pitchFamily="34" charset="0"/>
              </a:rPr>
              <a:t>UN CLUB NEL CLUB | Порденоне Калчо </a:t>
            </a:r>
            <a:r>
              <a:rPr lang="bg" sz="4000" dirty="0">
                <a:effectLst/>
                <a:latin typeface="Arial" panose="020B0604020202020204" pitchFamily="34" charset="0"/>
                <a:cs typeface="Arial" panose="020B0604020202020204" pitchFamily="34" charset="0"/>
              </a:rPr>
              <a:t>. (2019 г.). Порденоне Калчо. https://www.pordenonecalcio.com/pn2020/</a:t>
            </a:r>
          </a:p>
          <a:p>
            <a:pPr marL="457200" indent="-457200" algn="l">
              <a:lnSpc>
                <a:spcPct val="200000"/>
              </a:lnSpc>
            </a:pPr>
            <a:r>
              <a:rPr lang="bg" sz="4000" dirty="0">
                <a:effectLst/>
                <a:latin typeface="Arial" panose="020B0604020202020204" pitchFamily="34" charset="0"/>
                <a:cs typeface="Arial" panose="020B0604020202020204" pitchFamily="34" charset="0"/>
              </a:rPr>
              <a:t>Бъз, К. (</a:t>
            </a:r>
            <a:r>
              <a:rPr lang="bg" sz="4000" dirty="0" smtClean="0">
                <a:effectLst/>
                <a:latin typeface="Arial" panose="020B0604020202020204" pitchFamily="34" charset="0"/>
                <a:cs typeface="Arial" panose="020B0604020202020204" pitchFamily="34" charset="0"/>
              </a:rPr>
              <a:t>2019 г., </a:t>
            </a:r>
            <a:r>
              <a:rPr lang="bg" sz="4000" dirty="0">
                <a:effectLst/>
                <a:latin typeface="Arial" panose="020B0604020202020204" pitchFamily="34" charset="0"/>
                <a:cs typeface="Arial" panose="020B0604020202020204" pitchFamily="34" charset="0"/>
              </a:rPr>
              <a:t>8 юли). </a:t>
            </a:r>
            <a:r>
              <a:rPr lang="bg" sz="4000" i="1" dirty="0">
                <a:effectLst/>
                <a:latin typeface="Arial" panose="020B0604020202020204" pitchFamily="34" charset="0"/>
                <a:cs typeface="Arial" panose="020B0604020202020204" pitchFamily="34" charset="0"/>
              </a:rPr>
              <a:t>Успешен рекорд за il Pordenone calcio: 2,2 милиона </a:t>
            </a:r>
            <a:r>
              <a:rPr lang="bg" sz="4000" i="1" dirty="0" smtClean="0">
                <a:effectLst/>
                <a:latin typeface="Arial" panose="020B0604020202020204" pitchFamily="34" charset="0"/>
                <a:cs typeface="Arial" panose="020B0604020202020204" pitchFamily="34" charset="0"/>
              </a:rPr>
              <a:t>капиталово </a:t>
            </a:r>
            <a:r>
              <a:rPr lang="bg" sz="4000" i="1" dirty="0">
                <a:effectLst/>
                <a:latin typeface="Arial" panose="020B0604020202020204" pitchFamily="34" charset="0"/>
                <a:cs typeface="Arial" panose="020B0604020202020204" pitchFamily="34" charset="0"/>
              </a:rPr>
              <a:t>групово </a:t>
            </a:r>
            <a:r>
              <a:rPr lang="bg" sz="4000" i="1" dirty="0" smtClean="0">
                <a:effectLst/>
                <a:latin typeface="Arial" panose="020B0604020202020204" pitchFamily="34" charset="0"/>
                <a:cs typeface="Arial" panose="020B0604020202020204" pitchFamily="34" charset="0"/>
              </a:rPr>
              <a:t>финансиране</a:t>
            </a:r>
            <a:r>
              <a:rPr lang="bg" sz="4000" dirty="0" smtClean="0">
                <a:effectLst/>
                <a:latin typeface="Arial" panose="020B0604020202020204" pitchFamily="34" charset="0"/>
                <a:cs typeface="Arial" panose="020B0604020202020204" pitchFamily="34" charset="0"/>
              </a:rPr>
              <a:t>. Краудфъндинг. </a:t>
            </a:r>
            <a:r>
              <a:rPr lang="bg" sz="4000" dirty="0">
                <a:effectLst/>
                <a:latin typeface="Arial" panose="020B0604020202020204" pitchFamily="34" charset="0"/>
                <a:cs typeface="Arial" panose="020B0604020202020204" pitchFamily="34" charset="0"/>
              </a:rPr>
              <a:t>https://www.crowdfundingbuzz.it/successo-record-per-il-pordenone-calcio-2-milioni-raccolti-con-equity-crowdfunding/</a:t>
            </a:r>
          </a:p>
          <a:p>
            <a:pPr marL="457200" indent="-457200" algn="l">
              <a:lnSpc>
                <a:spcPct val="200000"/>
              </a:lnSpc>
            </a:pPr>
            <a:r>
              <a:rPr lang="bg" sz="4000" dirty="0">
                <a:effectLst/>
                <a:latin typeface="Arial" panose="020B0604020202020204" pitchFamily="34" charset="0"/>
                <a:cs typeface="Arial" panose="020B0604020202020204" pitchFamily="34" charset="0"/>
              </a:rPr>
              <a:t>Р. (2019 г., 21 юни). </a:t>
            </a:r>
            <a:r>
              <a:rPr lang="bg" sz="4000" i="1" dirty="0">
                <a:effectLst/>
                <a:latin typeface="Arial" panose="020B0604020202020204" pitchFamily="34" charset="0"/>
                <a:cs typeface="Arial" panose="020B0604020202020204" pitchFamily="34" charset="0"/>
              </a:rPr>
              <a:t>Порденоне, краудфъндинг заключение: raccolti 2,2 милиона </a:t>
            </a:r>
            <a:r>
              <a:rPr lang="bg" sz="4000" dirty="0">
                <a:effectLst/>
                <a:latin typeface="Arial" panose="020B0604020202020204" pitchFamily="34" charset="0"/>
                <a:cs typeface="Arial" panose="020B0604020202020204" pitchFamily="34" charset="0"/>
              </a:rPr>
              <a:t>. Calcio e Finanza. https://www.calcioefinanza.it/2019/06/20/pordenone-crowdfunding-concluso/</a:t>
            </a:r>
          </a:p>
          <a:p>
            <a:pPr marL="457200" indent="-457200" algn="l">
              <a:lnSpc>
                <a:spcPct val="200000"/>
              </a:lnSpc>
            </a:pPr>
            <a:r>
              <a:rPr lang="bg" sz="4000" dirty="0">
                <a:effectLst/>
                <a:latin typeface="Arial" panose="020B0604020202020204" pitchFamily="34" charset="0"/>
                <a:cs typeface="Arial" panose="020B0604020202020204" pitchFamily="34" charset="0"/>
              </a:rPr>
              <a:t>Р. (2021 г., 25 март). </a:t>
            </a:r>
            <a:r>
              <a:rPr lang="bg" sz="4000" i="1" dirty="0" smtClean="0">
                <a:effectLst/>
                <a:latin typeface="Arial" panose="020B0604020202020204" pitchFamily="34" charset="0"/>
                <a:cs typeface="Arial" panose="020B0604020202020204" pitchFamily="34" charset="0"/>
              </a:rPr>
              <a:t>Краудфъндингжс </a:t>
            </a:r>
            <a:r>
              <a:rPr lang="bg" sz="4000" i="1" dirty="0">
                <a:effectLst/>
                <a:latin typeface="Arial" panose="020B0604020202020204" pitchFamily="34" charset="0"/>
                <a:cs typeface="Arial" panose="020B0604020202020204" pitchFamily="34" charset="0"/>
              </a:rPr>
              <a:t>дялово участие: фондация за нашия спортен </a:t>
            </a:r>
            <a:r>
              <a:rPr lang="bg" sz="4000" i="1" dirty="0" smtClean="0">
                <a:effectLst/>
                <a:latin typeface="Arial" panose="020B0604020202020204" pitchFamily="34" charset="0"/>
                <a:cs typeface="Arial" panose="020B0604020202020204" pitchFamily="34" charset="0"/>
              </a:rPr>
              <a:t>проект</a:t>
            </a:r>
            <a:r>
              <a:rPr lang="bg" sz="4000" dirty="0" smtClean="0">
                <a:effectLst/>
                <a:latin typeface="Arial" panose="020B0604020202020204" pitchFamily="34" charset="0"/>
                <a:cs typeface="Arial" panose="020B0604020202020204" pitchFamily="34" charset="0"/>
              </a:rPr>
              <a:t>. </a:t>
            </a:r>
            <a:r>
              <a:rPr lang="bg" sz="4000" dirty="0">
                <a:effectLst/>
                <a:latin typeface="Arial" panose="020B0604020202020204" pitchFamily="34" charset="0"/>
                <a:cs typeface="Arial" panose="020B0604020202020204" pitchFamily="34" charset="0"/>
              </a:rPr>
              <a:t>СПОРТНИ </a:t>
            </a:r>
            <a:r>
              <a:rPr lang="bg" sz="4000" dirty="0" smtClean="0">
                <a:effectLst/>
                <a:latin typeface="Arial" panose="020B0604020202020204" pitchFamily="34" charset="0"/>
                <a:cs typeface="Arial" panose="020B0604020202020204" pitchFamily="34" charset="0"/>
              </a:rPr>
              <a:t>ОТБОРИ. </a:t>
            </a:r>
            <a:r>
              <a:rPr lang="bg" sz="4000" dirty="0">
                <a:effectLst/>
                <a:latin typeface="Arial" panose="020B0604020202020204" pitchFamily="34" charset="0"/>
                <a:cs typeface="Arial" panose="020B0604020202020204" pitchFamily="34" charset="0"/>
              </a:rPr>
              <a:t>https://www.sporteams.it/blog/digitalizzazione/equity-crowdfunding-digitalizzazione-sport/</a:t>
            </a:r>
          </a:p>
          <a:p>
            <a:pPr marL="457200" indent="-457200" algn="l">
              <a:lnSpc>
                <a:spcPct val="200000"/>
              </a:lnSpc>
            </a:pPr>
            <a:r>
              <a:rPr lang="bg" sz="4000" dirty="0">
                <a:effectLst/>
                <a:latin typeface="Arial" panose="020B0604020202020204" pitchFamily="34" charset="0"/>
                <a:cs typeface="Arial" panose="020B0604020202020204" pitchFamily="34" charset="0"/>
              </a:rPr>
              <a:t>Р. (2021b, 25 март). </a:t>
            </a:r>
            <a:r>
              <a:rPr lang="bg" sz="4000" i="1" dirty="0">
                <a:effectLst/>
                <a:latin typeface="Arial" panose="020B0604020202020204" pitchFamily="34" charset="0"/>
                <a:cs typeface="Arial" panose="020B0604020202020204" pitchFamily="34" charset="0"/>
              </a:rPr>
              <a:t>Sporteams, </a:t>
            </a:r>
            <a:r>
              <a:rPr lang="bg" sz="4000" i="1" dirty="0" smtClean="0">
                <a:effectLst/>
                <a:latin typeface="Arial" panose="020B0604020202020204" pitchFamily="34" charset="0"/>
                <a:cs typeface="Arial" panose="020B0604020202020204" pitchFamily="34" charset="0"/>
              </a:rPr>
              <a:t>фраудфъндинг за </a:t>
            </a:r>
            <a:r>
              <a:rPr lang="bg" sz="4000" i="1" dirty="0">
                <a:effectLst/>
                <a:latin typeface="Arial" panose="020B0604020202020204" pitchFamily="34" charset="0"/>
                <a:cs typeface="Arial" panose="020B0604020202020204" pitchFamily="34" charset="0"/>
              </a:rPr>
              <a:t>дигитализирането на дилетантското </a:t>
            </a:r>
            <a:r>
              <a:rPr lang="bg" sz="4000" i="1" dirty="0" smtClean="0">
                <a:effectLst/>
                <a:latin typeface="Arial" panose="020B0604020202020204" pitchFamily="34" charset="0"/>
                <a:cs typeface="Arial" panose="020B0604020202020204" pitchFamily="34" charset="0"/>
              </a:rPr>
              <a:t>общество</a:t>
            </a:r>
            <a:r>
              <a:rPr lang="bg" sz="4000" dirty="0" smtClean="0">
                <a:effectLst/>
                <a:latin typeface="Arial" panose="020B0604020202020204" pitchFamily="34" charset="0"/>
                <a:cs typeface="Arial" panose="020B0604020202020204" pitchFamily="34" charset="0"/>
              </a:rPr>
              <a:t>. </a:t>
            </a:r>
            <a:r>
              <a:rPr lang="bg" sz="4000" dirty="0">
                <a:effectLst/>
                <a:latin typeface="Arial" panose="020B0604020202020204" pitchFamily="34" charset="0"/>
                <a:cs typeface="Arial" panose="020B0604020202020204" pitchFamily="34" charset="0"/>
              </a:rPr>
              <a:t>ToscanaInDiretta. https://www.toscanaindiretta.it/sport/2021/03/25/sporteams-equity-crowdfunding-per-la-digitalizzazione-delle-societa-dilettantistiche/115508/</a:t>
            </a:r>
          </a:p>
          <a:p>
            <a:pPr marL="457200" indent="-457200" algn="l">
              <a:lnSpc>
                <a:spcPct val="200000"/>
              </a:lnSpc>
            </a:pPr>
            <a:r>
              <a:rPr lang="bg" sz="4000" dirty="0">
                <a:latin typeface="Arial" panose="020B0604020202020204" pitchFamily="34" charset="0"/>
                <a:cs typeface="Arial" panose="020B0604020202020204" pitchFamily="34" charset="0"/>
              </a:rPr>
              <a:t>Ф</a:t>
            </a:r>
            <a:r>
              <a:rPr lang="bg" sz="4000" dirty="0" smtClean="0">
                <a:effectLst/>
                <a:latin typeface="Arial" panose="020B0604020202020204" pitchFamily="34" charset="0"/>
                <a:cs typeface="Arial" panose="020B0604020202020204" pitchFamily="34" charset="0"/>
              </a:rPr>
              <a:t>. </a:t>
            </a:r>
            <a:r>
              <a:rPr lang="bg" sz="4000" dirty="0">
                <a:effectLst/>
                <a:latin typeface="Arial" panose="020B0604020202020204" pitchFamily="34" charset="0"/>
                <a:cs typeface="Arial" panose="020B0604020202020204" pitchFamily="34" charset="0"/>
              </a:rPr>
              <a:t>(2020 г., 27 ноември). </a:t>
            </a:r>
            <a:r>
              <a:rPr lang="bg" sz="4000" i="1" dirty="0">
                <a:effectLst/>
                <a:latin typeface="Arial" panose="020B0604020202020204" pitchFamily="34" charset="0"/>
                <a:cs typeface="Arial" panose="020B0604020202020204" pitchFamily="34" charset="0"/>
              </a:rPr>
              <a:t>Un calcio al Covid : tutti i nuovi progetti di Golee, l'app che gestisce le società sportive </a:t>
            </a:r>
            <a:r>
              <a:rPr lang="bg" sz="4000" dirty="0">
                <a:effectLst/>
                <a:latin typeface="Arial" panose="020B0604020202020204" pitchFamily="34" charset="0"/>
                <a:cs typeface="Arial" panose="020B0604020202020204" pitchFamily="34" charset="0"/>
              </a:rPr>
              <a:t>. Форбс Италия. https://forbes.it/2020/11/30/golee-app-gestire-societa-sportive-via-crowdfunding/</a:t>
            </a:r>
          </a:p>
          <a:p>
            <a:pPr marL="457200" indent="-457200" algn="l">
              <a:lnSpc>
                <a:spcPct val="200000"/>
              </a:lnSpc>
            </a:pPr>
            <a:r>
              <a:rPr lang="bg" sz="4000" dirty="0">
                <a:effectLst/>
                <a:latin typeface="Arial" panose="020B0604020202020204" pitchFamily="34" charset="0"/>
                <a:cs typeface="Arial" panose="020B0604020202020204" pitchFamily="34" charset="0"/>
              </a:rPr>
              <a:t>Магри, В. (2022 г., 3 февруари). </a:t>
            </a:r>
            <a:r>
              <a:rPr lang="it-IT" sz="4000" i="1" dirty="0">
                <a:latin typeface="Arial" panose="020B0604020202020204" pitchFamily="34" charset="0"/>
                <a:cs typeface="Arial" panose="020B0604020202020204" pitchFamily="34" charset="0"/>
              </a:rPr>
              <a:t>La sportech Golee lancia equity crowdfunding da 800 mila euro sulla piattaforma rumena SeedBlink, alla prima campagna per una startup italiana. </a:t>
            </a:r>
            <a:r>
              <a:rPr lang="it-IT" sz="4000" i="1" dirty="0" smtClean="0">
                <a:latin typeface="Arial" panose="020B0604020202020204" pitchFamily="34" charset="0"/>
                <a:cs typeface="Arial" panose="020B0604020202020204" pitchFamily="34" charset="0"/>
              </a:rPr>
              <a:t>BeBeez</a:t>
            </a:r>
            <a:r>
              <a:rPr lang="bg" sz="4000" dirty="0" smtClean="0">
                <a:effectLst/>
                <a:latin typeface="Arial" panose="020B0604020202020204" pitchFamily="34" charset="0"/>
                <a:cs typeface="Arial" panose="020B0604020202020204" pitchFamily="34" charset="0"/>
              </a:rPr>
              <a:t>. </a:t>
            </a:r>
            <a:r>
              <a:rPr lang="bg" sz="4000" dirty="0">
                <a:effectLst/>
                <a:latin typeface="Arial" panose="020B0604020202020204" pitchFamily="34" charset="0"/>
                <a:cs typeface="Arial" panose="020B0604020202020204" pitchFamily="34" charset="0"/>
              </a:rPr>
              <a:t>https://bebeez.it/crowdfunding/la-sportech-golee-lancia-equity-crowdfunding-da-800-mila-euro-sulla-piattaforma-rumena-seedblink-alla-prima-campagna-per-una-startup- италиана/</a:t>
            </a:r>
            <a:endParaRPr lang="it-IT" sz="4300" dirty="0">
              <a:effectLst/>
              <a:latin typeface="Arial" panose="020B0604020202020204" pitchFamily="34" charset="0"/>
              <a:cs typeface="Arial" panose="020B0604020202020204" pitchFamily="34" charset="0"/>
            </a:endParaRPr>
          </a:p>
          <a:p>
            <a:pPr marL="457200" indent="-457200" algn="l">
              <a:lnSpc>
                <a:spcPct val="200000"/>
              </a:lnSpc>
            </a:pPr>
            <a:endParaRPr lang="it-IT" sz="2000" dirty="0">
              <a:effectLst/>
              <a:latin typeface="Times New Roman" panose="02020603050405020304" pitchFamily="18" charset="0"/>
            </a:endParaRPr>
          </a:p>
          <a:p>
            <a:pPr marL="457200" indent="-457200" algn="l">
              <a:lnSpc>
                <a:spcPct val="200000"/>
              </a:lnSpc>
            </a:pPr>
            <a:endParaRPr lang="it-IT" sz="1400" dirty="0">
              <a:effectLst/>
              <a:latin typeface="Arial" panose="020B0604020202020204" pitchFamily="34" charset="0"/>
              <a:cs typeface="Arial" panose="020B0604020202020204" pitchFamily="34" charset="0"/>
            </a:endParaRPr>
          </a:p>
          <a:p>
            <a:pPr algn="l">
              <a:lnSpc>
                <a:spcPct val="110000"/>
              </a:lnSpc>
            </a:pPr>
            <a:r>
              <a:rPr lang="bg" i="1" dirty="0">
                <a:latin typeface="Arial" panose="020B0604020202020204" pitchFamily="34" charset="0"/>
                <a:cs typeface="Arial" panose="020B0604020202020204" pitchFamily="34" charset="0"/>
              </a:rPr>
              <a:t> </a:t>
            </a:r>
            <a:endParaRPr lang="it-IT" dirty="0">
              <a:latin typeface="Arial" panose="020B0604020202020204" pitchFamily="34" charset="0"/>
              <a:cs typeface="Arial" panose="020B0604020202020204" pitchFamily="34" charset="0"/>
            </a:endParaRP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1440175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descr="Text&#10;&#10;Description automatically generated">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593177"/>
            <a:ext cx="9639850" cy="1197714"/>
          </a:xfrm>
          <a:prstGeom prst="rect">
            <a:avLst/>
          </a:prstGeom>
        </p:spPr>
        <p:txBody>
          <a:bodyPr vert="horz" lIns="0" tIns="45720" rIns="0" bIns="45720" rtlCol="0" anchor="ctr">
            <a:normAutofit fontScale="77500" lnSpcReduction="20000"/>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4400" b="1" dirty="0">
                <a:solidFill>
                  <a:srgbClr val="FF6600"/>
                </a:solidFill>
                <a:latin typeface="Arial" panose="020B0604020202020204" pitchFamily="34" charset="0"/>
                <a:cs typeface="Arial" panose="020B0604020202020204" pitchFamily="34" charset="0"/>
              </a:rPr>
              <a:t>основни </a:t>
            </a:r>
            <a:r>
              <a:rPr lang="bg" sz="4400" b="1" dirty="0" smtClean="0">
                <a:solidFill>
                  <a:srgbClr val="FF6600"/>
                </a:solidFill>
                <a:latin typeface="Arial" panose="020B0604020202020204" pitchFamily="34" charset="0"/>
                <a:cs typeface="Arial" panose="020B0604020202020204" pitchFamily="34" charset="0"/>
              </a:rPr>
              <a:t>модели </a:t>
            </a:r>
            <a:r>
              <a:rPr lang="bg" sz="4400" b="1" dirty="0">
                <a:solidFill>
                  <a:srgbClr val="FF6600"/>
                </a:solidFill>
                <a:latin typeface="Arial" panose="020B0604020202020204" pitchFamily="34" charset="0"/>
                <a:cs typeface="Arial" panose="020B0604020202020204" pitchFamily="34" charset="0"/>
              </a:rPr>
              <a:t>за </a:t>
            </a:r>
            <a:r>
              <a:rPr lang="bg" sz="4400" b="1" dirty="0" smtClean="0">
                <a:solidFill>
                  <a:srgbClr val="FF6600"/>
                </a:solidFill>
                <a:latin typeface="Arial" panose="020B0604020202020204" pitchFamily="34" charset="0"/>
                <a:cs typeface="Arial" panose="020B0604020202020204" pitchFamily="34" charset="0"/>
              </a:rPr>
              <a:t>краудбъндинг, </a:t>
            </a:r>
            <a:r>
              <a:rPr lang="bg" sz="4400" b="1" dirty="0">
                <a:solidFill>
                  <a:srgbClr val="FF6600"/>
                </a:solidFill>
                <a:latin typeface="Arial" panose="020B0604020202020204" pitchFamily="34" charset="0"/>
                <a:cs typeface="Arial" panose="020B0604020202020204" pitchFamily="34" charset="0"/>
              </a:rPr>
              <a:t>използвани в момента в в областта на спорта</a:t>
            </a:r>
            <a:endParaRPr lang="it-IT" sz="4400" b="1" dirty="0">
              <a:solidFill>
                <a:srgbClr val="FF4343"/>
              </a:solidFill>
              <a:latin typeface="Arial" panose="020B0604020202020204" pitchFamily="34" charset="0"/>
              <a:cs typeface="Arial" panose="020B0604020202020204" pitchFamily="34" charset="0"/>
            </a:endParaRPr>
          </a:p>
        </p:txBody>
      </p:sp>
      <p:pic>
        <p:nvPicPr>
          <p:cNvPr id="8" name="Immagine 7" descr="Logo, company name&#10;&#10;Description automatically generated">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graphicFrame>
        <p:nvGraphicFramePr>
          <p:cNvPr id="12" name="Segnaposto contenuto 2">
            <a:extLst>
              <a:ext uri="{FF2B5EF4-FFF2-40B4-BE49-F238E27FC236}">
                <a16:creationId xmlns:a16="http://schemas.microsoft.com/office/drawing/2014/main" id="{A454DBEB-3387-4ED0-A19E-54B87E15E58F}"/>
              </a:ext>
            </a:extLst>
          </p:cNvPr>
          <p:cNvGraphicFramePr/>
          <p:nvPr>
            <p:extLst>
              <p:ext uri="{D42A27DB-BD31-4B8C-83A1-F6EECF244321}">
                <p14:modId xmlns:p14="http://schemas.microsoft.com/office/powerpoint/2010/main" val="31113765"/>
              </p:ext>
            </p:extLst>
          </p:nvPr>
        </p:nvGraphicFramePr>
        <p:xfrm>
          <a:off x="1097280" y="1790891"/>
          <a:ext cx="10533358" cy="344757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214673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593177"/>
            <a:ext cx="9639850" cy="1197714"/>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2400" b="1" dirty="0">
                <a:solidFill>
                  <a:srgbClr val="FF6600"/>
                </a:solidFill>
                <a:latin typeface="Arial" panose="020B0604020202020204" pitchFamily="34" charset="0"/>
                <a:cs typeface="Arial" panose="020B0604020202020204" pitchFamily="34" charset="0"/>
              </a:rPr>
              <a:t>основни </a:t>
            </a:r>
            <a:r>
              <a:rPr lang="bg" sz="2400" b="1" dirty="0" smtClean="0">
                <a:solidFill>
                  <a:srgbClr val="FF6600"/>
                </a:solidFill>
                <a:latin typeface="Arial" panose="020B0604020202020204" pitchFamily="34" charset="0"/>
                <a:cs typeface="Arial" panose="020B0604020202020204" pitchFamily="34" charset="0"/>
              </a:rPr>
              <a:t>модели </a:t>
            </a:r>
            <a:r>
              <a:rPr lang="bg" sz="2400" b="1" dirty="0">
                <a:solidFill>
                  <a:srgbClr val="FF6600"/>
                </a:solidFill>
                <a:latin typeface="Arial" panose="020B0604020202020204" pitchFamily="34" charset="0"/>
                <a:cs typeface="Arial" panose="020B0604020202020204" pitchFamily="34" charset="0"/>
              </a:rPr>
              <a:t>за краудфъндинг, използвани в момента в в областта на спорта</a:t>
            </a:r>
            <a:endParaRPr lang="it-IT" sz="2400" b="1" dirty="0">
              <a:solidFill>
                <a:srgbClr val="FF4343"/>
              </a:solidFill>
              <a:latin typeface="Arial" panose="020B0604020202020204" pitchFamily="34" charset="0"/>
              <a:cs typeface="Arial" panose="020B0604020202020204" pitchFamily="34" charset="0"/>
            </a:endParaRP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2007539"/>
            <a:ext cx="10533358" cy="3447578"/>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2800" b="1" dirty="0">
                <a:solidFill>
                  <a:srgbClr val="FF4343"/>
                </a:solidFill>
                <a:latin typeface="Arial" panose="020B0604020202020204" pitchFamily="34" charset="0"/>
                <a:cs typeface="Arial" panose="020B0604020202020204" pitchFamily="34" charset="0"/>
              </a:rPr>
              <a:t>Моделът, базиран на дарения</a:t>
            </a:r>
          </a:p>
          <a:p>
            <a:pPr algn="just">
              <a:lnSpc>
                <a:spcPct val="110000"/>
              </a:lnSpc>
            </a:pPr>
            <a:r>
              <a:rPr lang="ru-RU" sz="1400" dirty="0">
                <a:latin typeface="Arial" panose="020B0604020202020204" pitchFamily="34" charset="0"/>
                <a:cs typeface="Arial" panose="020B0604020202020204" pitchFamily="34" charset="0"/>
              </a:rPr>
              <a:t>Моделът за краудфъндинг, базиран на дарения е най-предпочитаният начин за набиране на средства. Човек първо създава кампанията и разпространява информация за своята кауза, като използва социални медии и други маркетингови инструменти, а хората, които подкрепят тази кауза, се наричат дарители. Всеки дарител, който има отношение към каузата, може да дари средства за кампанията, без да има минимална или максимална сума за дарение, като желае да допринесе с толкова, колкото пожелае. Примери за платформи за краудфъндинг, базирани на дарения, са Kickstarter, Indiegogo, CrowdFunder и RocketHub. Платформите за този модел които са насочени към набирането на средства за благотворителни каузи включват GoFundMe, YouCaring.com, GiveForward и FirstGiving. Макар че този модел понякога може да се използва от иновативни малки стартиращи предприятия, като цяло той не е подходящ за стартиране на бизнес със стопанска цел.</a:t>
            </a:r>
          </a:p>
          <a:p>
            <a:pPr algn="just">
              <a:lnSpc>
                <a:spcPct val="110000"/>
              </a:lnSpc>
            </a:pPr>
            <a:r>
              <a:rPr lang="ru-RU" sz="1400" dirty="0">
                <a:latin typeface="Arial" panose="020B0604020202020204" pitchFamily="34" charset="0"/>
                <a:cs typeface="Arial" panose="020B0604020202020204" pitchFamily="34" charset="0"/>
              </a:rPr>
              <a:t>Този тип финансиране се разделя на две категории: </a:t>
            </a:r>
            <a:r>
              <a:rPr lang="ru-RU" sz="1400" b="1" dirty="0">
                <a:latin typeface="Arial" panose="020B0604020202020204" pitchFamily="34" charset="0"/>
                <a:cs typeface="Arial" panose="020B0604020202020204" pitchFamily="34" charset="0"/>
              </a:rPr>
              <a:t>лични кампании и набиране на средства за благотворителност </a:t>
            </a:r>
            <a:r>
              <a:rPr lang="ru-RU" sz="1400" dirty="0">
                <a:latin typeface="Arial" panose="020B0604020202020204" pitchFamily="34" charset="0"/>
                <a:cs typeface="Arial" panose="020B0604020202020204" pitchFamily="34" charset="0"/>
              </a:rPr>
              <a:t>(Варгас, Дасари и Варгас 2014 г.). Докато личните кампании включват индивидуален бенефициент или малка общност, която търси средства за избрана от нея тема, набирането на средства за благотворителност включва регистрирана организация. В първия случай бенефициентът получава събраните средства само ако е достигнат първоначалният праг. Във втория случай бенефициентът притежава средствата, дори ако те са под прага.</a:t>
            </a: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3336926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593177"/>
            <a:ext cx="9639850" cy="1197714"/>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2400" b="1" dirty="0">
                <a:solidFill>
                  <a:srgbClr val="FF6600"/>
                </a:solidFill>
                <a:latin typeface="Arial" panose="020B0604020202020204" pitchFamily="34" charset="0"/>
                <a:cs typeface="Arial" panose="020B0604020202020204" pitchFamily="34" charset="0"/>
              </a:rPr>
              <a:t>основни модели за краудфъндинг, използвани в момента в в областта на спорта</a:t>
            </a:r>
            <a:endParaRPr lang="it-IT" sz="2400" b="1" dirty="0">
              <a:solidFill>
                <a:srgbClr val="FF4343"/>
              </a:solidFill>
              <a:latin typeface="Arial" panose="020B0604020202020204" pitchFamily="34" charset="0"/>
              <a:cs typeface="Arial" panose="020B0604020202020204" pitchFamily="34" charset="0"/>
            </a:endParaRP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2007539"/>
            <a:ext cx="10533358" cy="34475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2800" b="1" dirty="0">
                <a:solidFill>
                  <a:srgbClr val="FF4343"/>
                </a:solidFill>
                <a:latin typeface="Arial" panose="020B0604020202020204" pitchFamily="34" charset="0"/>
                <a:cs typeface="Arial" panose="020B0604020202020204" pitchFamily="34" charset="0"/>
              </a:rPr>
              <a:t>Моделът, базиран на дарение: Плюсове</a:t>
            </a:r>
          </a:p>
          <a:p>
            <a:pPr marL="285750" indent="-285750" algn="just">
              <a:lnSpc>
                <a:spcPct val="110000"/>
              </a:lnSpc>
              <a:buFont typeface="Arial" panose="020B0604020202020204" pitchFamily="34" charset="0"/>
              <a:buChar char="•"/>
            </a:pPr>
            <a:r>
              <a:rPr lang="bg" sz="1400" b="1" dirty="0">
                <a:latin typeface="Arial" panose="020B0604020202020204" pitchFamily="34" charset="0"/>
                <a:cs typeface="Arial" panose="020B0604020202020204" pitchFamily="34" charset="0"/>
              </a:rPr>
              <a:t>Изграждане на </a:t>
            </a:r>
            <a:r>
              <a:rPr lang="bg" sz="1400" b="1" dirty="0" smtClean="0">
                <a:latin typeface="Arial" panose="020B0604020202020204" pitchFamily="34" charset="0"/>
                <a:cs typeface="Arial" panose="020B0604020202020204" pitchFamily="34" charset="0"/>
              </a:rPr>
              <a:t>общност</a:t>
            </a:r>
            <a:r>
              <a:rPr lang="bg" sz="1400" dirty="0" smtClean="0">
                <a:latin typeface="Arial" panose="020B0604020202020204" pitchFamily="34" charset="0"/>
                <a:cs typeface="Arial" panose="020B0604020202020204" pitchFamily="34" charset="0"/>
              </a:rPr>
              <a:t>: този тип модел, </a:t>
            </a:r>
            <a:r>
              <a:rPr lang="bg" sz="1400" dirty="0">
                <a:latin typeface="Arial" panose="020B0604020202020204" pitchFamily="34" charset="0"/>
                <a:cs typeface="Arial" panose="020B0604020202020204" pitchFamily="34" charset="0"/>
              </a:rPr>
              <a:t>дава възможност на донорите да </a:t>
            </a:r>
            <a:r>
              <a:rPr lang="bg" sz="1400" dirty="0" smtClean="0">
                <a:latin typeface="Arial" panose="020B0604020202020204" pitchFamily="34" charset="0"/>
                <a:cs typeface="Arial" panose="020B0604020202020204" pitchFamily="34" charset="0"/>
              </a:rPr>
              <a:t>изградят </a:t>
            </a:r>
            <a:r>
              <a:rPr lang="bg" sz="1400" dirty="0">
                <a:latin typeface="Arial" panose="020B0604020202020204" pitchFamily="34" charset="0"/>
                <a:cs typeface="Arial" panose="020B0604020202020204" pitchFamily="34" charset="0"/>
              </a:rPr>
              <a:t>връзки с бизнеса или проектите, които подкрепят. Дигиталната платформа позволява да се следи как се използват парите, </a:t>
            </a:r>
            <a:r>
              <a:rPr lang="bg" sz="1400" dirty="0" smtClean="0">
                <a:latin typeface="Arial" panose="020B0604020202020204" pitchFamily="34" charset="0"/>
                <a:cs typeface="Arial" panose="020B0604020202020204" pitchFamily="34" charset="0"/>
              </a:rPr>
              <a:t>защото </a:t>
            </a:r>
            <a:r>
              <a:rPr lang="bg" sz="1400" dirty="0">
                <a:latin typeface="Arial" panose="020B0604020202020204" pitchFamily="34" charset="0"/>
                <a:cs typeface="Arial" panose="020B0604020202020204" pitchFamily="34" charset="0"/>
              </a:rPr>
              <a:t>е </a:t>
            </a:r>
            <a:r>
              <a:rPr lang="bg" sz="1400" dirty="0" smtClean="0">
                <a:latin typeface="Arial" panose="020B0604020202020204" pitchFamily="34" charset="0"/>
                <a:cs typeface="Arial" panose="020B0604020202020204" pitchFamily="34" charset="0"/>
              </a:rPr>
              <a:t>прозрачна;</a:t>
            </a:r>
            <a:endParaRPr lang="bg" sz="1400" dirty="0">
              <a:latin typeface="Arial" panose="020B0604020202020204" pitchFamily="34" charset="0"/>
              <a:cs typeface="Arial" panose="020B0604020202020204" pitchFamily="34" charset="0"/>
            </a:endParaRPr>
          </a:p>
          <a:p>
            <a:pPr marL="285750" indent="-285750" algn="just">
              <a:lnSpc>
                <a:spcPct val="110000"/>
              </a:lnSpc>
              <a:buFont typeface="Arial" panose="020B0604020202020204" pitchFamily="34" charset="0"/>
              <a:buChar char="•"/>
            </a:pPr>
            <a:r>
              <a:rPr lang="bg" sz="1400" b="1" dirty="0">
                <a:latin typeface="Arial" panose="020B0604020202020204" pitchFamily="34" charset="0"/>
                <a:cs typeface="Arial" panose="020B0604020202020204" pitchFamily="34" charset="0"/>
              </a:rPr>
              <a:t>Социална </a:t>
            </a:r>
            <a:r>
              <a:rPr lang="bg" sz="1400" b="1" dirty="0" smtClean="0">
                <a:latin typeface="Arial" panose="020B0604020202020204" pitchFamily="34" charset="0"/>
                <a:cs typeface="Arial" panose="020B0604020202020204" pitchFamily="34" charset="0"/>
              </a:rPr>
              <a:t>кауза</a:t>
            </a:r>
            <a:r>
              <a:rPr lang="bg" sz="1400" dirty="0" smtClean="0">
                <a:latin typeface="Arial" panose="020B0604020202020204" pitchFamily="34" charset="0"/>
                <a:cs typeface="Arial" panose="020B0604020202020204" pitchFamily="34" charset="0"/>
              </a:rPr>
              <a:t>: </a:t>
            </a:r>
            <a:r>
              <a:rPr lang="bg" sz="1400" dirty="0">
                <a:latin typeface="Arial" panose="020B0604020202020204" pitchFamily="34" charset="0"/>
                <a:cs typeface="Arial" panose="020B0604020202020204" pitchFamily="34" charset="0"/>
              </a:rPr>
              <a:t>Избирайки да подкрепят конкретен проект или </a:t>
            </a:r>
            <a:r>
              <a:rPr lang="bg" sz="1400" dirty="0" smtClean="0">
                <a:latin typeface="Arial" panose="020B0604020202020204" pitchFamily="34" charset="0"/>
                <a:cs typeface="Arial" panose="020B0604020202020204" pitchFamily="34" charset="0"/>
              </a:rPr>
              <a:t>лице, </a:t>
            </a:r>
            <a:r>
              <a:rPr lang="bg" sz="1400" dirty="0">
                <a:latin typeface="Arial" panose="020B0604020202020204" pitchFamily="34" charset="0"/>
                <a:cs typeface="Arial" panose="020B0604020202020204" pitchFamily="34" charset="0"/>
              </a:rPr>
              <a:t>на донорите е разрешено да използват парите си, за да изразят собствените си възгледи или мнения по отношение на конкретни </a:t>
            </a:r>
            <a:r>
              <a:rPr lang="bg" sz="1400" dirty="0" smtClean="0">
                <a:latin typeface="Arial" panose="020B0604020202020204" pitchFamily="34" charset="0"/>
                <a:cs typeface="Arial" panose="020B0604020202020204" pitchFamily="34" charset="0"/>
              </a:rPr>
              <a:t>теми;</a:t>
            </a:r>
            <a:endParaRPr lang="bg" sz="1400" dirty="0">
              <a:latin typeface="Arial" panose="020B0604020202020204" pitchFamily="34" charset="0"/>
              <a:cs typeface="Arial" panose="020B0604020202020204" pitchFamily="34" charset="0"/>
            </a:endParaRPr>
          </a:p>
          <a:p>
            <a:pPr marL="285750" indent="-285750" algn="just">
              <a:lnSpc>
                <a:spcPct val="110000"/>
              </a:lnSpc>
              <a:buFont typeface="Arial" panose="020B0604020202020204" pitchFamily="34" charset="0"/>
              <a:buChar char="•"/>
            </a:pPr>
            <a:r>
              <a:rPr lang="bg" sz="1400" b="1" dirty="0">
                <a:latin typeface="Arial" panose="020B0604020202020204" pitchFamily="34" charset="0"/>
                <a:cs typeface="Arial" panose="020B0604020202020204" pitchFamily="34" charset="0"/>
              </a:rPr>
              <a:t>Формализиране на </a:t>
            </a:r>
            <a:r>
              <a:rPr lang="bg" sz="1400" b="1" dirty="0" smtClean="0">
                <a:latin typeface="Arial" panose="020B0604020202020204" pitchFamily="34" charset="0"/>
                <a:cs typeface="Arial" panose="020B0604020202020204" pitchFamily="34" charset="0"/>
              </a:rPr>
              <a:t>подкрепата</a:t>
            </a:r>
            <a:r>
              <a:rPr lang="bg" sz="1400" dirty="0" smtClean="0">
                <a:latin typeface="Arial" panose="020B0604020202020204" pitchFamily="34" charset="0"/>
                <a:cs typeface="Arial" panose="020B0604020202020204" pitchFamily="34" charset="0"/>
              </a:rPr>
              <a:t>: </a:t>
            </a:r>
            <a:r>
              <a:rPr lang="bg" sz="1400" dirty="0">
                <a:latin typeface="Arial" panose="020B0604020202020204" pitchFamily="34" charset="0"/>
                <a:cs typeface="Arial" panose="020B0604020202020204" pitchFamily="34" charset="0"/>
              </a:rPr>
              <a:t>Донорите, които допринасят за кампаниите на техни роднини и приятели, може да сметнат за полезно да използват платформата, за да формализират своя принос (напр. за данъчни цели), което </a:t>
            </a:r>
            <a:r>
              <a:rPr lang="bg" sz="1400" dirty="0" smtClean="0">
                <a:latin typeface="Arial" panose="020B0604020202020204" pitchFamily="34" charset="0"/>
                <a:cs typeface="Arial" panose="020B0604020202020204" pitchFamily="34" charset="0"/>
              </a:rPr>
              <a:t>има </a:t>
            </a:r>
            <a:r>
              <a:rPr lang="bg" sz="1400" dirty="0">
                <a:latin typeface="Arial" panose="020B0604020202020204" pitchFamily="34" charset="0"/>
                <a:cs typeface="Arial" panose="020B0604020202020204" pitchFamily="34" charset="0"/>
              </a:rPr>
              <a:t>допълнителна полза от по-нататъшно поемане на риск, тъй като провалът на проекта може </a:t>
            </a:r>
            <a:r>
              <a:rPr lang="bg" sz="1400" dirty="0" smtClean="0">
                <a:latin typeface="Arial" panose="020B0604020202020204" pitchFamily="34" charset="0"/>
                <a:cs typeface="Arial" panose="020B0604020202020204" pitchFamily="34" charset="0"/>
              </a:rPr>
              <a:t>да </a:t>
            </a:r>
            <a:r>
              <a:rPr lang="bg" sz="1400" dirty="0">
                <a:latin typeface="Arial" panose="020B0604020202020204" pitchFamily="34" charset="0"/>
                <a:cs typeface="Arial" panose="020B0604020202020204" pitchFamily="34" charset="0"/>
              </a:rPr>
              <a:t>има отрицателни последици </a:t>
            </a:r>
            <a:r>
              <a:rPr lang="bg" sz="1400" dirty="0" smtClean="0">
                <a:latin typeface="Arial" panose="020B0604020202020204" pitchFamily="34" charset="0"/>
                <a:cs typeface="Arial" panose="020B0604020202020204" pitchFamily="34" charset="0"/>
              </a:rPr>
              <a:t>и </a:t>
            </a:r>
            <a:r>
              <a:rPr lang="bg" sz="1400" dirty="0">
                <a:latin typeface="Arial" panose="020B0604020202020204" pitchFamily="34" charset="0"/>
                <a:cs typeface="Arial" panose="020B0604020202020204" pitchFamily="34" charset="0"/>
              </a:rPr>
              <a:t>върху социалните отношения </a:t>
            </a:r>
            <a:r>
              <a:rPr lang="bg" sz="1400" dirty="0" smtClean="0">
                <a:latin typeface="Arial" panose="020B0604020202020204" pitchFamily="34" charset="0"/>
                <a:cs typeface="Arial" panose="020B0604020202020204" pitchFamily="34" charset="0"/>
              </a:rPr>
              <a:t>(Лий и Персън, 2012 г.).</a:t>
            </a:r>
            <a:endParaRPr lang="it-IT" sz="1400" dirty="0">
              <a:latin typeface="Arial" panose="020B0604020202020204" pitchFamily="34" charset="0"/>
              <a:cs typeface="Arial" panose="020B0604020202020204" pitchFamily="34" charset="0"/>
            </a:endParaRP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637569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593177"/>
            <a:ext cx="9639850" cy="1197714"/>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2800" b="1" dirty="0">
                <a:solidFill>
                  <a:srgbClr val="FF6600"/>
                </a:solidFill>
                <a:latin typeface="Arial" panose="020B0604020202020204" pitchFamily="34" charset="0"/>
                <a:cs typeface="Arial" panose="020B0604020202020204" pitchFamily="34" charset="0"/>
              </a:rPr>
              <a:t>основни модели за краудфъндинг, използвани в момента в в областта на спорта</a:t>
            </a:r>
            <a:endParaRPr lang="it-IT" sz="2800" b="1" dirty="0">
              <a:solidFill>
                <a:srgbClr val="FF4343"/>
              </a:solidFill>
              <a:latin typeface="Arial" panose="020B0604020202020204" pitchFamily="34" charset="0"/>
              <a:cs typeface="Arial" panose="020B0604020202020204" pitchFamily="34" charset="0"/>
            </a:endParaRP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2007539"/>
            <a:ext cx="10533358" cy="34475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2800" b="1" dirty="0">
                <a:solidFill>
                  <a:srgbClr val="FF4343"/>
                </a:solidFill>
                <a:latin typeface="Arial" panose="020B0604020202020204" pitchFamily="34" charset="0"/>
                <a:cs typeface="Arial" panose="020B0604020202020204" pitchFamily="34" charset="0"/>
              </a:rPr>
              <a:t>Моделът, базиран на дарение: Минуси</a:t>
            </a:r>
          </a:p>
          <a:p>
            <a:pPr marL="285750" indent="-285750" algn="just">
              <a:lnSpc>
                <a:spcPct val="110000"/>
              </a:lnSpc>
              <a:buFont typeface="Arial" panose="020B0604020202020204" pitchFamily="34" charset="0"/>
              <a:buChar char="•"/>
            </a:pPr>
            <a:r>
              <a:rPr lang="bg" sz="1400" b="1" dirty="0" smtClean="0">
                <a:latin typeface="Arial" panose="020B0604020202020204" pitchFamily="34" charset="0"/>
                <a:cs typeface="Arial" panose="020B0604020202020204" pitchFamily="34" charset="0"/>
              </a:rPr>
              <a:t>Измама</a:t>
            </a:r>
            <a:r>
              <a:rPr lang="bg" sz="1400" dirty="0" smtClean="0">
                <a:latin typeface="Arial" panose="020B0604020202020204" pitchFamily="34" charset="0"/>
                <a:cs typeface="Arial" panose="020B0604020202020204" pitchFamily="34" charset="0"/>
              </a:rPr>
              <a:t>: </a:t>
            </a:r>
            <a:r>
              <a:rPr lang="bg" sz="1400" dirty="0">
                <a:latin typeface="Arial" panose="020B0604020202020204" pitchFamily="34" charset="0"/>
                <a:cs typeface="Arial" panose="020B0604020202020204" pitchFamily="34" charset="0"/>
              </a:rPr>
              <a:t>Най-очевидният риск, с който се сблъскват донорите, е </a:t>
            </a:r>
            <a:r>
              <a:rPr lang="bg" sz="1400" dirty="0" smtClean="0">
                <a:latin typeface="Arial" panose="020B0604020202020204" pitchFamily="34" charset="0"/>
                <a:cs typeface="Arial" panose="020B0604020202020204" pitchFamily="34" charset="0"/>
              </a:rPr>
              <a:t>измамата. Рискът </a:t>
            </a:r>
            <a:r>
              <a:rPr lang="bg" sz="1400" dirty="0">
                <a:latin typeface="Arial" panose="020B0604020202020204" pitchFamily="34" charset="0"/>
                <a:cs typeface="Arial" panose="020B0604020202020204" pitchFamily="34" charset="0"/>
              </a:rPr>
              <a:t>от фалшиви кампании е особено важен, когато дадена кампания не се управлява от </a:t>
            </a:r>
            <a:r>
              <a:rPr lang="bg" sz="1400" dirty="0" smtClean="0">
                <a:latin typeface="Arial" panose="020B0604020202020204" pitchFamily="34" charset="0"/>
                <a:cs typeface="Arial" panose="020B0604020202020204" pitchFamily="34" charset="0"/>
              </a:rPr>
              <a:t>официална организация, </a:t>
            </a:r>
            <a:r>
              <a:rPr lang="bg" sz="1400" dirty="0">
                <a:latin typeface="Arial" panose="020B0604020202020204" pitchFamily="34" charset="0"/>
                <a:cs typeface="Arial" panose="020B0604020202020204" pitchFamily="34" charset="0"/>
              </a:rPr>
              <a:t>като например благотворителна </a:t>
            </a:r>
            <a:r>
              <a:rPr lang="bg" sz="1400" dirty="0" smtClean="0">
                <a:latin typeface="Arial" panose="020B0604020202020204" pitchFamily="34" charset="0"/>
                <a:cs typeface="Arial" panose="020B0604020202020204" pitchFamily="34" charset="0"/>
              </a:rPr>
              <a:t>фондация, </a:t>
            </a:r>
            <a:r>
              <a:rPr lang="bg" sz="1400" dirty="0">
                <a:latin typeface="Arial" panose="020B0604020202020204" pitchFamily="34" charset="0"/>
                <a:cs typeface="Arial" panose="020B0604020202020204" pitchFamily="34" charset="0"/>
              </a:rPr>
              <a:t>която често е регистрирана в публичен регистър и подлежи на </a:t>
            </a:r>
            <a:r>
              <a:rPr lang="bg" sz="1400" dirty="0" smtClean="0">
                <a:latin typeface="Arial" panose="020B0604020202020204" pitchFamily="34" charset="0"/>
                <a:cs typeface="Arial" panose="020B0604020202020204" pitchFamily="34" charset="0"/>
              </a:rPr>
              <a:t>минимални изисквания;</a:t>
            </a:r>
            <a:endParaRPr lang="bg" sz="1400" dirty="0">
              <a:latin typeface="Arial" panose="020B0604020202020204" pitchFamily="34" charset="0"/>
              <a:cs typeface="Arial" panose="020B0604020202020204" pitchFamily="34" charset="0"/>
            </a:endParaRPr>
          </a:p>
          <a:p>
            <a:pPr marL="285750" indent="-285750" algn="just">
              <a:lnSpc>
                <a:spcPct val="110000"/>
              </a:lnSpc>
              <a:buFont typeface="Arial" panose="020B0604020202020204" pitchFamily="34" charset="0"/>
              <a:buChar char="•"/>
            </a:pPr>
            <a:r>
              <a:rPr lang="bg" sz="1400" b="1" dirty="0">
                <a:latin typeface="Arial" panose="020B0604020202020204" pitchFamily="34" charset="0"/>
                <a:cs typeface="Arial" panose="020B0604020202020204" pitchFamily="34" charset="0"/>
              </a:rPr>
              <a:t>Трудности при набирането на </a:t>
            </a:r>
            <a:r>
              <a:rPr lang="bg" sz="1400" b="1" dirty="0" smtClean="0">
                <a:latin typeface="Arial" panose="020B0604020202020204" pitchFamily="34" charset="0"/>
                <a:cs typeface="Arial" panose="020B0604020202020204" pitchFamily="34" charset="0"/>
              </a:rPr>
              <a:t>средства</a:t>
            </a:r>
            <a:r>
              <a:rPr lang="bg" sz="1400" dirty="0" smtClean="0">
                <a:latin typeface="Arial" panose="020B0604020202020204" pitchFamily="34" charset="0"/>
                <a:cs typeface="Arial" panose="020B0604020202020204" pitchFamily="34" charset="0"/>
              </a:rPr>
              <a:t>: При този тип модел, поддръжниците </a:t>
            </a:r>
            <a:r>
              <a:rPr lang="bg" sz="1400" dirty="0">
                <a:latin typeface="Arial" panose="020B0604020202020204" pitchFamily="34" charset="0"/>
                <a:cs typeface="Arial" panose="020B0604020202020204" pitchFamily="34" charset="0"/>
              </a:rPr>
              <a:t>нито получават лихва върху инвестицията си, нито получават награди, поради което </a:t>
            </a:r>
            <a:r>
              <a:rPr lang="bg" sz="1400" dirty="0" smtClean="0">
                <a:latin typeface="Arial" panose="020B0604020202020204" pitchFamily="34" charset="0"/>
                <a:cs typeface="Arial" panose="020B0604020202020204" pitchFamily="34" charset="0"/>
              </a:rPr>
              <a:t>често се </a:t>
            </a:r>
            <a:r>
              <a:rPr lang="bg" sz="1400" dirty="0">
                <a:latin typeface="Arial" panose="020B0604020202020204" pitchFamily="34" charset="0"/>
                <a:cs typeface="Arial" panose="020B0604020202020204" pitchFamily="34" charset="0"/>
              </a:rPr>
              <a:t>колебаят </a:t>
            </a:r>
            <a:r>
              <a:rPr lang="bg" sz="1400" dirty="0" smtClean="0">
                <a:latin typeface="Arial" panose="020B0604020202020204" pitchFamily="34" charset="0"/>
                <a:cs typeface="Arial" panose="020B0604020202020204" pitchFamily="34" charset="0"/>
              </a:rPr>
              <a:t>дали да </a:t>
            </a:r>
            <a:r>
              <a:rPr lang="bg" sz="1400" dirty="0">
                <a:latin typeface="Arial" panose="020B0604020202020204" pitchFamily="34" charset="0"/>
                <a:cs typeface="Arial" panose="020B0604020202020204" pitchFamily="34" charset="0"/>
              </a:rPr>
              <a:t>допринесат за </a:t>
            </a:r>
            <a:r>
              <a:rPr lang="bg" sz="1400" dirty="0" smtClean="0">
                <a:latin typeface="Arial" panose="020B0604020202020204" pitchFamily="34" charset="0"/>
                <a:cs typeface="Arial" panose="020B0604020202020204" pitchFamily="34" charset="0"/>
              </a:rPr>
              <a:t>проекта;</a:t>
            </a:r>
            <a:endParaRPr lang="bg" sz="1400" dirty="0">
              <a:latin typeface="Arial" panose="020B0604020202020204" pitchFamily="34" charset="0"/>
              <a:cs typeface="Arial" panose="020B0604020202020204" pitchFamily="34" charset="0"/>
            </a:endParaRPr>
          </a:p>
          <a:p>
            <a:pPr marL="285750" indent="-285750" algn="just">
              <a:lnSpc>
                <a:spcPct val="110000"/>
              </a:lnSpc>
              <a:buFont typeface="Arial" panose="020B0604020202020204" pitchFamily="34" charset="0"/>
              <a:buChar char="•"/>
            </a:pPr>
            <a:r>
              <a:rPr lang="bg" sz="1400" b="1" dirty="0" smtClean="0">
                <a:latin typeface="Arial" panose="020B0604020202020204" pitchFamily="34" charset="0"/>
                <a:cs typeface="Arial" panose="020B0604020202020204" pitchFamily="34" charset="0"/>
              </a:rPr>
              <a:t>Реклама</a:t>
            </a:r>
            <a:r>
              <a:rPr lang="bg" sz="1400" dirty="0" smtClean="0">
                <a:latin typeface="Arial" panose="020B0604020202020204" pitchFamily="34" charset="0"/>
                <a:cs typeface="Arial" panose="020B0604020202020204" pitchFamily="34" charset="0"/>
              </a:rPr>
              <a:t>: </a:t>
            </a:r>
            <a:r>
              <a:rPr lang="bg" sz="1400" dirty="0">
                <a:latin typeface="Arial" panose="020B0604020202020204" pitchFamily="34" charset="0"/>
                <a:cs typeface="Arial" panose="020B0604020202020204" pitchFamily="34" charset="0"/>
              </a:rPr>
              <a:t>Стартирането на </a:t>
            </a:r>
            <a:r>
              <a:rPr lang="bg" sz="1400" dirty="0" smtClean="0">
                <a:latin typeface="Arial" panose="020B0604020202020204" pitchFamily="34" charset="0"/>
                <a:cs typeface="Arial" panose="020B0604020202020204" pitchFamily="34" charset="0"/>
              </a:rPr>
              <a:t>дейности </a:t>
            </a:r>
            <a:r>
              <a:rPr lang="bg" sz="1400" dirty="0">
                <a:latin typeface="Arial" panose="020B0604020202020204" pitchFamily="34" charset="0"/>
                <a:cs typeface="Arial" panose="020B0604020202020204" pitchFamily="34" charset="0"/>
              </a:rPr>
              <a:t>без подходяща рекламна и маркетингова </a:t>
            </a:r>
            <a:r>
              <a:rPr lang="bg" sz="1400" dirty="0" smtClean="0">
                <a:latin typeface="Arial" panose="020B0604020202020204" pitchFamily="34" charset="0"/>
                <a:cs typeface="Arial" panose="020B0604020202020204" pitchFamily="34" charset="0"/>
              </a:rPr>
              <a:t>кампания рискува </a:t>
            </a:r>
            <a:r>
              <a:rPr lang="bg" sz="1400" dirty="0">
                <a:latin typeface="Arial" panose="020B0604020202020204" pitchFamily="34" charset="0"/>
                <a:cs typeface="Arial" panose="020B0604020202020204" pitchFamily="34" charset="0"/>
              </a:rPr>
              <a:t>да се провали и да не привлече дарители в подкрепа на проекта, тъй като те дават своя принос, без да очакват нещо в замяна.</a:t>
            </a:r>
            <a:endParaRPr lang="it-IT" sz="1400" dirty="0">
              <a:latin typeface="Arial" panose="020B0604020202020204" pitchFamily="34" charset="0"/>
              <a:cs typeface="Arial" panose="020B0604020202020204" pitchFamily="34" charset="0"/>
            </a:endParaRP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2260964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593177"/>
            <a:ext cx="9639850" cy="1197714"/>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2400" b="1" dirty="0">
                <a:solidFill>
                  <a:srgbClr val="FF6600"/>
                </a:solidFill>
                <a:latin typeface="Arial" panose="020B0604020202020204" pitchFamily="34" charset="0"/>
                <a:cs typeface="Arial" panose="020B0604020202020204" pitchFamily="34" charset="0"/>
              </a:rPr>
              <a:t>основни модели за краудфъндинг, използвани в момента в в областта на спорта</a:t>
            </a:r>
            <a:endParaRPr lang="it-IT" sz="2400" b="1" dirty="0">
              <a:solidFill>
                <a:srgbClr val="FF4343"/>
              </a:solidFill>
              <a:latin typeface="Arial" panose="020B0604020202020204" pitchFamily="34" charset="0"/>
              <a:cs typeface="Arial" panose="020B0604020202020204" pitchFamily="34" charset="0"/>
            </a:endParaRP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2007539"/>
            <a:ext cx="10533358" cy="34475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2800" b="1" dirty="0" smtClean="0">
                <a:solidFill>
                  <a:srgbClr val="FF4343"/>
                </a:solidFill>
                <a:latin typeface="Arial" panose="020B0604020202020204" pitchFamily="34" charset="0"/>
                <a:cs typeface="Arial" panose="020B0604020202020204" pitchFamily="34" charset="0"/>
              </a:rPr>
              <a:t>Модел на предварителна покупка</a:t>
            </a:r>
            <a:endParaRPr lang="bg" sz="2800" b="1" dirty="0">
              <a:solidFill>
                <a:srgbClr val="FF4343"/>
              </a:solidFill>
              <a:latin typeface="Arial" panose="020B0604020202020204" pitchFamily="34" charset="0"/>
              <a:cs typeface="Arial" panose="020B0604020202020204" pitchFamily="34" charset="0"/>
            </a:endParaRPr>
          </a:p>
          <a:p>
            <a:pPr algn="just">
              <a:lnSpc>
                <a:spcPct val="110000"/>
              </a:lnSpc>
            </a:pPr>
            <a:r>
              <a:rPr lang="ru-RU" sz="1400" dirty="0">
                <a:latin typeface="Arial" panose="020B0604020202020204" pitchFamily="34" charset="0"/>
                <a:cs typeface="Arial" panose="020B0604020202020204" pitchFamily="34" charset="0"/>
              </a:rPr>
              <a:t>Предварителната покупка е </a:t>
            </a:r>
            <a:r>
              <a:rPr lang="ru-RU" sz="1400" b="1" dirty="0">
                <a:latin typeface="Arial" panose="020B0604020202020204" pitchFamily="34" charset="0"/>
                <a:cs typeface="Arial" panose="020B0604020202020204" pitchFamily="34" charset="0"/>
              </a:rPr>
              <a:t>хибриден</a:t>
            </a:r>
            <a:r>
              <a:rPr lang="ru-RU" sz="1400" dirty="0">
                <a:latin typeface="Arial" panose="020B0604020202020204" pitchFamily="34" charset="0"/>
                <a:cs typeface="Arial" panose="020B0604020202020204" pitchFamily="34" charset="0"/>
              </a:rPr>
              <a:t> модел на краудфъндинг, основан на възнаграждения и на дялово финансиране, при който подкрепящите кампанията получават право на дялови ценни книжа от дружеството. Поради тази причина регламентите, приложими към този вид набиране на средства, съвпадат с тези, приложими към краудфъндинга с възнаграждения и финансиране със собствен капитал.</a:t>
            </a:r>
          </a:p>
          <a:p>
            <a:pPr algn="just">
              <a:lnSpc>
                <a:spcPct val="110000"/>
              </a:lnSpc>
            </a:pPr>
            <a:r>
              <a:rPr lang="ru-RU" sz="1400" dirty="0">
                <a:latin typeface="Arial" panose="020B0604020202020204" pitchFamily="34" charset="0"/>
                <a:cs typeface="Arial" panose="020B0604020202020204" pitchFamily="34" charset="0"/>
              </a:rPr>
              <a:t>С други думи, при този модел спонсорът на кампания за групово финансиране с възнаграждение може да се възползва в бъдеще от правото си върху дялови ценни книжа на дружеството, което финансира, само заради днешната си покупка на даден продукт/услуга от това дружество. От само себе си се разбира, че поради своите характеристики този модел не е достъпен за физически лица, а само за юридически (дружества/организации).</a:t>
            </a: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1945328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593177"/>
            <a:ext cx="9639850" cy="1197714"/>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2400" b="1" dirty="0">
                <a:solidFill>
                  <a:srgbClr val="FF6600"/>
                </a:solidFill>
                <a:latin typeface="Arial" panose="020B0604020202020204" pitchFamily="34" charset="0"/>
                <a:cs typeface="Arial" panose="020B0604020202020204" pitchFamily="34" charset="0"/>
              </a:rPr>
              <a:t>основни модели за краудфъндинг, използвани в момента в в областта на спорта</a:t>
            </a:r>
            <a:endParaRPr lang="it-IT" sz="2400" b="1" dirty="0">
              <a:solidFill>
                <a:srgbClr val="FF4343"/>
              </a:solidFill>
              <a:latin typeface="Arial" panose="020B0604020202020204" pitchFamily="34" charset="0"/>
              <a:cs typeface="Arial" panose="020B0604020202020204" pitchFamily="34" charset="0"/>
            </a:endParaRP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2007539"/>
            <a:ext cx="10533358" cy="34475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2800" b="1" dirty="0">
                <a:solidFill>
                  <a:srgbClr val="FF4343"/>
                </a:solidFill>
                <a:latin typeface="Arial" panose="020B0604020202020204" pitchFamily="34" charset="0"/>
                <a:cs typeface="Arial" panose="020B0604020202020204" pitchFamily="34" charset="0"/>
              </a:rPr>
              <a:t>Модел на предварителна </a:t>
            </a:r>
            <a:r>
              <a:rPr lang="bg" sz="2800" b="1" dirty="0" smtClean="0">
                <a:solidFill>
                  <a:srgbClr val="FF4343"/>
                </a:solidFill>
                <a:latin typeface="Arial" panose="020B0604020202020204" pitchFamily="34" charset="0"/>
                <a:cs typeface="Arial" panose="020B0604020202020204" pitchFamily="34" charset="0"/>
              </a:rPr>
              <a:t>покупка: </a:t>
            </a:r>
            <a:r>
              <a:rPr lang="bg" sz="2800" b="1" dirty="0">
                <a:solidFill>
                  <a:srgbClr val="FF4343"/>
                </a:solidFill>
                <a:latin typeface="Arial" panose="020B0604020202020204" pitchFamily="34" charset="0"/>
                <a:cs typeface="Arial" panose="020B0604020202020204" pitchFamily="34" charset="0"/>
              </a:rPr>
              <a:t>Плюсове</a:t>
            </a:r>
          </a:p>
          <a:p>
            <a:pPr marL="285750" indent="-285750" algn="just">
              <a:lnSpc>
                <a:spcPct val="110000"/>
              </a:lnSpc>
              <a:buFont typeface="Arial" panose="020B0604020202020204" pitchFamily="34" charset="0"/>
              <a:buChar char="•"/>
            </a:pPr>
            <a:r>
              <a:rPr lang="bg" sz="1400" dirty="0" smtClean="0">
                <a:latin typeface="Arial" panose="020B0604020202020204" pitchFamily="34" charset="0"/>
                <a:cs typeface="Arial" panose="020B0604020202020204" pitchFamily="34" charset="0"/>
              </a:rPr>
              <a:t>Този  модел позволява </a:t>
            </a:r>
            <a:r>
              <a:rPr lang="bg" sz="1400" b="1" dirty="0">
                <a:latin typeface="Arial" panose="020B0604020202020204" pitchFamily="34" charset="0"/>
                <a:cs typeface="Arial" panose="020B0604020202020204" pitchFamily="34" charset="0"/>
              </a:rPr>
              <a:t>набиране на капитал, без да се налага да го </a:t>
            </a:r>
            <a:r>
              <a:rPr lang="bg" sz="1400" b="1" dirty="0" smtClean="0">
                <a:latin typeface="Arial" panose="020B0604020202020204" pitchFamily="34" charset="0"/>
                <a:cs typeface="Arial" panose="020B0604020202020204" pitchFamily="34" charset="0"/>
              </a:rPr>
              <a:t>връщате или делите с някого</a:t>
            </a:r>
            <a:r>
              <a:rPr lang="bg" sz="1400" dirty="0" smtClean="0">
                <a:latin typeface="Arial" panose="020B0604020202020204" pitchFamily="34" charset="0"/>
                <a:cs typeface="Arial" panose="020B0604020202020204" pitchFamily="34" charset="0"/>
              </a:rPr>
              <a:t>, като в същото време имате възможността да </a:t>
            </a:r>
            <a:r>
              <a:rPr lang="bg" sz="1400" dirty="0">
                <a:latin typeface="Arial" panose="020B0604020202020204" pitchFamily="34" charset="0"/>
                <a:cs typeface="Arial" panose="020B0604020202020204" pitchFamily="34" charset="0"/>
              </a:rPr>
              <a:t>продадете предварително вашия продукт или творческа работа, като потенциално финансирате проекта, преди дори да е </a:t>
            </a:r>
            <a:r>
              <a:rPr lang="bg" sz="1400" dirty="0" smtClean="0">
                <a:latin typeface="Arial" panose="020B0604020202020204" pitchFamily="34" charset="0"/>
                <a:cs typeface="Arial" panose="020B0604020202020204" pitchFamily="34" charset="0"/>
              </a:rPr>
              <a:t>създаден;</a:t>
            </a:r>
            <a:endParaRPr lang="bg" sz="1400" dirty="0">
              <a:latin typeface="Arial" panose="020B0604020202020204" pitchFamily="34" charset="0"/>
              <a:cs typeface="Arial" panose="020B0604020202020204" pitchFamily="34" charset="0"/>
            </a:endParaRPr>
          </a:p>
          <a:p>
            <a:pPr marL="285750" indent="-285750" algn="just">
              <a:lnSpc>
                <a:spcPct val="110000"/>
              </a:lnSpc>
              <a:buFont typeface="Arial" panose="020B0604020202020204" pitchFamily="34" charset="0"/>
              <a:buChar char="•"/>
            </a:pPr>
            <a:r>
              <a:rPr lang="bg" sz="1400" b="1" dirty="0">
                <a:latin typeface="Arial" panose="020B0604020202020204" pitchFamily="34" charset="0"/>
                <a:cs typeface="Arial" panose="020B0604020202020204" pitchFamily="34" charset="0"/>
              </a:rPr>
              <a:t>Не е необходимо обезпечение, кредитна проверка или предишен бизнес </a:t>
            </a:r>
            <a:r>
              <a:rPr lang="bg" sz="1400" b="1" dirty="0" smtClean="0">
                <a:latin typeface="Arial" panose="020B0604020202020204" pitchFamily="34" charset="0"/>
                <a:cs typeface="Arial" panose="020B0604020202020204" pitchFamily="34" charset="0"/>
              </a:rPr>
              <a:t>опит, </a:t>
            </a:r>
            <a:r>
              <a:rPr lang="bg" sz="1400" dirty="0" smtClean="0">
                <a:latin typeface="Arial" panose="020B0604020202020204" pitchFamily="34" charset="0"/>
                <a:cs typeface="Arial" panose="020B0604020202020204" pitchFamily="34" charset="0"/>
              </a:rPr>
              <a:t>и </a:t>
            </a:r>
            <a:r>
              <a:rPr lang="bg" sz="1400" dirty="0">
                <a:latin typeface="Arial" panose="020B0604020202020204" pitchFamily="34" charset="0"/>
                <a:cs typeface="Arial" panose="020B0604020202020204" pitchFamily="34" charset="0"/>
              </a:rPr>
              <a:t>освен това не изисква професионална финансова или правна </a:t>
            </a:r>
            <a:r>
              <a:rPr lang="bg" sz="1400" dirty="0" smtClean="0">
                <a:latin typeface="Arial" panose="020B0604020202020204" pitchFamily="34" charset="0"/>
                <a:cs typeface="Arial" panose="020B0604020202020204" pitchFamily="34" charset="0"/>
              </a:rPr>
              <a:t>помощ;</a:t>
            </a:r>
            <a:endParaRPr lang="bg" sz="1400" dirty="0">
              <a:latin typeface="Arial" panose="020B0604020202020204" pitchFamily="34" charset="0"/>
              <a:cs typeface="Arial" panose="020B0604020202020204" pitchFamily="34" charset="0"/>
            </a:endParaRPr>
          </a:p>
          <a:p>
            <a:pPr marL="285750" indent="-285750" algn="just">
              <a:lnSpc>
                <a:spcPct val="110000"/>
              </a:lnSpc>
              <a:buFont typeface="Arial" panose="020B0604020202020204" pitchFamily="34" charset="0"/>
              <a:buChar char="•"/>
            </a:pPr>
            <a:r>
              <a:rPr lang="bg" sz="1400" dirty="0" smtClean="0">
                <a:latin typeface="Arial" panose="020B0604020202020204" pitchFamily="34" charset="0"/>
                <a:cs typeface="Arial" panose="020B0604020202020204" pitchFamily="34" charset="0"/>
              </a:rPr>
              <a:t>Популярността, </a:t>
            </a:r>
            <a:r>
              <a:rPr lang="bg" sz="1400" dirty="0">
                <a:latin typeface="Arial" panose="020B0604020202020204" pitchFamily="34" charset="0"/>
                <a:cs typeface="Arial" panose="020B0604020202020204" pitchFamily="34" charset="0"/>
              </a:rPr>
              <a:t>придобита </a:t>
            </a:r>
            <a:r>
              <a:rPr lang="bg" sz="1400" dirty="0" smtClean="0">
                <a:latin typeface="Arial" panose="020B0604020202020204" pitchFamily="34" charset="0"/>
                <a:cs typeface="Arial" panose="020B0604020202020204" pitchFamily="34" charset="0"/>
              </a:rPr>
              <a:t>чрез </a:t>
            </a:r>
            <a:r>
              <a:rPr lang="bg" sz="1400" dirty="0">
                <a:latin typeface="Arial" panose="020B0604020202020204" pitchFamily="34" charset="0"/>
                <a:cs typeface="Arial" panose="020B0604020202020204" pitchFamily="34" charset="0"/>
              </a:rPr>
              <a:t>платформата, може да помогне за създаване на </a:t>
            </a:r>
            <a:r>
              <a:rPr lang="bg" sz="1400" b="1" dirty="0">
                <a:latin typeface="Arial" panose="020B0604020202020204" pitchFamily="34" charset="0"/>
                <a:cs typeface="Arial" panose="020B0604020202020204" pitchFamily="34" charset="0"/>
              </a:rPr>
              <a:t>клиентска база и осведоменост за </a:t>
            </a:r>
            <a:r>
              <a:rPr lang="bg" sz="1400" b="1" dirty="0" smtClean="0">
                <a:latin typeface="Arial" panose="020B0604020202020204" pitchFamily="34" charset="0"/>
                <a:cs typeface="Arial" panose="020B0604020202020204" pitchFamily="34" charset="0"/>
              </a:rPr>
              <a:t>марката</a:t>
            </a:r>
            <a:r>
              <a:rPr lang="bg" sz="1400" dirty="0" smtClean="0">
                <a:latin typeface="Arial" panose="020B0604020202020204" pitchFamily="34" charset="0"/>
                <a:cs typeface="Arial" panose="020B0604020202020204" pitchFamily="34" charset="0"/>
              </a:rPr>
              <a:t>.</a:t>
            </a:r>
            <a:endParaRPr lang="bg" sz="1400" dirty="0">
              <a:latin typeface="Arial" panose="020B0604020202020204" pitchFamily="34" charset="0"/>
              <a:cs typeface="Arial" panose="020B0604020202020204" pitchFamily="34" charset="0"/>
            </a:endParaRPr>
          </a:p>
          <a:p>
            <a:pPr algn="l">
              <a:lnSpc>
                <a:spcPct val="110000"/>
              </a:lnSpc>
            </a:pPr>
            <a:endParaRPr lang="it-IT" sz="1400" dirty="0">
              <a:solidFill>
                <a:srgbClr val="FF4343"/>
              </a:solidFill>
              <a:latin typeface="Arial" panose="020B0604020202020204" pitchFamily="34" charset="0"/>
              <a:cs typeface="Arial" panose="020B0604020202020204" pitchFamily="34" charset="0"/>
            </a:endParaRP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3816696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18">
            <a:extLst>
              <a:ext uri="{FF2B5EF4-FFF2-40B4-BE49-F238E27FC236}">
                <a16:creationId xmlns:a16="http://schemas.microsoft.com/office/drawing/2014/main" id="{EB942A77-2262-4EF2-B981-218E6B811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32" t="-1091" r="22052" b="1091"/>
          <a:stretch>
            <a:fillRect/>
          </a:stretch>
        </p:blipFill>
        <p:spPr bwMode="auto">
          <a:xfrm>
            <a:off x="9778110" y="5782139"/>
            <a:ext cx="2413890" cy="654044"/>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1A777A39-AC92-4899-8D13-DD54E001EE33}"/>
              </a:ext>
            </a:extLst>
          </p:cNvPr>
          <p:cNvSpPr txBox="1">
            <a:spLocks/>
          </p:cNvSpPr>
          <p:nvPr/>
        </p:nvSpPr>
        <p:spPr>
          <a:xfrm>
            <a:off x="1097280" y="593177"/>
            <a:ext cx="9639850" cy="1197714"/>
          </a:xfrm>
          <a:prstGeom prst="rect">
            <a:avLst/>
          </a:prstGeom>
        </p:spPr>
        <p:txBody>
          <a:bodyPr vert="horz" lIns="0" tIns="45720" rIns="0" bIns="45720" rtlCol="0" anchor="ctr">
            <a:noAutofit/>
          </a:bodyPr>
          <a:lstStyle>
            <a:lvl1pPr algn="l" defTabSz="914400" rtl="0" eaLnBrk="1" latinLnBrk="0" hangingPunct="1">
              <a:lnSpc>
                <a:spcPct val="90000"/>
              </a:lnSpc>
              <a:spcBef>
                <a:spcPct val="0"/>
              </a:spcBef>
              <a:buNone/>
              <a:defRPr sz="4000" kern="1200" cap="all" spc="-50" baseline="0">
                <a:solidFill>
                  <a:schemeClr val="tx1">
                    <a:lumMod val="75000"/>
                    <a:lumOff val="25000"/>
                  </a:schemeClr>
                </a:solidFill>
                <a:latin typeface="+mj-lt"/>
                <a:ea typeface="+mj-ea"/>
                <a:cs typeface="+mj-cs"/>
              </a:defRPr>
            </a:lvl1pPr>
          </a:lstStyle>
          <a:p>
            <a:r>
              <a:rPr lang="bg" sz="2400" b="1" dirty="0">
                <a:solidFill>
                  <a:srgbClr val="FF6600"/>
                </a:solidFill>
                <a:latin typeface="Arial" panose="020B0604020202020204" pitchFamily="34" charset="0"/>
                <a:cs typeface="Arial" panose="020B0604020202020204" pitchFamily="34" charset="0"/>
              </a:rPr>
              <a:t>основни модели за краудфъндинг, използвани в момента в в областта на спорта</a:t>
            </a:r>
            <a:endParaRPr lang="it-IT" sz="2400" b="1" dirty="0">
              <a:solidFill>
                <a:srgbClr val="FF4343"/>
              </a:solidFill>
              <a:latin typeface="Arial" panose="020B0604020202020204" pitchFamily="34" charset="0"/>
              <a:cs typeface="Arial" panose="020B0604020202020204" pitchFamily="34" charset="0"/>
            </a:endParaRPr>
          </a:p>
        </p:txBody>
      </p:sp>
      <p:sp>
        <p:nvSpPr>
          <p:cNvPr id="6" name="Segnaposto contenuto 2">
            <a:extLst>
              <a:ext uri="{FF2B5EF4-FFF2-40B4-BE49-F238E27FC236}">
                <a16:creationId xmlns:a16="http://schemas.microsoft.com/office/drawing/2014/main" id="{2974F170-166F-424A-B5D1-263D6EB768D9}"/>
              </a:ext>
            </a:extLst>
          </p:cNvPr>
          <p:cNvSpPr txBox="1">
            <a:spLocks/>
          </p:cNvSpPr>
          <p:nvPr/>
        </p:nvSpPr>
        <p:spPr>
          <a:xfrm>
            <a:off x="1097280" y="2007539"/>
            <a:ext cx="10533358" cy="34475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0000"/>
              </a:lnSpc>
            </a:pPr>
            <a:r>
              <a:rPr lang="bg" sz="2800" b="1" dirty="0">
                <a:solidFill>
                  <a:srgbClr val="FF4343"/>
                </a:solidFill>
                <a:latin typeface="Arial" panose="020B0604020202020204" pitchFamily="34" charset="0"/>
                <a:cs typeface="Arial" panose="020B0604020202020204" pitchFamily="34" charset="0"/>
              </a:rPr>
              <a:t>Модел на предварителна </a:t>
            </a:r>
            <a:r>
              <a:rPr lang="bg" sz="2800" b="1" dirty="0" smtClean="0">
                <a:solidFill>
                  <a:srgbClr val="FF4343"/>
                </a:solidFill>
                <a:latin typeface="Arial" panose="020B0604020202020204" pitchFamily="34" charset="0"/>
                <a:cs typeface="Arial" panose="020B0604020202020204" pitchFamily="34" charset="0"/>
              </a:rPr>
              <a:t>покупка: </a:t>
            </a:r>
            <a:r>
              <a:rPr lang="bg" sz="2800" b="1" dirty="0">
                <a:solidFill>
                  <a:srgbClr val="FF4343"/>
                </a:solidFill>
                <a:latin typeface="Arial" panose="020B0604020202020204" pitchFamily="34" charset="0"/>
                <a:cs typeface="Arial" panose="020B0604020202020204" pitchFamily="34" charset="0"/>
              </a:rPr>
              <a:t>Минуси</a:t>
            </a:r>
          </a:p>
          <a:p>
            <a:pPr marL="285750" indent="-285750" algn="just">
              <a:lnSpc>
                <a:spcPct val="110000"/>
              </a:lnSpc>
              <a:buFont typeface="Arial" panose="020B0604020202020204" pitchFamily="34" charset="0"/>
              <a:buChar char="•"/>
            </a:pPr>
            <a:r>
              <a:rPr lang="bg" sz="1400" dirty="0">
                <a:latin typeface="Arial" panose="020B0604020202020204" pitchFamily="34" charset="0"/>
                <a:cs typeface="Arial" panose="020B0604020202020204" pitchFamily="34" charset="0"/>
              </a:rPr>
              <a:t>Тъй като този модел се </a:t>
            </a:r>
            <a:r>
              <a:rPr lang="bg" sz="1400" b="1" dirty="0">
                <a:latin typeface="Arial" panose="020B0604020202020204" pitchFamily="34" charset="0"/>
                <a:cs typeface="Arial" panose="020B0604020202020204" pitchFamily="34" charset="0"/>
              </a:rPr>
              <a:t>основава на индивидуални </a:t>
            </a:r>
            <a:r>
              <a:rPr lang="bg" sz="1400" b="1" dirty="0" smtClean="0">
                <a:latin typeface="Arial" panose="020B0604020202020204" pitchFamily="34" charset="0"/>
                <a:cs typeface="Arial" panose="020B0604020202020204" pitchFamily="34" charset="0"/>
              </a:rPr>
              <a:t>дарения</a:t>
            </a:r>
            <a:r>
              <a:rPr lang="bg" sz="1400" dirty="0" smtClean="0">
                <a:latin typeface="Arial" panose="020B0604020202020204" pitchFamily="34" charset="0"/>
                <a:cs typeface="Arial" panose="020B0604020202020204" pitchFamily="34" charset="0"/>
              </a:rPr>
              <a:t>, той </a:t>
            </a:r>
            <a:r>
              <a:rPr lang="bg" sz="1400" dirty="0">
                <a:latin typeface="Arial" panose="020B0604020202020204" pitchFamily="34" charset="0"/>
                <a:cs typeface="Arial" panose="020B0604020202020204" pitchFamily="34" charset="0"/>
              </a:rPr>
              <a:t>не е подходящ за фирми, търсещи големи суми финансиране, </a:t>
            </a:r>
            <a:r>
              <a:rPr lang="bg" sz="1400" dirty="0" smtClean="0">
                <a:latin typeface="Arial" panose="020B0604020202020204" pitchFamily="34" charset="0"/>
                <a:cs typeface="Arial" panose="020B0604020202020204" pitchFamily="34" charset="0"/>
              </a:rPr>
              <a:t>защото в последствие набрана сума може да се загуби;</a:t>
            </a:r>
            <a:endParaRPr lang="bg" sz="1400" dirty="0">
              <a:latin typeface="Arial" panose="020B0604020202020204" pitchFamily="34" charset="0"/>
              <a:cs typeface="Arial" panose="020B0604020202020204" pitchFamily="34" charset="0"/>
            </a:endParaRPr>
          </a:p>
          <a:p>
            <a:pPr marL="285750" indent="-285750" algn="just">
              <a:lnSpc>
                <a:spcPct val="110000"/>
              </a:lnSpc>
              <a:buFont typeface="Arial" panose="020B0604020202020204" pitchFamily="34" charset="0"/>
              <a:buChar char="•"/>
            </a:pPr>
            <a:r>
              <a:rPr lang="bg" sz="1400" dirty="0">
                <a:latin typeface="Arial" panose="020B0604020202020204" pitchFamily="34" charset="0"/>
                <a:cs typeface="Arial" panose="020B0604020202020204" pitchFamily="34" charset="0"/>
              </a:rPr>
              <a:t>Всеки проект, който </a:t>
            </a:r>
            <a:r>
              <a:rPr lang="bg" sz="1400" dirty="0" smtClean="0">
                <a:latin typeface="Arial" panose="020B0604020202020204" pitchFamily="34" charset="0"/>
                <a:cs typeface="Arial" panose="020B0604020202020204" pitchFamily="34" charset="0"/>
              </a:rPr>
              <a:t>има интересни </a:t>
            </a:r>
            <a:r>
              <a:rPr lang="bg" sz="1400" dirty="0">
                <a:latin typeface="Arial" panose="020B0604020202020204" pitchFamily="34" charset="0"/>
                <a:cs typeface="Arial" panose="020B0604020202020204" pitchFamily="34" charset="0"/>
              </a:rPr>
              <a:t>и ценни </a:t>
            </a:r>
            <a:r>
              <a:rPr lang="bg" sz="1400" dirty="0" smtClean="0">
                <a:latin typeface="Arial" panose="020B0604020202020204" pitchFamily="34" charset="0"/>
                <a:cs typeface="Arial" panose="020B0604020202020204" pitchFamily="34" charset="0"/>
              </a:rPr>
              <a:t>идеи, </a:t>
            </a:r>
            <a:r>
              <a:rPr lang="bg" sz="1400" dirty="0">
                <a:latin typeface="Arial" panose="020B0604020202020204" pitchFamily="34" charset="0"/>
                <a:cs typeface="Arial" panose="020B0604020202020204" pitchFamily="34" charset="0"/>
              </a:rPr>
              <a:t>ще намери своето място в </a:t>
            </a:r>
            <a:r>
              <a:rPr lang="bg" sz="1400" b="1" dirty="0" smtClean="0">
                <a:latin typeface="Arial" panose="020B0604020202020204" pitchFamily="34" charset="0"/>
                <a:cs typeface="Arial" panose="020B0604020202020204" pitchFamily="34" charset="0"/>
              </a:rPr>
              <a:t>моделът на предварителната покупка</a:t>
            </a:r>
            <a:r>
              <a:rPr lang="bg" sz="1400" dirty="0" smtClean="0">
                <a:latin typeface="Arial" panose="020B0604020202020204" pitchFamily="34" charset="0"/>
                <a:cs typeface="Arial" panose="020B0604020202020204" pitchFamily="34" charset="0"/>
              </a:rPr>
              <a:t>. </a:t>
            </a:r>
            <a:r>
              <a:rPr lang="bg" sz="1400" dirty="0">
                <a:latin typeface="Arial" panose="020B0604020202020204" pitchFamily="34" charset="0"/>
                <a:cs typeface="Arial" panose="020B0604020202020204" pitchFamily="34" charset="0"/>
              </a:rPr>
              <a:t>Създаването на правилните награди е предизвикателство и не всеки проект може да го направи, но ако можете, трябва да се възползвате от този тип </a:t>
            </a:r>
            <a:r>
              <a:rPr lang="bg" sz="1400" dirty="0" smtClean="0">
                <a:latin typeface="Arial" panose="020B0604020202020204" pitchFamily="34" charset="0"/>
                <a:cs typeface="Arial" panose="020B0604020202020204" pitchFamily="34" charset="0"/>
              </a:rPr>
              <a:t>финансиране</a:t>
            </a:r>
            <a:r>
              <a:rPr lang="bg" sz="1400" dirty="0">
                <a:latin typeface="Arial" panose="020B0604020202020204" pitchFamily="34" charset="0"/>
                <a:cs typeface="Arial" panose="020B0604020202020204" pitchFamily="34" charset="0"/>
              </a:rPr>
              <a:t>.</a:t>
            </a:r>
          </a:p>
          <a:p>
            <a:pPr algn="l">
              <a:lnSpc>
                <a:spcPct val="110000"/>
              </a:lnSpc>
            </a:pPr>
            <a:endParaRPr lang="it-IT" sz="2800" b="1" dirty="0">
              <a:solidFill>
                <a:srgbClr val="FF4343"/>
              </a:solidFill>
              <a:latin typeface="Arial" panose="020B0604020202020204" pitchFamily="34" charset="0"/>
              <a:cs typeface="Arial" panose="020B0604020202020204" pitchFamily="34" charset="0"/>
            </a:endParaRPr>
          </a:p>
        </p:txBody>
      </p:sp>
      <p:pic>
        <p:nvPicPr>
          <p:cNvPr id="8" name="Immagine 7">
            <a:extLst>
              <a:ext uri="{FF2B5EF4-FFF2-40B4-BE49-F238E27FC236}">
                <a16:creationId xmlns:a16="http://schemas.microsoft.com/office/drawing/2014/main" id="{670FFA34-4575-40AE-B24D-167600C41792}"/>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0359436" y="0"/>
            <a:ext cx="1790891" cy="1790891"/>
          </a:xfrm>
          <a:prstGeom prst="rect">
            <a:avLst/>
          </a:prstGeom>
        </p:spPr>
      </p:pic>
      <p:sp>
        <p:nvSpPr>
          <p:cNvPr id="7" name="CasellaDiTesto 6">
            <a:extLst>
              <a:ext uri="{FF2B5EF4-FFF2-40B4-BE49-F238E27FC236}">
                <a16:creationId xmlns:a16="http://schemas.microsoft.com/office/drawing/2014/main" id="{7E89295F-060A-4477-8740-5BFDD488FF64}"/>
              </a:ext>
            </a:extLst>
          </p:cNvPr>
          <p:cNvSpPr txBox="1"/>
          <p:nvPr/>
        </p:nvSpPr>
        <p:spPr>
          <a:xfrm>
            <a:off x="8345159" y="6436183"/>
            <a:ext cx="6096000" cy="369332"/>
          </a:xfrm>
          <a:prstGeom prst="rect">
            <a:avLst/>
          </a:prstGeom>
          <a:noFill/>
        </p:spPr>
        <p:txBody>
          <a:bodyPr wrap="square">
            <a:spAutoFit/>
          </a:bodyPr>
          <a:lstStyle/>
          <a:p>
            <a:r>
              <a:rPr lang="bg" b="1" i="0" dirty="0">
                <a:solidFill>
                  <a:srgbClr val="064A8B"/>
                </a:solidFill>
                <a:effectLst/>
                <a:latin typeface="Open Sans" panose="020B0606030504020204" pitchFamily="34" charset="0"/>
              </a:rPr>
              <a:t>612986-EPP-1-2019-1-DE-SPO-SCP</a:t>
            </a:r>
            <a:endParaRPr lang="en-US" dirty="0"/>
          </a:p>
        </p:txBody>
      </p:sp>
    </p:spTree>
    <p:extLst>
      <p:ext uri="{BB962C8B-B14F-4D97-AF65-F5344CB8AC3E}">
        <p14:creationId xmlns:p14="http://schemas.microsoft.com/office/powerpoint/2010/main" val="70423483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4005</Words>
  <Application>Microsoft Office PowerPoint</Application>
  <PresentationFormat>Widescreen</PresentationFormat>
  <Paragraphs>130</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Open Sans</vt:lpstr>
      <vt:lpstr>Roboto</vt:lpstr>
      <vt:lpstr>Times New Roman</vt:lpstr>
      <vt:lpstr>Tema di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L'ORMA - president</dc:creator>
  <cp:lastModifiedBy>Emiliya</cp:lastModifiedBy>
  <cp:revision>35</cp:revision>
  <dcterms:created xsi:type="dcterms:W3CDTF">2021-07-02T07:40:17Z</dcterms:created>
  <dcterms:modified xsi:type="dcterms:W3CDTF">2022-10-07T03:32:02Z</dcterms:modified>
</cp:coreProperties>
</file>