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jpeg"/>
  <Override PartName="/ppt/notesSlides/notesSlide3.xml" ContentType="application/vnd.openxmlformats-officedocument.presentationml.notesSlide+xml"/>
  <Override PartName="/ppt/media/image5.jpg" ContentType="image/jpeg"/>
  <Override PartName="/ppt/notesSlides/notesSlide4.xml" ContentType="application/vnd.openxmlformats-officedocument.presentationml.notesSlide+xml"/>
  <Override PartName="/ppt/media/image6.jpg" ContentType="image/jpeg"/>
  <Override PartName="/ppt/notesSlides/notesSlide5.xml" ContentType="application/vnd.openxmlformats-officedocument.presentationml.notesSlide+xml"/>
  <Override PartName="/ppt/media/image7.jpg" ContentType="image/jpeg"/>
  <Override PartName="/ppt/notesSlides/notesSlide6.xml" ContentType="application/vnd.openxmlformats-officedocument.presentationml.notesSlide+xml"/>
  <Override PartName="/ppt/media/image8.jpg" ContentType="image/jpeg"/>
  <Override PartName="/ppt/notesSlides/notesSlide7.xml" ContentType="application/vnd.openxmlformats-officedocument.presentationml.notesSlide+xml"/>
  <Override PartName="/ppt/media/image9.jpg" ContentType="image/jpeg"/>
  <Override PartName="/ppt/notesSlides/notesSlide8.xml" ContentType="application/vnd.openxmlformats-officedocument.presentationml.notesSlide+xml"/>
  <Override PartName="/ppt/media/image10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2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0" r:id="rId14"/>
    <p:sldId id="25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4" autoAdjust="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AAD65-5948-42EE-AA84-C26CCAA3D08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D8C9-8DAF-46E0-BBDD-49FF97055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1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Godine 2004. Vijeće Europe /CE/ bilo je prva međuvladina organizacija koja je istaknula važnost dobrog upravljanja u sportu; Preporuka slijedi Rezoluciju br. 1 o načelima dobrog upravljanja u sportu usvojenu 2014. na 10. konferenciji europskih ministara sporta; Preporuka definira dobro upravljanje kao: "složenu mrežu mjera politike i privatnih propisa koji se koriste za promicanje integriteta u upravljanju temeljnim vrijednostima sporta kao što su demokratske, etičke, učinkovite i odgovorne sportske aktivnosti".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7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Sudjelovanje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zahtijeva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skupine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posebice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najranjivije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izravan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reprezentativan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sustavima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vlasti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To se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očituje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snažno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civilno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društvo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građani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slobodom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udruživanja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izražavanja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Vladavina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primjer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nepristranih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pravnih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sustava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štite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ljudska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građanske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slobode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svih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građana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posebno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manjina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Na to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ukazuju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neovisno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pravosuđe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policija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oslobođena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korupcije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Transparentnost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znači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građani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razumiju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sredstvima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načinu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donose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odluke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osobito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takvim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odlukama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izravno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tiče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Ove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dane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razumljivom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pristupačnom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obliku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obično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prevedene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putem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medija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 err="1" smtClean="0"/>
              <a:t>Responzivnost</a:t>
            </a:r>
            <a:r>
              <a:rPr lang="hr-HR" dirty="0" smtClean="0"/>
              <a:t> jednostavno uključuje da institucije odgovaraju svojim dionicima u razumnom vremenskom okviru; Usmjerenost na konsenzus pokazuje se planom koji nastoji posredovati između mnogih različitih potreba, perspektiva i očekivanja raznolikog građanstva. Odluke se moraju donositi na način koji odražava duboko razumijevanje povijesnog, kulturnog i društvenog konteksta zajednice; Pravednost i uključenost ovise o osiguravanju da se svi članovi zajednice osjećaju uključenima i ovlaštenima poboljšati ili održati svoje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56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Djelotvornost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učinkovitost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razvijaju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održivo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korištenje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resursa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bi se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zadovoljile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potrebe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društva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Održivost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odnosi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osiguravanje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provedbe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društvenih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ulaganja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očuvanje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prirodnih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resursa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buduće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generacije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Odgovornost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odnosi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institucije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konačnici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odgovorne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ljudima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jedna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drugoj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To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uključuje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vladine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agencije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civilno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društvo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privatni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također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odgovorni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jedni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drugima</a:t>
            </a:r>
            <a:r>
              <a:rPr lang="en-US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41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9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upravljanje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sportu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koje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uključuje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sljedeće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zahtjeve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„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demokratske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strukture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nevladine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sportske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organizacije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temeljene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jasnim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redovitim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izborima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procedure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otvorene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cijelo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članstvo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organizacija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upravljanje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profesionalnim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standardom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s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odgovarajućim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etičkim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kodeksom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postupcima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rješavanje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sukoba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interesa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odgovornost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transparentnost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donošenju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odluka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financijskim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operacijama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uključujući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otvorenu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objavu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godišnjih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financijskih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računa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propisno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revidiranih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pravednost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odnosima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članstvom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uključujući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ravnopravnost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spolova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solidarnost</a:t>
            </a:r>
            <a:r>
              <a:rPr lang="en-GB" sz="12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”.</a:t>
            </a:r>
            <a:endParaRPr lang="bg-BG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0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Upravljanje se odnosi na sve procese upravljanja, institucije, procese i prakse putem kojih se odlučuje i regulira pitanja od zajedničkog interesa; Dobro upravljanje procesu upravljanja dodaje normativni ili </a:t>
            </a:r>
            <a:r>
              <a:rPr lang="hr-HR" dirty="0" err="1" smtClean="0"/>
              <a:t>evaluativni</a:t>
            </a:r>
            <a:r>
              <a:rPr lang="hr-HR" dirty="0" smtClean="0"/>
              <a:t> atribut; Iz perspektive ljudskih prava odnosi se prvenstveno na proces u kojem javne institucije vode javne poslove, upravljaju javnim resursima i jamče ostvarivanje ljudskih prava.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1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Potvrđujući da javna tijela imaju ključnu ulogu u promicanju provedbe načela dobrog upravljanja; Svjestan da učinkovita prevencija i odgovor na korupciju u sportu može zahtijevati promjene u zakonodavstvu i politikama, ali </a:t>
            </a:r>
            <a:r>
              <a:rPr lang="hr-HR" dirty="0" err="1" smtClean="0"/>
              <a:t>iu</a:t>
            </a:r>
            <a:r>
              <a:rPr lang="hr-HR" dirty="0" smtClean="0"/>
              <a:t> društvenim stavovima prema korupciji u privatnom sektoru, preporučuje da vlade država članica olakšaju, podrže i prate provedbu dobrih upravljanja u sportu, posebno u cilju jačanja borbe protiv korupcije u sportu.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15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Vlade</a:t>
            </a:r>
            <a:r>
              <a:rPr lang="en-GB" dirty="0" smtClean="0"/>
              <a:t> </a:t>
            </a:r>
            <a:r>
              <a:rPr lang="en-GB" dirty="0" err="1" smtClean="0"/>
              <a:t>imaju</a:t>
            </a:r>
            <a:r>
              <a:rPr lang="en-GB" dirty="0" smtClean="0"/>
              <a:t> </a:t>
            </a:r>
            <a:r>
              <a:rPr lang="en-GB" dirty="0" err="1" smtClean="0"/>
              <a:t>obvezu</a:t>
            </a:r>
            <a:r>
              <a:rPr lang="en-GB" dirty="0" smtClean="0"/>
              <a:t> </a:t>
            </a:r>
            <a:r>
              <a:rPr lang="en-GB" dirty="0" err="1" smtClean="0"/>
              <a:t>promicati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štititi</a:t>
            </a:r>
            <a:r>
              <a:rPr lang="en-GB" dirty="0" smtClean="0"/>
              <a:t> </a:t>
            </a:r>
            <a:r>
              <a:rPr lang="en-GB" dirty="0" err="1" smtClean="0"/>
              <a:t>ljudska</a:t>
            </a:r>
            <a:r>
              <a:rPr lang="en-GB" dirty="0" smtClean="0"/>
              <a:t> </a:t>
            </a:r>
            <a:r>
              <a:rPr lang="en-GB" dirty="0" err="1" smtClean="0"/>
              <a:t>prava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jamčiti</a:t>
            </a:r>
            <a:r>
              <a:rPr lang="en-GB" dirty="0" smtClean="0"/>
              <a:t> </a:t>
            </a:r>
            <a:r>
              <a:rPr lang="en-GB" dirty="0" err="1" smtClean="0"/>
              <a:t>poštivanje</a:t>
            </a:r>
            <a:r>
              <a:rPr lang="en-GB" dirty="0" smtClean="0"/>
              <a:t> </a:t>
            </a:r>
            <a:r>
              <a:rPr lang="en-GB" dirty="0" err="1" smtClean="0"/>
              <a:t>vladavine</a:t>
            </a:r>
            <a:r>
              <a:rPr lang="en-GB" dirty="0" smtClean="0"/>
              <a:t> </a:t>
            </a:r>
            <a:r>
              <a:rPr lang="en-GB" dirty="0" err="1" smtClean="0"/>
              <a:t>prava</a:t>
            </a:r>
            <a:r>
              <a:rPr lang="en-GB" dirty="0" smtClean="0"/>
              <a:t> </a:t>
            </a:r>
            <a:r>
              <a:rPr lang="en-GB" dirty="0" err="1" smtClean="0"/>
              <a:t>iu</a:t>
            </a:r>
            <a:r>
              <a:rPr lang="en-GB" dirty="0" smtClean="0"/>
              <a:t> </a:t>
            </a:r>
            <a:r>
              <a:rPr lang="en-GB" dirty="0" err="1" smtClean="0"/>
              <a:t>kontekstu</a:t>
            </a:r>
            <a:r>
              <a:rPr lang="en-GB" dirty="0" smtClean="0"/>
              <a:t> </a:t>
            </a:r>
            <a:r>
              <a:rPr lang="en-GB" dirty="0" err="1" smtClean="0"/>
              <a:t>sportskih</a:t>
            </a:r>
            <a:r>
              <a:rPr lang="en-GB" dirty="0" smtClean="0"/>
              <a:t> </a:t>
            </a:r>
            <a:r>
              <a:rPr lang="en-GB" dirty="0" err="1" smtClean="0"/>
              <a:t>organizacija</a:t>
            </a:r>
            <a:r>
              <a:rPr lang="en-GB" dirty="0" smtClean="0"/>
              <a:t>. Oni </a:t>
            </a:r>
            <a:r>
              <a:rPr lang="en-GB" dirty="0" err="1" smtClean="0"/>
              <a:t>također</a:t>
            </a:r>
            <a:r>
              <a:rPr lang="en-GB" dirty="0" smtClean="0"/>
              <a:t> </a:t>
            </a:r>
            <a:r>
              <a:rPr lang="en-GB" dirty="0" err="1" smtClean="0"/>
              <a:t>imaju</a:t>
            </a:r>
            <a:r>
              <a:rPr lang="en-GB" dirty="0" smtClean="0"/>
              <a:t> </a:t>
            </a:r>
            <a:r>
              <a:rPr lang="en-GB" dirty="0" err="1" smtClean="0"/>
              <a:t>osobni</a:t>
            </a:r>
            <a:r>
              <a:rPr lang="en-GB" dirty="0" smtClean="0"/>
              <a:t> </a:t>
            </a:r>
            <a:r>
              <a:rPr lang="en-GB" dirty="0" err="1" smtClean="0"/>
              <a:t>interes</a:t>
            </a:r>
            <a:r>
              <a:rPr lang="en-GB" dirty="0" smtClean="0"/>
              <a:t> u </a:t>
            </a:r>
            <a:r>
              <a:rPr lang="en-GB" dirty="0" err="1" smtClean="0"/>
              <a:t>promicanju</a:t>
            </a:r>
            <a:r>
              <a:rPr lang="en-GB" dirty="0" smtClean="0"/>
              <a:t> </a:t>
            </a:r>
            <a:r>
              <a:rPr lang="en-GB" dirty="0" err="1" smtClean="0"/>
              <a:t>dobrog</a:t>
            </a:r>
            <a:r>
              <a:rPr lang="en-GB" dirty="0" smtClean="0"/>
              <a:t> </a:t>
            </a:r>
            <a:r>
              <a:rPr lang="en-GB" dirty="0" err="1" smtClean="0"/>
              <a:t>upravljanja</a:t>
            </a:r>
            <a:r>
              <a:rPr lang="en-GB" dirty="0" smtClean="0"/>
              <a:t> u </a:t>
            </a:r>
            <a:r>
              <a:rPr lang="en-GB" dirty="0" err="1" smtClean="0"/>
              <a:t>sportu</a:t>
            </a:r>
            <a:r>
              <a:rPr lang="en-GB" dirty="0" smtClean="0"/>
              <a:t>, </a:t>
            </a:r>
            <a:r>
              <a:rPr lang="en-GB" dirty="0" err="1" smtClean="0"/>
              <a:t>posebno</a:t>
            </a:r>
            <a:r>
              <a:rPr lang="en-GB" dirty="0" smtClean="0"/>
              <a:t> </a:t>
            </a:r>
            <a:r>
              <a:rPr lang="en-GB" dirty="0" err="1" smtClean="0"/>
              <a:t>zato</a:t>
            </a:r>
            <a:r>
              <a:rPr lang="en-GB" dirty="0" smtClean="0"/>
              <a:t> </a:t>
            </a:r>
            <a:r>
              <a:rPr lang="en-GB" dirty="0" err="1" smtClean="0"/>
              <a:t>što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vlade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uključene</a:t>
            </a:r>
            <a:r>
              <a:rPr lang="en-GB" dirty="0" smtClean="0"/>
              <a:t> u </a:t>
            </a:r>
            <a:r>
              <a:rPr lang="en-GB" dirty="0" err="1" smtClean="0"/>
              <a:t>sprječavanje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reagiranje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prijetnje</a:t>
            </a:r>
            <a:r>
              <a:rPr lang="en-GB" dirty="0" smtClean="0"/>
              <a:t> </a:t>
            </a:r>
            <a:r>
              <a:rPr lang="en-GB" dirty="0" err="1" smtClean="0"/>
              <a:t>integritetu</a:t>
            </a:r>
            <a:r>
              <a:rPr lang="en-GB" dirty="0" smtClean="0"/>
              <a:t> </a:t>
            </a:r>
            <a:r>
              <a:rPr lang="en-GB" dirty="0" err="1" smtClean="0"/>
              <a:t>sporta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kršenja</a:t>
            </a:r>
            <a:r>
              <a:rPr lang="en-GB" dirty="0" smtClean="0"/>
              <a:t> </a:t>
            </a:r>
            <a:r>
              <a:rPr lang="en-GB" dirty="0" err="1" smtClean="0"/>
              <a:t>ljudskih</a:t>
            </a:r>
            <a:r>
              <a:rPr lang="en-GB" dirty="0" smtClean="0"/>
              <a:t> </a:t>
            </a:r>
            <a:r>
              <a:rPr lang="en-GB" dirty="0" err="1" smtClean="0"/>
              <a:t>prava</a:t>
            </a:r>
            <a:r>
              <a:rPr lang="en-GB" dirty="0" smtClean="0"/>
              <a:t> </a:t>
            </a:r>
            <a:r>
              <a:rPr lang="en-GB" dirty="0" err="1" smtClean="0"/>
              <a:t>onih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sudjeluju</a:t>
            </a:r>
            <a:r>
              <a:rPr lang="en-GB" dirty="0" smtClean="0"/>
              <a:t> u </a:t>
            </a:r>
            <a:r>
              <a:rPr lang="en-GB" dirty="0" err="1" smtClean="0"/>
              <a:t>sportskim</a:t>
            </a:r>
            <a:r>
              <a:rPr lang="en-GB" dirty="0" smtClean="0"/>
              <a:t> </a:t>
            </a:r>
            <a:r>
              <a:rPr lang="en-GB" dirty="0" err="1" smtClean="0"/>
              <a:t>aktivnostima</a:t>
            </a:r>
            <a:r>
              <a:rPr lang="en-GB" dirty="0" smtClean="0"/>
              <a:t>;</a:t>
            </a:r>
          </a:p>
          <a:p>
            <a:r>
              <a:rPr lang="en-GB" dirty="0" err="1" smtClean="0"/>
              <a:t>vlade</a:t>
            </a:r>
            <a:r>
              <a:rPr lang="en-GB" dirty="0" smtClean="0"/>
              <a:t> </a:t>
            </a:r>
            <a:r>
              <a:rPr lang="en-GB" dirty="0" err="1" smtClean="0"/>
              <a:t>podupiru</a:t>
            </a:r>
            <a:r>
              <a:rPr lang="en-GB" dirty="0" smtClean="0"/>
              <a:t> </a:t>
            </a:r>
            <a:r>
              <a:rPr lang="en-GB" dirty="0" err="1" smtClean="0"/>
              <a:t>sportske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sudjelovanje</a:t>
            </a:r>
            <a:r>
              <a:rPr lang="en-GB" dirty="0" smtClean="0"/>
              <a:t> </a:t>
            </a:r>
            <a:r>
              <a:rPr lang="en-GB" dirty="0" err="1" smtClean="0"/>
              <a:t>sportaša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timova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predstavljaju</a:t>
            </a:r>
            <a:r>
              <a:rPr lang="en-GB" dirty="0" smtClean="0"/>
              <a:t> </a:t>
            </a:r>
            <a:r>
              <a:rPr lang="en-GB" dirty="0" err="1" smtClean="0"/>
              <a:t>nacionalne</a:t>
            </a:r>
            <a:r>
              <a:rPr lang="en-GB" dirty="0" smtClean="0"/>
              <a:t> </a:t>
            </a:r>
            <a:r>
              <a:rPr lang="en-GB" dirty="0" err="1" smtClean="0"/>
              <a:t>sportske</a:t>
            </a:r>
            <a:r>
              <a:rPr lang="en-GB" dirty="0" smtClean="0"/>
              <a:t> </a:t>
            </a:r>
            <a:r>
              <a:rPr lang="en-GB" dirty="0" err="1" smtClean="0"/>
              <a:t>organizacije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međunarodnim</a:t>
            </a:r>
            <a:r>
              <a:rPr lang="en-GB" dirty="0" smtClean="0"/>
              <a:t> </a:t>
            </a:r>
            <a:r>
              <a:rPr lang="en-GB" dirty="0" err="1" smtClean="0"/>
              <a:t>natjecanjima</a:t>
            </a:r>
            <a:r>
              <a:rPr lang="en-GB" dirty="0" smtClean="0"/>
              <a:t>;</a:t>
            </a:r>
          </a:p>
          <a:p>
            <a:r>
              <a:rPr lang="en-GB" dirty="0" err="1" smtClean="0"/>
              <a:t>vlade</a:t>
            </a:r>
            <a:r>
              <a:rPr lang="en-GB" dirty="0" smtClean="0"/>
              <a:t> </a:t>
            </a:r>
            <a:r>
              <a:rPr lang="en-GB" dirty="0" err="1" smtClean="0"/>
              <a:t>ulažu</a:t>
            </a:r>
            <a:r>
              <a:rPr lang="en-GB" dirty="0" smtClean="0"/>
              <a:t> u </a:t>
            </a:r>
            <a:r>
              <a:rPr lang="en-GB" dirty="0" err="1" smtClean="0"/>
              <a:t>organiziranje</a:t>
            </a:r>
            <a:r>
              <a:rPr lang="en-GB" dirty="0" smtClean="0"/>
              <a:t> </a:t>
            </a:r>
            <a:r>
              <a:rPr lang="en-GB" dirty="0" err="1" smtClean="0"/>
              <a:t>događaja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se </a:t>
            </a:r>
            <a:r>
              <a:rPr lang="en-GB" dirty="0" err="1" smtClean="0"/>
              <a:t>natječu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domaćinstvo</a:t>
            </a:r>
            <a:r>
              <a:rPr lang="en-GB" dirty="0" smtClean="0"/>
              <a:t> </a:t>
            </a:r>
            <a:r>
              <a:rPr lang="en-GB" dirty="0" err="1" smtClean="0"/>
              <a:t>događaja</a:t>
            </a:r>
            <a:r>
              <a:rPr lang="en-GB" dirty="0" smtClean="0"/>
              <a:t>;</a:t>
            </a:r>
          </a:p>
          <a:p>
            <a:r>
              <a:rPr lang="en-GB" dirty="0" err="1" smtClean="0"/>
              <a:t>javni</a:t>
            </a:r>
            <a:r>
              <a:rPr lang="en-GB" dirty="0" smtClean="0"/>
              <a:t> </a:t>
            </a:r>
            <a:r>
              <a:rPr lang="en-GB" dirty="0" err="1" smtClean="0"/>
              <a:t>nakladnici</a:t>
            </a:r>
            <a:r>
              <a:rPr lang="en-GB" dirty="0" smtClean="0"/>
              <a:t> </a:t>
            </a:r>
            <a:r>
              <a:rPr lang="en-GB" dirty="0" err="1" smtClean="0"/>
              <a:t>kupuju</a:t>
            </a:r>
            <a:r>
              <a:rPr lang="en-GB" dirty="0" smtClean="0"/>
              <a:t> </a:t>
            </a:r>
            <a:r>
              <a:rPr lang="en-GB" dirty="0" err="1" smtClean="0"/>
              <a:t>određena</a:t>
            </a:r>
            <a:r>
              <a:rPr lang="en-GB" dirty="0" smtClean="0"/>
              <a:t> </a:t>
            </a:r>
            <a:r>
              <a:rPr lang="en-GB" dirty="0" err="1" smtClean="0"/>
              <a:t>prava</a:t>
            </a:r>
            <a:r>
              <a:rPr lang="en-GB" dirty="0" smtClean="0"/>
              <a:t> </a:t>
            </a:r>
            <a:r>
              <a:rPr lang="en-GB" dirty="0" err="1" smtClean="0"/>
              <a:t>emitiranja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2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Preporuka</a:t>
            </a:r>
            <a:r>
              <a:rPr lang="en-GB" dirty="0" smtClean="0"/>
              <a:t> Rec(2005)8 o </a:t>
            </a:r>
            <a:r>
              <a:rPr lang="en-GB" dirty="0" err="1" smtClean="0"/>
              <a:t>načelima</a:t>
            </a:r>
            <a:r>
              <a:rPr lang="en-GB" dirty="0" smtClean="0"/>
              <a:t> </a:t>
            </a:r>
            <a:r>
              <a:rPr lang="en-GB" dirty="0" err="1" smtClean="0"/>
              <a:t>dobrog</a:t>
            </a:r>
            <a:r>
              <a:rPr lang="en-GB" dirty="0" smtClean="0"/>
              <a:t> </a:t>
            </a:r>
            <a:r>
              <a:rPr lang="en-GB" dirty="0" err="1" smtClean="0"/>
              <a:t>upravljanja</a:t>
            </a:r>
            <a:r>
              <a:rPr lang="en-GB" dirty="0" smtClean="0"/>
              <a:t> u </a:t>
            </a:r>
            <a:r>
              <a:rPr lang="en-GB" dirty="0" err="1" smtClean="0"/>
              <a:t>sportu</a:t>
            </a:r>
            <a:r>
              <a:rPr lang="en-GB" dirty="0" smtClean="0"/>
              <a:t> </a:t>
            </a:r>
            <a:r>
              <a:rPr lang="en-GB" dirty="0" err="1" smtClean="0"/>
              <a:t>navodi</a:t>
            </a:r>
            <a:r>
              <a:rPr lang="en-GB" dirty="0" smtClean="0"/>
              <a:t> da </a:t>
            </a:r>
            <a:r>
              <a:rPr lang="en-GB" dirty="0" err="1" smtClean="0"/>
              <a:t>učinkovite</a:t>
            </a:r>
            <a:r>
              <a:rPr lang="en-GB" dirty="0" smtClean="0"/>
              <a:t> </a:t>
            </a:r>
            <a:r>
              <a:rPr lang="en-GB" dirty="0" err="1" smtClean="0"/>
              <a:t>politike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mjere</a:t>
            </a:r>
            <a:r>
              <a:rPr lang="en-GB" dirty="0" smtClean="0"/>
              <a:t> </a:t>
            </a:r>
            <a:r>
              <a:rPr lang="en-GB" dirty="0" err="1" smtClean="0"/>
              <a:t>dobrog</a:t>
            </a:r>
            <a:r>
              <a:rPr lang="en-GB" dirty="0" smtClean="0"/>
              <a:t> </a:t>
            </a:r>
            <a:r>
              <a:rPr lang="en-GB" dirty="0" err="1" smtClean="0"/>
              <a:t>upravljanja</a:t>
            </a:r>
            <a:r>
              <a:rPr lang="en-GB" dirty="0" smtClean="0"/>
              <a:t> u </a:t>
            </a:r>
            <a:r>
              <a:rPr lang="en-GB" dirty="0" err="1" smtClean="0"/>
              <a:t>sportu</a:t>
            </a:r>
            <a:r>
              <a:rPr lang="en-GB" dirty="0" smtClean="0"/>
              <a:t> </a:t>
            </a:r>
            <a:r>
              <a:rPr lang="en-GB" dirty="0" err="1" smtClean="0"/>
              <a:t>uključuju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minimalni</a:t>
            </a:r>
            <a:r>
              <a:rPr lang="en-GB" dirty="0" smtClean="0"/>
              <a:t> </a:t>
            </a:r>
            <a:r>
              <a:rPr lang="en-GB" dirty="0" err="1" smtClean="0"/>
              <a:t>zahtjev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demokratske</a:t>
            </a:r>
            <a:r>
              <a:rPr lang="en-GB" dirty="0" smtClean="0"/>
              <a:t> </a:t>
            </a:r>
            <a:r>
              <a:rPr lang="en-GB" dirty="0" err="1" smtClean="0"/>
              <a:t>strukture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nevladine</a:t>
            </a:r>
            <a:r>
              <a:rPr lang="en-GB" dirty="0" smtClean="0"/>
              <a:t> </a:t>
            </a:r>
            <a:r>
              <a:rPr lang="en-GB" dirty="0" err="1" smtClean="0"/>
              <a:t>sportske</a:t>
            </a:r>
            <a:r>
              <a:rPr lang="en-GB" dirty="0" smtClean="0"/>
              <a:t> </a:t>
            </a:r>
            <a:r>
              <a:rPr lang="en-GB" dirty="0" err="1" smtClean="0"/>
              <a:t>organizacije</a:t>
            </a:r>
            <a:r>
              <a:rPr lang="en-GB" dirty="0" smtClean="0"/>
              <a:t> </a:t>
            </a:r>
            <a:r>
              <a:rPr lang="en-GB" dirty="0" err="1" smtClean="0"/>
              <a:t>temeljene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jasnim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redovitim</a:t>
            </a:r>
            <a:r>
              <a:rPr lang="en-GB" dirty="0" smtClean="0"/>
              <a:t> </a:t>
            </a:r>
            <a:r>
              <a:rPr lang="en-GB" dirty="0" err="1" smtClean="0"/>
              <a:t>izbornim</a:t>
            </a:r>
            <a:r>
              <a:rPr lang="en-GB" dirty="0" smtClean="0"/>
              <a:t> </a:t>
            </a:r>
            <a:r>
              <a:rPr lang="en-GB" dirty="0" err="1" smtClean="0"/>
              <a:t>procedurama</a:t>
            </a:r>
            <a:r>
              <a:rPr lang="en-GB" dirty="0" smtClean="0"/>
              <a:t> </a:t>
            </a:r>
            <a:r>
              <a:rPr lang="en-GB" dirty="0" err="1" smtClean="0"/>
              <a:t>otvorenima</a:t>
            </a:r>
            <a:r>
              <a:rPr lang="en-GB" dirty="0" smtClean="0"/>
              <a:t> </a:t>
            </a:r>
            <a:r>
              <a:rPr lang="en-GB" dirty="0" err="1" smtClean="0"/>
              <a:t>cijelom</a:t>
            </a:r>
            <a:r>
              <a:rPr lang="en-GB" dirty="0" smtClean="0"/>
              <a:t> </a:t>
            </a:r>
            <a:r>
              <a:rPr lang="en-GB" dirty="0" err="1" smtClean="0"/>
              <a:t>članstvu</a:t>
            </a:r>
            <a:r>
              <a:rPr lang="en-GB" dirty="0" smtClean="0"/>
              <a:t>;</a:t>
            </a:r>
          </a:p>
          <a:p>
            <a:r>
              <a:rPr lang="en-GB" dirty="0" err="1" smtClean="0"/>
              <a:t>organizacija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upravljanje</a:t>
            </a:r>
            <a:r>
              <a:rPr lang="en-GB" dirty="0" smtClean="0"/>
              <a:t> </a:t>
            </a:r>
            <a:r>
              <a:rPr lang="en-GB" dirty="0" err="1" smtClean="0"/>
              <a:t>profesionalnim</a:t>
            </a:r>
            <a:r>
              <a:rPr lang="en-GB" dirty="0" smtClean="0"/>
              <a:t> </a:t>
            </a:r>
            <a:r>
              <a:rPr lang="en-GB" dirty="0" err="1" smtClean="0"/>
              <a:t>standardom</a:t>
            </a:r>
            <a:r>
              <a:rPr lang="en-GB" dirty="0" smtClean="0"/>
              <a:t>, s </a:t>
            </a:r>
            <a:r>
              <a:rPr lang="en-GB" dirty="0" err="1" smtClean="0"/>
              <a:t>odgovarajućim</a:t>
            </a:r>
            <a:r>
              <a:rPr lang="en-GB" dirty="0" smtClean="0"/>
              <a:t> </a:t>
            </a:r>
            <a:r>
              <a:rPr lang="en-GB" dirty="0" err="1" smtClean="0"/>
              <a:t>etičkim</a:t>
            </a:r>
            <a:r>
              <a:rPr lang="en-GB" dirty="0" smtClean="0"/>
              <a:t> </a:t>
            </a:r>
            <a:r>
              <a:rPr lang="en-GB" dirty="0" err="1" smtClean="0"/>
              <a:t>kodeksom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postupcima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rješavanje</a:t>
            </a:r>
            <a:r>
              <a:rPr lang="en-GB" dirty="0" smtClean="0"/>
              <a:t> </a:t>
            </a:r>
            <a:r>
              <a:rPr lang="en-GB" dirty="0" err="1" smtClean="0"/>
              <a:t>sukoba</a:t>
            </a:r>
            <a:r>
              <a:rPr lang="en-GB" dirty="0" smtClean="0"/>
              <a:t> </a:t>
            </a:r>
            <a:r>
              <a:rPr lang="en-GB" dirty="0" err="1" smtClean="0"/>
              <a:t>interesa</a:t>
            </a:r>
            <a:r>
              <a:rPr lang="en-GB" dirty="0" smtClean="0"/>
              <a:t>;</a:t>
            </a:r>
          </a:p>
          <a:p>
            <a:r>
              <a:rPr lang="en-GB" dirty="0" err="1" smtClean="0"/>
              <a:t>odgovornost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transparentnost</a:t>
            </a:r>
            <a:r>
              <a:rPr lang="en-GB" dirty="0" smtClean="0"/>
              <a:t> u </a:t>
            </a:r>
            <a:r>
              <a:rPr lang="en-GB" dirty="0" err="1" smtClean="0"/>
              <a:t>donošenju</a:t>
            </a:r>
            <a:r>
              <a:rPr lang="en-GB" dirty="0" smtClean="0"/>
              <a:t> </a:t>
            </a:r>
            <a:r>
              <a:rPr lang="en-GB" dirty="0" err="1" smtClean="0"/>
              <a:t>odluka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financijskim</a:t>
            </a:r>
            <a:r>
              <a:rPr lang="en-GB" dirty="0" smtClean="0"/>
              <a:t> </a:t>
            </a:r>
            <a:r>
              <a:rPr lang="en-GB" dirty="0" err="1" smtClean="0"/>
              <a:t>operacijama</a:t>
            </a:r>
            <a:r>
              <a:rPr lang="en-GB" dirty="0" smtClean="0"/>
              <a:t>, </a:t>
            </a:r>
            <a:r>
              <a:rPr lang="en-GB" dirty="0" err="1" smtClean="0"/>
              <a:t>uključujući</a:t>
            </a:r>
            <a:r>
              <a:rPr lang="en-GB" dirty="0" smtClean="0"/>
              <a:t> </a:t>
            </a:r>
            <a:r>
              <a:rPr lang="en-GB" dirty="0" err="1" smtClean="0"/>
              <a:t>javno</a:t>
            </a:r>
            <a:r>
              <a:rPr lang="en-GB" dirty="0" smtClean="0"/>
              <a:t> </a:t>
            </a:r>
            <a:r>
              <a:rPr lang="en-GB" dirty="0" err="1" smtClean="0"/>
              <a:t>objavljivanje</a:t>
            </a:r>
            <a:r>
              <a:rPr lang="en-GB" dirty="0" smtClean="0"/>
              <a:t> </a:t>
            </a:r>
            <a:r>
              <a:rPr lang="en-GB" dirty="0" err="1" smtClean="0"/>
              <a:t>propisno</a:t>
            </a:r>
            <a:r>
              <a:rPr lang="en-GB" dirty="0" smtClean="0"/>
              <a:t> </a:t>
            </a:r>
            <a:r>
              <a:rPr lang="en-GB" dirty="0" err="1" smtClean="0"/>
              <a:t>revidiranih</a:t>
            </a:r>
            <a:r>
              <a:rPr lang="en-GB" dirty="0" smtClean="0"/>
              <a:t> </a:t>
            </a:r>
            <a:r>
              <a:rPr lang="en-GB" dirty="0" err="1" smtClean="0"/>
              <a:t>godišnjih</a:t>
            </a:r>
            <a:r>
              <a:rPr lang="en-GB" dirty="0" smtClean="0"/>
              <a:t> </a:t>
            </a:r>
            <a:r>
              <a:rPr lang="en-GB" dirty="0" err="1" smtClean="0"/>
              <a:t>financijskih</a:t>
            </a:r>
            <a:r>
              <a:rPr lang="en-GB" dirty="0" smtClean="0"/>
              <a:t> </a:t>
            </a:r>
            <a:r>
              <a:rPr lang="en-GB" dirty="0" err="1" smtClean="0"/>
              <a:t>računa</a:t>
            </a:r>
            <a:r>
              <a:rPr lang="en-GB" dirty="0" smtClean="0"/>
              <a:t>;</a:t>
            </a:r>
          </a:p>
          <a:p>
            <a:r>
              <a:rPr lang="en-GB" dirty="0" err="1" smtClean="0"/>
              <a:t>pravednost</a:t>
            </a:r>
            <a:r>
              <a:rPr lang="en-GB" dirty="0" smtClean="0"/>
              <a:t> u </a:t>
            </a:r>
            <a:r>
              <a:rPr lang="en-GB" dirty="0" err="1" smtClean="0"/>
              <a:t>odnosu</a:t>
            </a:r>
            <a:r>
              <a:rPr lang="en-GB" dirty="0" smtClean="0"/>
              <a:t> </a:t>
            </a:r>
            <a:r>
              <a:rPr lang="en-GB" dirty="0" err="1" smtClean="0"/>
              <a:t>prema</a:t>
            </a:r>
            <a:r>
              <a:rPr lang="en-GB" dirty="0" smtClean="0"/>
              <a:t> </a:t>
            </a:r>
            <a:r>
              <a:rPr lang="en-GB" dirty="0" err="1" smtClean="0"/>
              <a:t>članstvu</a:t>
            </a:r>
            <a:r>
              <a:rPr lang="en-GB" dirty="0" smtClean="0"/>
              <a:t>, </a:t>
            </a:r>
            <a:r>
              <a:rPr lang="en-GB" dirty="0" err="1" smtClean="0"/>
              <a:t>uključujući</a:t>
            </a:r>
            <a:r>
              <a:rPr lang="en-GB" dirty="0" smtClean="0"/>
              <a:t> </a:t>
            </a:r>
            <a:r>
              <a:rPr lang="en-GB" dirty="0" err="1" smtClean="0"/>
              <a:t>ravnopravnost</a:t>
            </a:r>
            <a:r>
              <a:rPr lang="en-GB" dirty="0" smtClean="0"/>
              <a:t> </a:t>
            </a:r>
            <a:r>
              <a:rPr lang="en-GB" dirty="0" err="1" smtClean="0"/>
              <a:t>spolova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solidarnost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8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Bijeloj knjizi o sportu iz 2007. navedeno je da se samoregulacija može nositi s većinom izazova koji utječu na sport ako se primjenjuju načela dobrog upravljanja; U svojoj Komunikaciji iz 2011. (Razvoj europske dimenzije u sportu) Komisija je zauzela detaljniji stav, napominjući da je dobro upravljanje u sportu uvjet za autonomiju i samoregulaciju sportskih organizacija; U 2011. godini teme dobrog upravljanja i jačanja organizacije sporta u Europi uključene su u Pripremne radnje u području sporta. Odabrano je, provedeno i zaključeno do kraja 2013. osam projekata; Stručna skupina EU-a za dobro upravljanje osnovana je na temelju Rezolucije Vijeća o Radnom planu EU-a za sport 2011.-2014. U listopadu 2013. Grupa je usvojila preporuke o Načelima dobrog upravljanja sportom u EU i predstavila ih Vijeću EU. U 2016. godini održan je vodeći događaj o dobrom upravljanju u sportu i pokrenut je Zavjet o dobrom upravljanju u sportu koji su podržale 32 sportske organizacije u Europi. Integrirani pristup sportskoj politici: izvješće o dobrom upravljanju, pristupačnosti i integritetu prihvaćeno je od EP-a i također je bila glavna tema Sport Foruma 2017., održanog tijekom malteškog predsjedanja. Tijekom događaja, prijavitelj projekta BSDA potpisao je obećanje da će implementirati načela dobrog upravljanja u masovnom sportu.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0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Zbog nedavnih i ponavljajućih korupcijskih skandala visokog profila, međunarodne sportske organizacije sve su više pod lupom javnosti. Kako bi se smanjio rizik drugog mogućeg neetičkog ponašanja, vratilo povjerenje javnosti i održala njihova autonomija, očekuje se da poštuju načela dobrog upravljanja.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6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r-HR" dirty="0" smtClean="0"/>
              <a:t>Dobro upravljanje je pristup vladi koji je predan stvaranju sustava utemeljenog na pravdi i miru koji štiti ljudska prava i građanske slobode pojedinca. Prema Ujedinjenim narodima, dobro upravljanje mjeri se pomoću osam čimbenika: Sudjelovanje; Vladavina zakona; Transparentnost; </a:t>
            </a:r>
            <a:r>
              <a:rPr lang="hr-HR" dirty="0" err="1" smtClean="0"/>
              <a:t>Responzivnost</a:t>
            </a:r>
            <a:r>
              <a:rPr lang="hr-HR" dirty="0" smtClean="0"/>
              <a:t>; Usmjeren na konsenzus; Pravednost i </a:t>
            </a:r>
            <a:r>
              <a:rPr lang="hr-HR" dirty="0" err="1" smtClean="0"/>
              <a:t>uključivost</a:t>
            </a:r>
            <a:r>
              <a:rPr lang="hr-HR" dirty="0" smtClean="0"/>
              <a:t>; Učinkovitost i učinkovitost; Odgovornost.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D8C9-8DAF-46E0-BBDD-49FF97055E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2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22D43-3732-442D-8407-E5B649A71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C070E6-D575-441D-8DC5-9A1D5832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18E78-C27A-4D74-A31A-DD6DA531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CA433D-180B-4EF9-87D9-5254B54D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E846D2-6B04-4688-A00E-3274A328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08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55D2E-2063-43E0-8AA0-EC9CEBC5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051716-0DEE-48CD-A4FE-10E3C9E32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686F83-A155-4A82-A992-2C2C05EE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D58A01-88A7-4C1B-9A6F-B4B42EAF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074603-F71D-4817-A576-F83DA7E6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60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BD0D81-5363-4654-A9A4-4FCFD1A61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0CC130-82B0-4F40-A74E-8422938BD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E7A25A-B9F5-491D-B766-6A791078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B55EF5-D8C4-4029-BBD6-41A39D2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3B754C-BADF-4A85-95F6-27F06FD4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8FF09-C6D4-48E4-82EB-F2B3FAA6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324F21-0C5C-45F7-B717-AA042CC43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6BA96A-E2E1-4218-AE09-90F7EB30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78229A-E6A4-4DAC-B4E8-EC35DCE3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D4F011-B5E0-4AD4-B6B9-FBD32D25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88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51115-0E30-4E73-9E58-A8711EF9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2A0BF8-050F-41F5-AEC8-D0BB94FF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85096F-625D-4B3E-81E1-BA092514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2BBC08-BE94-43B0-A31F-1069D002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3D8CC2-66BD-4BFD-9373-DD2241B4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0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55248-3D8E-4B86-80F5-356126DC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AFC0A3-A6CA-4367-A717-AFB490DCB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667CEA-359A-4A83-BF28-DC5C98411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E9E0F1-9FA3-4569-BD6B-621533EC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E27C14-2CB9-44FA-84BE-74AD74B8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E792DC-121C-47A2-A937-B071AA5C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2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78710-0A59-4DF1-98CF-AB80814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0F55A4-2AFA-4035-9A19-8DD7B7ACA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912B13-5DE3-4BFB-965D-48E8B69C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11BA0BE-A12D-46A2-9FB6-3F77D6279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F5D574-6EE6-40BA-9E44-5C17FBACC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69DA5E-F0FF-4450-BDD2-71DA53AD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1A8A71-4D60-4445-8A1A-3EEB0F68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16632F-73DE-4479-A237-CBAAC8B6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26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E86DCA-BDC1-4302-9036-71BA0E94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2CC47B-CD2B-4B3A-AEA1-348AFC89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DE5D86-D803-40C0-BC64-BB1FB0B7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30DF70-E7CD-4954-AFFE-666915C2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4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4A56D5-0CF4-4D33-B5C2-875FDCE5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C19F68-E749-46BC-A208-FC91CDB4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6E7413-C54E-4206-A2C9-588651BC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30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8FBA5-7522-4A20-9C98-520E5CE6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789BD-49CE-45FF-A715-00B0D8D7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EB5D2A-0B6B-4C47-9625-ADF50FC32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08F4A-36F3-4258-9615-D5CEC930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929648-EC9D-4131-A8B1-F20F76D0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D14E9-691E-4AAD-A03A-57D785E4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29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851B4-5921-4469-94B6-48A92117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EC7043-70E6-4EE9-ABB9-D43A0C366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E858B7-A9DE-4155-8D31-6A11828F0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7DAB4B-5BC6-47D4-A0B5-1125FD62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8A2E2D-B0B8-42A1-8577-79656437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3E0038-5187-46BE-BB16-EBB9FCDD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66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0C09EBF-5948-4CD7-99A6-B78D3E63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7B427-60B8-4E25-94F7-6B8D64DE4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24629-67E7-4322-86B1-3E6F4A518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5FC8-EB5F-4C2B-A698-43759229844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4F86E-44C9-479A-A8BB-1C4716433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BD763B-845F-4B9F-9A1C-8CB59E6E1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4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jpeg"/><Relationship Id="rId4" Type="http://schemas.openxmlformats.org/officeDocument/2006/relationships/hyperlink" Target="https://rm.coe.int/09000016808ec2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IO 3</a:t>
            </a:r>
            <a:endParaRPr lang="bg-B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Teorijski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uvod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Zahtjevi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nacionalnog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upravljanja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za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endParaRPr lang="bg-BG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8603169-E41E-4D9B-8B07-7BA0C22E4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1" y="2823641"/>
            <a:ext cx="4621156" cy="30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Načela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dobrog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upravljanja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SUDJELOVANJE</a:t>
            </a:r>
          </a:p>
          <a:p>
            <a:pPr algn="l">
              <a:lnSpc>
                <a:spcPct val="110000"/>
              </a:lnSpc>
            </a:pPr>
            <a:endParaRPr lang="en-US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n-US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n-US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VLADAVINA PRAVA</a:t>
            </a:r>
          </a:p>
          <a:p>
            <a:pPr algn="l">
              <a:lnSpc>
                <a:spcPct val="110000"/>
              </a:lnSpc>
            </a:pPr>
            <a:endParaRPr lang="en-US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n-US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n-US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TRANSPARENTNOST</a:t>
            </a:r>
          </a:p>
          <a:p>
            <a:pPr algn="l">
              <a:lnSpc>
                <a:spcPct val="110000"/>
              </a:lnSpc>
            </a:pPr>
            <a:endParaRPr lang="en-US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81137A47-59F8-414A-968A-867A53EE6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59" y="1879462"/>
            <a:ext cx="5455186" cy="36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NAČELA DOBROG UPRAVLJANJA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2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ODGOVORNOST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USMJERENOST NA DOGOVOR</a:t>
            </a:r>
          </a:p>
          <a:p>
            <a:pPr algn="just"/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PRAVEDNOST I UKLJUČIVOST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ED64D6C4-1572-44B3-B4AA-70D599E46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59" y="1763386"/>
            <a:ext cx="5455186" cy="36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6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NAČELA DOBROG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UPRAVLJANJA</a:t>
            </a:r>
            <a:endParaRPr lang="en-GB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UČINKOVITOST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 dirty="0"/>
              <a:t>PRAVEDNOST I </a:t>
            </a:r>
            <a:r>
              <a:rPr lang="en-GB" b="1" dirty="0" smtClean="0"/>
              <a:t>UKLJUČIVOST</a:t>
            </a:r>
            <a:endParaRPr lang="en-GB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9A9D5F5A-F2B1-4B07-8E63-6D77ED496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59" y="1763386"/>
            <a:ext cx="5455186" cy="36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5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HVALA VAM NA PAŽNJI!!!</a:t>
            </a: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IMATE LI KAKVIH PITANJA?</a:t>
            </a:r>
          </a:p>
          <a:p>
            <a:pPr>
              <a:lnSpc>
                <a:spcPct val="110000"/>
              </a:lnSpc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3F36105-EF67-45CD-87E3-B9395DAB5C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573" r="3618" b="20139"/>
          <a:stretch/>
        </p:blipFill>
        <p:spPr>
          <a:xfrm>
            <a:off x="2574405" y="2710149"/>
            <a:ext cx="7579108" cy="19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it-IT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0"/>
            <a:ext cx="10533358" cy="383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F8A4D608-D16B-4903-B51E-882BEB3FC613}"/>
              </a:ext>
            </a:extLst>
          </p:cNvPr>
          <p:cNvSpPr txBox="1"/>
          <p:nvPr/>
        </p:nvSpPr>
        <p:spPr>
          <a:xfrm>
            <a:off x="904240" y="1564640"/>
            <a:ext cx="109829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Bulsport</a:t>
            </a:r>
            <a:r>
              <a:rPr lang="en-US" sz="2000" dirty="0"/>
              <a:t>. (n.d.). #GoodGovernance - European everyday of sport. Www.eusport.org. Retrieved April 27, 2022, from https://www.eusport.org/goodgovernanceCarolaM. (2021, October 14).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Good Governance? Creative Learning. http://creativelearning.org/blog/2021/10/14/what-is-good-governance/Committee of Ministers. (2005).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Recommendation Rec(2005)8 of the Committee of Ministers to member States on good governance in sport. Https://Rm.coe.int. https://rm.coe.int/09000016808ec28fMrkonjic, M. (2016).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review of good governance principles and indicators in sport. https://www.icsspe.org/system/files/EPAS%20-%20Review%20of%20Good%20Governance%20principles%20and%20indicators%20in%20sport.pdf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4017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Teorijski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uvod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Preporuka </a:t>
            </a:r>
            <a:r>
              <a:rPr lang="hr-H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</a:t>
            </a: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(2005)8 Odbora ministara državama članicama o dobrom upravljanju u </a:t>
            </a: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sportu </a:t>
            </a:r>
            <a:r>
              <a:rPr lang="en-US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://rm.coe.int/09000016808ec28f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2DB55EC-3F61-4523-8CE2-0F75C1DD1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84" y="3210389"/>
            <a:ext cx="8286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GB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Teorijski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uvod</a:t>
            </a:r>
            <a:endParaRPr lang="en-GB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GB" b="1" dirty="0" err="1"/>
              <a:t>Što</a:t>
            </a:r>
            <a:r>
              <a:rPr lang="en-GB" b="1" dirty="0"/>
              <a:t> je dobro </a:t>
            </a:r>
            <a:r>
              <a:rPr lang="en-GB" b="1" dirty="0" err="1"/>
              <a:t>upravljanje</a:t>
            </a:r>
            <a:r>
              <a:rPr lang="en-GB" b="1" dirty="0"/>
              <a:t>?</a:t>
            </a:r>
          </a:p>
          <a:p>
            <a:pPr algn="l"/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B2787D7A-9C91-4273-AC04-D82BC79FA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57" y="2181749"/>
            <a:ext cx="4814298" cy="32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8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GB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GB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Teorijski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uvod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endParaRPr lang="it-IT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GB" dirty="0"/>
              <a:t>JAVNE VLASTI</a:t>
            </a:r>
            <a:endParaRPr lang="it-IT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D31A6AE-4CFA-44C6-A372-F4D87369E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68" y="1826851"/>
            <a:ext cx="5611258" cy="368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0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GB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Teorijski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uvod</a:t>
            </a:r>
            <a:endParaRPr lang="it-IT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b="1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VLADA</a:t>
            </a:r>
            <a:endParaRPr lang="en-US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432A4AD-AA6B-4EF8-8462-5400D7123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54" y="1790891"/>
            <a:ext cx="5795066" cy="36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3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hr-HR" sz="2100" b="1" dirty="0">
                <a:latin typeface="Arial" panose="020B0604020202020204" pitchFamily="34" charset="0"/>
                <a:cs typeface="Arial" panose="020B0604020202020204" pitchFamily="34" charset="0"/>
              </a:rPr>
              <a:t>Teorijski uvod</a:t>
            </a:r>
          </a:p>
          <a:p>
            <a:pPr algn="l">
              <a:lnSpc>
                <a:spcPct val="110000"/>
              </a:lnSpc>
            </a:pP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DOBRO UPRAVLJANJE U SPORTU MINIMALNI ZAHTJEV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53DDBDF-92EE-4189-B97B-C31F01077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59" y="2665097"/>
            <a:ext cx="6985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528809" y="1790890"/>
            <a:ext cx="11468559" cy="4366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GB" sz="3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Teorijski</a:t>
            </a:r>
            <a:r>
              <a:rPr lang="en-GB" sz="3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8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uvod</a:t>
            </a:r>
            <a:endParaRPr lang="it-IT" sz="38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 području dobrog upravljanja u sportu hodali su sljedeći koraci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5D52449-264D-4B8F-B073-06A64EDBF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43" y="3153578"/>
            <a:ext cx="4275090" cy="28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701040" y="1790890"/>
            <a:ext cx="11084560" cy="4366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GB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Teorijski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uvod</a:t>
            </a: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SMANJITE RIZIK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AE89DD3-F151-4284-9F1F-EFEB413C0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51" y="1837993"/>
            <a:ext cx="5849222" cy="38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9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DOBRO UPRAVLJANJE U 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Sport</a:t>
            </a:r>
            <a:r>
              <a:rPr lang="hr-HR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IO 3</a:t>
            </a:r>
            <a:endParaRPr lang="bg-B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411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Teorijski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uvod</a:t>
            </a:r>
            <a:endParaRPr lang="hr-HR" b="1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OSAM ČIMBENIKA DOBROG UPRAVLJANJA</a:t>
            </a:r>
          </a:p>
          <a:p>
            <a:pPr algn="l">
              <a:lnSpc>
                <a:spcPct val="110000"/>
              </a:lnSpc>
            </a:pPr>
            <a:endParaRPr lang="en-US" sz="28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n-US" sz="28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1092F02-704D-4BDA-8EA2-CFCFCC340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29" y="2990657"/>
            <a:ext cx="7879860" cy="27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80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1353</Words>
  <Application>Microsoft Office PowerPoint</Application>
  <PresentationFormat>Široki zaslon</PresentationFormat>
  <Paragraphs>130</Paragraphs>
  <Slides>14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Tema di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BSDA_team</dc:creator>
  <cp:lastModifiedBy>RSS</cp:lastModifiedBy>
  <cp:revision>10</cp:revision>
  <dcterms:created xsi:type="dcterms:W3CDTF">2021-07-02T07:40:17Z</dcterms:created>
  <dcterms:modified xsi:type="dcterms:W3CDTF">2022-09-12T08:53:40Z</dcterms:modified>
</cp:coreProperties>
</file>