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83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82" r:id="rId17"/>
    <p:sldId id="277" r:id="rId18"/>
    <p:sldId id="278" r:id="rId19"/>
    <p:sldId id="279" r:id="rId20"/>
    <p:sldId id="280" r:id="rId21"/>
    <p:sldId id="281" r:id="rId22"/>
    <p:sldId id="260" r:id="rId23"/>
    <p:sldId id="276" r:id="rId24"/>
    <p:sldId id="257" r:id="rId25"/>
    <p:sldId id="273" r:id="rId26"/>
    <p:sldId id="274" r:id="rId27"/>
    <p:sldId id="275" r:id="rId2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4343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8"/>
  </p:normalViewPr>
  <p:slideViewPr>
    <p:cSldViewPr snapToGrid="0">
      <p:cViewPr varScale="1">
        <p:scale>
          <a:sx n="66" d="100"/>
          <a:sy n="66" d="100"/>
        </p:scale>
        <p:origin x="32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6E620A-4AAD-4B07-82CD-6E81E91DA2C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0659BC31-D06C-4157-8582-DE4D20698CF8}">
      <dgm:prSet phldrT="[Texto]"/>
      <dgm:spPr/>
      <dgm:t>
        <a:bodyPr/>
        <a:lstStyle/>
        <a:p>
          <a:r>
            <a:rPr lang="hr-HR" dirty="0" smtClean="0"/>
            <a:t>FAZA 0: Predstavljanje kandidature</a:t>
          </a:r>
          <a:endParaRPr lang="es-ES" dirty="0"/>
        </a:p>
      </dgm:t>
    </dgm:pt>
    <dgm:pt modelId="{0B945303-4A78-4005-A896-A50AD8CEB801}" type="parTrans" cxnId="{B8BCDD80-8A8D-43BF-8959-BA25AC86617D}">
      <dgm:prSet/>
      <dgm:spPr/>
      <dgm:t>
        <a:bodyPr/>
        <a:lstStyle/>
        <a:p>
          <a:endParaRPr lang="es-ES"/>
        </a:p>
      </dgm:t>
    </dgm:pt>
    <dgm:pt modelId="{1DA4A943-8EF9-4E2E-8C74-C8B07FEE3BBC}" type="sibTrans" cxnId="{B8BCDD80-8A8D-43BF-8959-BA25AC86617D}">
      <dgm:prSet/>
      <dgm:spPr/>
      <dgm:t>
        <a:bodyPr/>
        <a:lstStyle/>
        <a:p>
          <a:endParaRPr lang="es-ES"/>
        </a:p>
      </dgm:t>
    </dgm:pt>
    <dgm:pt modelId="{430C9306-472F-439E-BEA2-148527A8FA3D}">
      <dgm:prSet phldrT="[Texto]"/>
      <dgm:spPr/>
      <dgm:t>
        <a:bodyPr/>
        <a:lstStyle/>
        <a:p>
          <a:r>
            <a:rPr lang="hr-HR" dirty="0" smtClean="0"/>
            <a:t>FAZA 1: Dizajn karakteristika događaja</a:t>
          </a:r>
          <a:endParaRPr lang="es-ES" dirty="0"/>
        </a:p>
      </dgm:t>
    </dgm:pt>
    <dgm:pt modelId="{ABB78F91-1C2F-42EA-A73D-81C146EF1235}" type="parTrans" cxnId="{DE0E6407-AC19-42F0-9E4F-A644CF425B7A}">
      <dgm:prSet/>
      <dgm:spPr/>
      <dgm:t>
        <a:bodyPr/>
        <a:lstStyle/>
        <a:p>
          <a:endParaRPr lang="es-ES"/>
        </a:p>
      </dgm:t>
    </dgm:pt>
    <dgm:pt modelId="{8CE87EC4-E715-4A92-A671-FDA234C434D2}" type="sibTrans" cxnId="{DE0E6407-AC19-42F0-9E4F-A644CF425B7A}">
      <dgm:prSet/>
      <dgm:spPr/>
      <dgm:t>
        <a:bodyPr/>
        <a:lstStyle/>
        <a:p>
          <a:endParaRPr lang="es-ES"/>
        </a:p>
      </dgm:t>
    </dgm:pt>
    <dgm:pt modelId="{D3EB92C0-EFD6-48BC-81A3-ED17825FAAFC}">
      <dgm:prSet phldrT="[Texto]"/>
      <dgm:spPr/>
      <dgm:t>
        <a:bodyPr/>
        <a:lstStyle/>
        <a:p>
          <a:r>
            <a:rPr lang="hr-HR" dirty="0" smtClean="0"/>
            <a:t>FAZA 2: Struktura događaja i dizajn rasporeda</a:t>
          </a:r>
          <a:endParaRPr lang="es-ES" dirty="0"/>
        </a:p>
      </dgm:t>
    </dgm:pt>
    <dgm:pt modelId="{DC6DB771-3F41-4F12-B420-052F2D5C0012}" type="parTrans" cxnId="{34CD5092-CF0C-41C2-9ED8-EE5325403ABD}">
      <dgm:prSet/>
      <dgm:spPr/>
      <dgm:t>
        <a:bodyPr/>
        <a:lstStyle/>
        <a:p>
          <a:endParaRPr lang="es-ES"/>
        </a:p>
      </dgm:t>
    </dgm:pt>
    <dgm:pt modelId="{2441A50C-105E-4133-8349-0033A1B357CA}" type="sibTrans" cxnId="{34CD5092-CF0C-41C2-9ED8-EE5325403ABD}">
      <dgm:prSet/>
      <dgm:spPr/>
      <dgm:t>
        <a:bodyPr/>
        <a:lstStyle/>
        <a:p>
          <a:endParaRPr lang="es-ES"/>
        </a:p>
      </dgm:t>
    </dgm:pt>
    <dgm:pt modelId="{3A48AE0D-FB9F-45A3-B5A0-D95FFB835AB4}">
      <dgm:prSet/>
      <dgm:spPr/>
      <dgm:t>
        <a:bodyPr/>
        <a:lstStyle/>
        <a:p>
          <a:r>
            <a:rPr lang="it-IT" dirty="0" smtClean="0"/>
            <a:t>FAZA 3: </a:t>
          </a:r>
          <a:r>
            <a:rPr lang="it-IT" dirty="0" err="1" smtClean="0"/>
            <a:t>Izvedba</a:t>
          </a:r>
          <a:r>
            <a:rPr lang="it-IT" dirty="0" smtClean="0"/>
            <a:t> i </a:t>
          </a:r>
          <a:r>
            <a:rPr lang="it-IT" dirty="0" err="1" smtClean="0"/>
            <a:t>proslava</a:t>
          </a:r>
          <a:r>
            <a:rPr lang="it-IT" dirty="0" smtClean="0"/>
            <a:t> </a:t>
          </a:r>
          <a:r>
            <a:rPr lang="it-IT" dirty="0" err="1" smtClean="0"/>
            <a:t>događaja</a:t>
          </a:r>
          <a:endParaRPr lang="es-ES" dirty="0"/>
        </a:p>
      </dgm:t>
    </dgm:pt>
    <dgm:pt modelId="{B780D2C5-92FE-4439-9804-5C688312AD71}" type="parTrans" cxnId="{98BCA6B6-D465-472D-B7DA-8B15896EE3D8}">
      <dgm:prSet/>
      <dgm:spPr/>
      <dgm:t>
        <a:bodyPr/>
        <a:lstStyle/>
        <a:p>
          <a:endParaRPr lang="es-ES"/>
        </a:p>
      </dgm:t>
    </dgm:pt>
    <dgm:pt modelId="{3DDF1417-BA12-4E66-850B-D99FC9BE9590}" type="sibTrans" cxnId="{98BCA6B6-D465-472D-B7DA-8B15896EE3D8}">
      <dgm:prSet/>
      <dgm:spPr/>
      <dgm:t>
        <a:bodyPr/>
        <a:lstStyle/>
        <a:p>
          <a:endParaRPr lang="es-ES"/>
        </a:p>
      </dgm:t>
    </dgm:pt>
    <dgm:pt modelId="{4840F37E-9AE6-4AE3-ABD2-B4322D6A1131}">
      <dgm:prSet/>
      <dgm:spPr/>
      <dgm:t>
        <a:bodyPr/>
        <a:lstStyle/>
        <a:p>
          <a:r>
            <a:rPr lang="hr-HR" dirty="0" smtClean="0"/>
            <a:t>FAZA 4: Evaluacija</a:t>
          </a:r>
          <a:endParaRPr lang="es-ES" dirty="0"/>
        </a:p>
      </dgm:t>
    </dgm:pt>
    <dgm:pt modelId="{53791077-A6E8-4D3F-A783-B689880DC581}" type="parTrans" cxnId="{B1A1C885-2701-443B-A397-A0C51751C543}">
      <dgm:prSet/>
      <dgm:spPr/>
      <dgm:t>
        <a:bodyPr/>
        <a:lstStyle/>
        <a:p>
          <a:endParaRPr lang="es-ES"/>
        </a:p>
      </dgm:t>
    </dgm:pt>
    <dgm:pt modelId="{C0C938AC-2AC4-42FD-B446-CA8E04E64892}" type="sibTrans" cxnId="{B1A1C885-2701-443B-A397-A0C51751C543}">
      <dgm:prSet/>
      <dgm:spPr/>
      <dgm:t>
        <a:bodyPr/>
        <a:lstStyle/>
        <a:p>
          <a:endParaRPr lang="es-ES"/>
        </a:p>
      </dgm:t>
    </dgm:pt>
    <dgm:pt modelId="{B7688BC1-00C5-4DF3-A878-8BCFF65F6117}" type="pres">
      <dgm:prSet presAssocID="{E76E620A-4AAD-4B07-82CD-6E81E91DA2C1}" presName="CompostProcess" presStyleCnt="0">
        <dgm:presLayoutVars>
          <dgm:dir/>
          <dgm:resizeHandles val="exact"/>
        </dgm:presLayoutVars>
      </dgm:prSet>
      <dgm:spPr/>
    </dgm:pt>
    <dgm:pt modelId="{18D5A447-D528-48A3-9384-5261C5B9BE83}" type="pres">
      <dgm:prSet presAssocID="{E76E620A-4AAD-4B07-82CD-6E81E91DA2C1}" presName="arrow" presStyleLbl="bgShp" presStyleIdx="0" presStyleCnt="1"/>
      <dgm:spPr/>
    </dgm:pt>
    <dgm:pt modelId="{AB43D510-063F-46E7-8149-FFD533F51297}" type="pres">
      <dgm:prSet presAssocID="{E76E620A-4AAD-4B07-82CD-6E81E91DA2C1}" presName="linearProcess" presStyleCnt="0"/>
      <dgm:spPr/>
    </dgm:pt>
    <dgm:pt modelId="{813E25F7-7DF5-47A9-81EA-32D42A4AB319}" type="pres">
      <dgm:prSet presAssocID="{0659BC31-D06C-4157-8582-DE4D20698CF8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083C126-E524-4948-81DB-A89D78125524}" type="pres">
      <dgm:prSet presAssocID="{1DA4A943-8EF9-4E2E-8C74-C8B07FEE3BBC}" presName="sibTrans" presStyleCnt="0"/>
      <dgm:spPr/>
    </dgm:pt>
    <dgm:pt modelId="{37E41C57-1086-4C76-8AB2-A9DC7BE9FCF2}" type="pres">
      <dgm:prSet presAssocID="{430C9306-472F-439E-BEA2-148527A8FA3D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031C87A-66F7-4EC8-BEA7-3A90513D4C55}" type="pres">
      <dgm:prSet presAssocID="{8CE87EC4-E715-4A92-A671-FDA234C434D2}" presName="sibTrans" presStyleCnt="0"/>
      <dgm:spPr/>
    </dgm:pt>
    <dgm:pt modelId="{16DC245B-3358-41DA-8A8B-AE08EF14F7DB}" type="pres">
      <dgm:prSet presAssocID="{D3EB92C0-EFD6-48BC-81A3-ED17825FAAFC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F00D237-0DCE-4922-8CC0-D1B36ABC859A}" type="pres">
      <dgm:prSet presAssocID="{2441A50C-105E-4133-8349-0033A1B357CA}" presName="sibTrans" presStyleCnt="0"/>
      <dgm:spPr/>
    </dgm:pt>
    <dgm:pt modelId="{5FB8122E-2ADF-4192-BE96-0225CB6A7F2E}" type="pres">
      <dgm:prSet presAssocID="{3A48AE0D-FB9F-45A3-B5A0-D95FFB835AB4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80FB18F-3ABB-4FF9-A063-73AA7283F3FC}" type="pres">
      <dgm:prSet presAssocID="{3DDF1417-BA12-4E66-850B-D99FC9BE9590}" presName="sibTrans" presStyleCnt="0"/>
      <dgm:spPr/>
    </dgm:pt>
    <dgm:pt modelId="{D7E61459-46A8-4685-B172-5564E019C723}" type="pres">
      <dgm:prSet presAssocID="{4840F37E-9AE6-4AE3-ABD2-B4322D6A1131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B15EB4C6-5DC0-48EC-B686-A1E2D3341E1A}" type="presOf" srcId="{4840F37E-9AE6-4AE3-ABD2-B4322D6A1131}" destId="{D7E61459-46A8-4685-B172-5564E019C723}" srcOrd="0" destOrd="0" presId="urn:microsoft.com/office/officeart/2005/8/layout/hProcess9"/>
    <dgm:cxn modelId="{8CAA316F-078A-47DB-BEC0-311E1CFE7410}" type="presOf" srcId="{E76E620A-4AAD-4B07-82CD-6E81E91DA2C1}" destId="{B7688BC1-00C5-4DF3-A878-8BCFF65F6117}" srcOrd="0" destOrd="0" presId="urn:microsoft.com/office/officeart/2005/8/layout/hProcess9"/>
    <dgm:cxn modelId="{34CD5092-CF0C-41C2-9ED8-EE5325403ABD}" srcId="{E76E620A-4AAD-4B07-82CD-6E81E91DA2C1}" destId="{D3EB92C0-EFD6-48BC-81A3-ED17825FAAFC}" srcOrd="2" destOrd="0" parTransId="{DC6DB771-3F41-4F12-B420-052F2D5C0012}" sibTransId="{2441A50C-105E-4133-8349-0033A1B357CA}"/>
    <dgm:cxn modelId="{D1013438-A101-4862-81D7-5CCB3A93F949}" type="presOf" srcId="{D3EB92C0-EFD6-48BC-81A3-ED17825FAAFC}" destId="{16DC245B-3358-41DA-8A8B-AE08EF14F7DB}" srcOrd="0" destOrd="0" presId="urn:microsoft.com/office/officeart/2005/8/layout/hProcess9"/>
    <dgm:cxn modelId="{19F4397B-1BF2-4435-903F-D9EE9D6328E5}" type="presOf" srcId="{430C9306-472F-439E-BEA2-148527A8FA3D}" destId="{37E41C57-1086-4C76-8AB2-A9DC7BE9FCF2}" srcOrd="0" destOrd="0" presId="urn:microsoft.com/office/officeart/2005/8/layout/hProcess9"/>
    <dgm:cxn modelId="{C618C5DA-3118-41A4-8765-7CFD5A58DCAF}" type="presOf" srcId="{3A48AE0D-FB9F-45A3-B5A0-D95FFB835AB4}" destId="{5FB8122E-2ADF-4192-BE96-0225CB6A7F2E}" srcOrd="0" destOrd="0" presId="urn:microsoft.com/office/officeart/2005/8/layout/hProcess9"/>
    <dgm:cxn modelId="{DE0E6407-AC19-42F0-9E4F-A644CF425B7A}" srcId="{E76E620A-4AAD-4B07-82CD-6E81E91DA2C1}" destId="{430C9306-472F-439E-BEA2-148527A8FA3D}" srcOrd="1" destOrd="0" parTransId="{ABB78F91-1C2F-42EA-A73D-81C146EF1235}" sibTransId="{8CE87EC4-E715-4A92-A671-FDA234C434D2}"/>
    <dgm:cxn modelId="{98BCA6B6-D465-472D-B7DA-8B15896EE3D8}" srcId="{E76E620A-4AAD-4B07-82CD-6E81E91DA2C1}" destId="{3A48AE0D-FB9F-45A3-B5A0-D95FFB835AB4}" srcOrd="3" destOrd="0" parTransId="{B780D2C5-92FE-4439-9804-5C688312AD71}" sibTransId="{3DDF1417-BA12-4E66-850B-D99FC9BE9590}"/>
    <dgm:cxn modelId="{B1A1C885-2701-443B-A397-A0C51751C543}" srcId="{E76E620A-4AAD-4B07-82CD-6E81E91DA2C1}" destId="{4840F37E-9AE6-4AE3-ABD2-B4322D6A1131}" srcOrd="4" destOrd="0" parTransId="{53791077-A6E8-4D3F-A783-B689880DC581}" sibTransId="{C0C938AC-2AC4-42FD-B446-CA8E04E64892}"/>
    <dgm:cxn modelId="{B8BCDD80-8A8D-43BF-8959-BA25AC86617D}" srcId="{E76E620A-4AAD-4B07-82CD-6E81E91DA2C1}" destId="{0659BC31-D06C-4157-8582-DE4D20698CF8}" srcOrd="0" destOrd="0" parTransId="{0B945303-4A78-4005-A896-A50AD8CEB801}" sibTransId="{1DA4A943-8EF9-4E2E-8C74-C8B07FEE3BBC}"/>
    <dgm:cxn modelId="{9CF521F6-5D97-4746-AA36-8DB4DF08FF3E}" type="presOf" srcId="{0659BC31-D06C-4157-8582-DE4D20698CF8}" destId="{813E25F7-7DF5-47A9-81EA-32D42A4AB319}" srcOrd="0" destOrd="0" presId="urn:microsoft.com/office/officeart/2005/8/layout/hProcess9"/>
    <dgm:cxn modelId="{B8687345-0CAE-4DEB-A4D9-3FEF7BC75D29}" type="presParOf" srcId="{B7688BC1-00C5-4DF3-A878-8BCFF65F6117}" destId="{18D5A447-D528-48A3-9384-5261C5B9BE83}" srcOrd="0" destOrd="0" presId="urn:microsoft.com/office/officeart/2005/8/layout/hProcess9"/>
    <dgm:cxn modelId="{95790E8F-8D38-44A1-82D8-653D54EB1F20}" type="presParOf" srcId="{B7688BC1-00C5-4DF3-A878-8BCFF65F6117}" destId="{AB43D510-063F-46E7-8149-FFD533F51297}" srcOrd="1" destOrd="0" presId="urn:microsoft.com/office/officeart/2005/8/layout/hProcess9"/>
    <dgm:cxn modelId="{EA5717E8-46CB-4ACE-AB66-00E4F1786A08}" type="presParOf" srcId="{AB43D510-063F-46E7-8149-FFD533F51297}" destId="{813E25F7-7DF5-47A9-81EA-32D42A4AB319}" srcOrd="0" destOrd="0" presId="urn:microsoft.com/office/officeart/2005/8/layout/hProcess9"/>
    <dgm:cxn modelId="{5C5725BC-1530-4790-AB3C-97FA6E25477E}" type="presParOf" srcId="{AB43D510-063F-46E7-8149-FFD533F51297}" destId="{0083C126-E524-4948-81DB-A89D78125524}" srcOrd="1" destOrd="0" presId="urn:microsoft.com/office/officeart/2005/8/layout/hProcess9"/>
    <dgm:cxn modelId="{3322BF64-6392-4E8F-B7DD-C23A0B5D94E5}" type="presParOf" srcId="{AB43D510-063F-46E7-8149-FFD533F51297}" destId="{37E41C57-1086-4C76-8AB2-A9DC7BE9FCF2}" srcOrd="2" destOrd="0" presId="urn:microsoft.com/office/officeart/2005/8/layout/hProcess9"/>
    <dgm:cxn modelId="{2090F097-8E1C-4599-B443-2DD0224A67A3}" type="presParOf" srcId="{AB43D510-063F-46E7-8149-FFD533F51297}" destId="{F031C87A-66F7-4EC8-BEA7-3A90513D4C55}" srcOrd="3" destOrd="0" presId="urn:microsoft.com/office/officeart/2005/8/layout/hProcess9"/>
    <dgm:cxn modelId="{A68A2AEC-5AE7-4E9F-A771-414367DE8087}" type="presParOf" srcId="{AB43D510-063F-46E7-8149-FFD533F51297}" destId="{16DC245B-3358-41DA-8A8B-AE08EF14F7DB}" srcOrd="4" destOrd="0" presId="urn:microsoft.com/office/officeart/2005/8/layout/hProcess9"/>
    <dgm:cxn modelId="{C124F2CD-00E1-495F-A307-CBC611D3519E}" type="presParOf" srcId="{AB43D510-063F-46E7-8149-FFD533F51297}" destId="{4F00D237-0DCE-4922-8CC0-D1B36ABC859A}" srcOrd="5" destOrd="0" presId="urn:microsoft.com/office/officeart/2005/8/layout/hProcess9"/>
    <dgm:cxn modelId="{FEFDA42F-EA14-4E67-9C96-9D8D35002FCF}" type="presParOf" srcId="{AB43D510-063F-46E7-8149-FFD533F51297}" destId="{5FB8122E-2ADF-4192-BE96-0225CB6A7F2E}" srcOrd="6" destOrd="0" presId="urn:microsoft.com/office/officeart/2005/8/layout/hProcess9"/>
    <dgm:cxn modelId="{3D9AD2A2-65FF-4DB4-A4F2-2A9930DAD452}" type="presParOf" srcId="{AB43D510-063F-46E7-8149-FFD533F51297}" destId="{080FB18F-3ABB-4FF9-A063-73AA7283F3FC}" srcOrd="7" destOrd="0" presId="urn:microsoft.com/office/officeart/2005/8/layout/hProcess9"/>
    <dgm:cxn modelId="{184B9629-3286-4015-9EAF-DDAD30B8C716}" type="presParOf" srcId="{AB43D510-063F-46E7-8149-FFD533F51297}" destId="{D7E61459-46A8-4685-B172-5564E019C723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D5A447-D528-48A3-9384-5261C5B9BE83}">
      <dsp:nvSpPr>
        <dsp:cNvPr id="0" name=""/>
        <dsp:cNvSpPr/>
      </dsp:nvSpPr>
      <dsp:spPr>
        <a:xfrm>
          <a:off x="824015" y="0"/>
          <a:ext cx="9338842" cy="372680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3E25F7-7DF5-47A9-81EA-32D42A4AB319}">
      <dsp:nvSpPr>
        <dsp:cNvPr id="0" name=""/>
        <dsp:cNvSpPr/>
      </dsp:nvSpPr>
      <dsp:spPr>
        <a:xfrm>
          <a:off x="4828" y="1118040"/>
          <a:ext cx="2111003" cy="1490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 smtClean="0"/>
            <a:t>FAZA 0: Predstavljanje kandidature</a:t>
          </a:r>
          <a:endParaRPr lang="es-ES" sz="2100" kern="1200" dirty="0"/>
        </a:p>
      </dsp:txBody>
      <dsp:txXfrm>
        <a:off x="77599" y="1190811"/>
        <a:ext cx="1965461" cy="1345178"/>
      </dsp:txXfrm>
    </dsp:sp>
    <dsp:sp modelId="{37E41C57-1086-4C76-8AB2-A9DC7BE9FCF2}">
      <dsp:nvSpPr>
        <dsp:cNvPr id="0" name=""/>
        <dsp:cNvSpPr/>
      </dsp:nvSpPr>
      <dsp:spPr>
        <a:xfrm>
          <a:off x="2221381" y="1118040"/>
          <a:ext cx="2111003" cy="1490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 smtClean="0"/>
            <a:t>FAZA 1: Dizajn karakteristika događaja</a:t>
          </a:r>
          <a:endParaRPr lang="es-ES" sz="2100" kern="1200" dirty="0"/>
        </a:p>
      </dsp:txBody>
      <dsp:txXfrm>
        <a:off x="2294152" y="1190811"/>
        <a:ext cx="1965461" cy="1345178"/>
      </dsp:txXfrm>
    </dsp:sp>
    <dsp:sp modelId="{16DC245B-3358-41DA-8A8B-AE08EF14F7DB}">
      <dsp:nvSpPr>
        <dsp:cNvPr id="0" name=""/>
        <dsp:cNvSpPr/>
      </dsp:nvSpPr>
      <dsp:spPr>
        <a:xfrm>
          <a:off x="4437935" y="1118040"/>
          <a:ext cx="2111003" cy="1490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 smtClean="0"/>
            <a:t>FAZA 2: Struktura događaja i dizajn rasporeda</a:t>
          </a:r>
          <a:endParaRPr lang="es-ES" sz="2100" kern="1200" dirty="0"/>
        </a:p>
      </dsp:txBody>
      <dsp:txXfrm>
        <a:off x="4510706" y="1190811"/>
        <a:ext cx="1965461" cy="1345178"/>
      </dsp:txXfrm>
    </dsp:sp>
    <dsp:sp modelId="{5FB8122E-2ADF-4192-BE96-0225CB6A7F2E}">
      <dsp:nvSpPr>
        <dsp:cNvPr id="0" name=""/>
        <dsp:cNvSpPr/>
      </dsp:nvSpPr>
      <dsp:spPr>
        <a:xfrm>
          <a:off x="6654488" y="1118040"/>
          <a:ext cx="2111003" cy="1490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kern="1200" dirty="0" smtClean="0"/>
            <a:t>FAZA 3: </a:t>
          </a:r>
          <a:r>
            <a:rPr lang="it-IT" sz="2100" kern="1200" dirty="0" err="1" smtClean="0"/>
            <a:t>Izvedba</a:t>
          </a:r>
          <a:r>
            <a:rPr lang="it-IT" sz="2100" kern="1200" dirty="0" smtClean="0"/>
            <a:t> i </a:t>
          </a:r>
          <a:r>
            <a:rPr lang="it-IT" sz="2100" kern="1200" dirty="0" err="1" smtClean="0"/>
            <a:t>proslava</a:t>
          </a:r>
          <a:r>
            <a:rPr lang="it-IT" sz="2100" kern="1200" dirty="0" smtClean="0"/>
            <a:t> </a:t>
          </a:r>
          <a:r>
            <a:rPr lang="it-IT" sz="2100" kern="1200" dirty="0" err="1" smtClean="0"/>
            <a:t>događaja</a:t>
          </a:r>
          <a:endParaRPr lang="es-ES" sz="2100" kern="1200" dirty="0"/>
        </a:p>
      </dsp:txBody>
      <dsp:txXfrm>
        <a:off x="6727259" y="1190811"/>
        <a:ext cx="1965461" cy="1345178"/>
      </dsp:txXfrm>
    </dsp:sp>
    <dsp:sp modelId="{D7E61459-46A8-4685-B172-5564E019C723}">
      <dsp:nvSpPr>
        <dsp:cNvPr id="0" name=""/>
        <dsp:cNvSpPr/>
      </dsp:nvSpPr>
      <dsp:spPr>
        <a:xfrm>
          <a:off x="8871042" y="1118040"/>
          <a:ext cx="2111003" cy="1490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kern="1200" dirty="0" smtClean="0"/>
            <a:t>FAZA 4: Evaluacija</a:t>
          </a:r>
          <a:endParaRPr lang="es-ES" sz="2100" kern="1200" dirty="0"/>
        </a:p>
      </dsp:txBody>
      <dsp:txXfrm>
        <a:off x="8943813" y="1190811"/>
        <a:ext cx="1965461" cy="13451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022D43-3732-442D-8407-E5B649A712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3C070E6-D575-441D-8DC5-9A1D58322D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8E18E78-C27A-4D74-A31A-DD6DA5315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5FC8-EB5F-4C2B-A698-43759229844D}" type="datetimeFigureOut">
              <a:rPr lang="it-IT" smtClean="0"/>
              <a:t>02/09/2022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8CA433D-180B-4EF9-87D9-5254B54D8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3E846D2-6B04-4688-A00E-3274A328A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0924-04B9-4059-BC48-57A69E035BD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0083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655D2E-2063-43E0-8AA0-EC9CEBC50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8051716-0DEE-48CD-A4FE-10E3C9E327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686F83-A155-4A82-A992-2C2C05EEA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5FC8-EB5F-4C2B-A698-43759229844D}" type="datetimeFigureOut">
              <a:rPr lang="it-IT" smtClean="0"/>
              <a:t>02/09/2022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FD58A01-88A7-4C1B-9A6F-B4B42EAF9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3074603-F71D-4817-A576-F83DA7E6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0924-04B9-4059-BC48-57A69E035BD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8609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8BD0D81-5363-4654-A9A4-4FCFD1A614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70CC130-82B0-4F40-A74E-8422938BD0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E7A25A-B9F5-491D-B766-6A791078B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5FC8-EB5F-4C2B-A698-43759229844D}" type="datetimeFigureOut">
              <a:rPr lang="it-IT" smtClean="0"/>
              <a:t>02/09/2022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FB55EF5-D8C4-4029-BBD6-41A39D2C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E3B754C-BADF-4A85-95F6-27F06FD4D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0924-04B9-4059-BC48-57A69E035BD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277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48FF09-C6D4-48E4-82EB-F2B3FAA6B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324F21-0C5C-45F7-B717-AA042CC43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6BA96A-E2E1-4218-AE09-90F7EB308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5FC8-EB5F-4C2B-A698-43759229844D}" type="datetimeFigureOut">
              <a:rPr lang="it-IT" smtClean="0"/>
              <a:t>02/09/2022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78229A-E6A4-4DAC-B4E8-EC35DCE31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1D4F011-B5E0-4AD4-B6B9-FBD32D25A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0924-04B9-4059-BC48-57A69E035BD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882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D51115-0E30-4E73-9E58-A8711EF9D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F2A0BF8-050F-41F5-AEC8-D0BB94FF1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785096F-625D-4B3E-81E1-BA0925145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5FC8-EB5F-4C2B-A698-43759229844D}" type="datetimeFigureOut">
              <a:rPr lang="it-IT" smtClean="0"/>
              <a:t>02/09/2022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2BBC08-BE94-43B0-A31F-1069D0028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3D8CC2-66BD-4BFD-9373-DD2241B46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0924-04B9-4059-BC48-57A69E035BD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9040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255248-3D8E-4B86-80F5-356126DCA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AFC0A3-A6CA-4367-A717-AFB490DCBA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5667CEA-359A-4A83-BF28-DC5C984118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AE9E0F1-9FA3-4569-BD6B-621533EC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5FC8-EB5F-4C2B-A698-43759229844D}" type="datetimeFigureOut">
              <a:rPr lang="it-IT" smtClean="0"/>
              <a:t>02/09/2022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5E27C14-2CB9-44FA-84BE-74AD74B8C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1E792DC-121C-47A2-A937-B071AA5C4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0924-04B9-4059-BC48-57A69E035BD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6233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578710-0A59-4DF1-98CF-AB80814D0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E0F55A4-2AFA-4035-9A19-8DD7B7ACA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9912B13-5DE3-4BFB-965D-48E8B69CA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11BA0BE-A12D-46A2-9FB6-3F77D6279C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CF5D574-6EE6-40BA-9E44-5C17FBACC4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169DA5E-F0FF-4450-BDD2-71DA53AD5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5FC8-EB5F-4C2B-A698-43759229844D}" type="datetimeFigureOut">
              <a:rPr lang="it-IT" smtClean="0"/>
              <a:t>02/09/2022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D1A8A71-4D60-4445-8A1A-3EEB0F685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816632F-73DE-4479-A237-CBAAC8B61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0924-04B9-4059-BC48-57A69E035BD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2260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E86DCA-BDC1-4302-9036-71BA0E94E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62CC47B-CD2B-4B3A-AEA1-348AFC895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5FC8-EB5F-4C2B-A698-43759229844D}" type="datetimeFigureOut">
              <a:rPr lang="it-IT" smtClean="0"/>
              <a:t>02/09/2022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3DE5D86-D803-40C0-BC64-BB1FB0B77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430DF70-E7CD-4954-AFFE-666915C20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0924-04B9-4059-BC48-57A69E035BD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34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54A56D5-0CF4-4D33-B5C2-875FDCE51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5FC8-EB5F-4C2B-A698-43759229844D}" type="datetimeFigureOut">
              <a:rPr lang="it-IT" smtClean="0"/>
              <a:t>02/09/2022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3C19F68-E749-46BC-A208-FC91CDB4B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46E7413-C54E-4206-A2C9-588651BCB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0924-04B9-4059-BC48-57A69E035BD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8300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68FBA5-7522-4A20-9C98-520E5CE6A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C789BD-49CE-45FF-A715-00B0D8D74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7EB5D2A-0B6B-4C47-9625-ADF50FC32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0008F4A-36F3-4258-9615-D5CEC9305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5FC8-EB5F-4C2B-A698-43759229844D}" type="datetimeFigureOut">
              <a:rPr lang="it-IT" smtClean="0"/>
              <a:t>02/09/2022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E929648-EC9D-4131-A8B1-F20F76D02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00D14E9-691E-4AAD-A03A-57D785E48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0924-04B9-4059-BC48-57A69E035BD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2293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C851B4-5921-4469-94B6-48A921179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BEC7043-70E6-4EE9-ABB9-D43A0C366E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5E858B7-A9DE-4155-8D31-6A11828F0A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B7DAB4B-5BC6-47D4-A0B5-1125FD627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D5FC8-EB5F-4C2B-A698-43759229844D}" type="datetimeFigureOut">
              <a:rPr lang="it-IT" smtClean="0"/>
              <a:t>02/09/2022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38A2E2D-B0B8-42A1-8577-796564374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D3E0038-5187-46BE-BB16-EBB9FCDD1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0924-04B9-4059-BC48-57A69E035BD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366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0C09EBF-5948-4CD7-99A6-B78D3E639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E87B427-60B8-4E25-94F7-6B8D64DE4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824629-67E7-4322-86B1-3E6F4A518D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D5FC8-EB5F-4C2B-A698-43759229844D}" type="datetimeFigureOut">
              <a:rPr lang="it-IT" smtClean="0"/>
              <a:t>02/09/2022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E4F86E-44C9-479A-A8BB-1C47164335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BD763B-845F-4B9F-9A1C-8CB59E6E10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30924-04B9-4059-BC48-57A69E035BD8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5408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hyperlink" Target="https://www.youtube.com/watch?v=-_hMBxcypwc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1494686" y="1619531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721523" y="3173271"/>
            <a:ext cx="10533358" cy="3447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it-IT" sz="54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 3. </a:t>
            </a:r>
            <a:r>
              <a:rPr lang="it-IT" sz="5400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 </a:t>
            </a:r>
            <a:r>
              <a:rPr lang="it-IT" sz="54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</a:p>
          <a:p>
            <a:pPr>
              <a:lnSpc>
                <a:spcPct val="110000"/>
              </a:lnSpc>
            </a:pPr>
            <a:r>
              <a:rPr lang="it-IT" sz="4000" dirty="0">
                <a:latin typeface="Arial" panose="020B0604020202020204" pitchFamily="34" charset="0"/>
                <a:cs typeface="Arial" panose="020B0604020202020204" pitchFamily="34" charset="0"/>
              </a:rPr>
              <a:t>DIO </a:t>
            </a:r>
            <a:r>
              <a:rPr lang="it-IT" sz="40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it-IT" sz="4000" dirty="0">
                <a:latin typeface="Arial" panose="020B0604020202020204" pitchFamily="34" charset="0"/>
                <a:cs typeface="Arial" panose="020B0604020202020204" pitchFamily="34" charset="0"/>
              </a:rPr>
              <a:t>TEORIJSKI SADRŽAJ</a:t>
            </a:r>
            <a:endParaRPr lang="it-IT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840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99158" y="421817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 </a:t>
            </a:r>
            <a:r>
              <a:rPr lang="it-IT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647425" y="1367008"/>
            <a:ext cx="6635502" cy="344757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112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BUDGETING</a:t>
            </a:r>
          </a:p>
          <a:p>
            <a:pPr algn="l">
              <a:lnSpc>
                <a:spcPct val="110000"/>
              </a:lnSpc>
            </a:pPr>
            <a:endParaRPr lang="it-IT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According to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Magaz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-González and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Fanjul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-Suárez (2012), the financial aspect is controlled through the preparation of a budget for the allocation of funds earmarked for the project. </a:t>
            </a:r>
          </a:p>
          <a:p>
            <a:pPr marL="857250" indent="-8572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pl-PL" sz="7200" dirty="0">
                <a:latin typeface="Arial" panose="020B0604020202020204" pitchFamily="34" charset="0"/>
                <a:cs typeface="Arial" panose="020B0604020202020204" pitchFamily="34" charset="0"/>
              </a:rPr>
              <a:t>Formulacija je specifična za svaki projekt (događaj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Prilagodba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izvješća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troškovima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prihodima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projektu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ovisi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dobroj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koncepciji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projekta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strukturi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faza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definiranju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zadataka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odgovornosti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raspodjeli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resursa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(bez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zaboravljanja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potrebnih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kontrola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otkrivanje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promjena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izvan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proračunskog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iznosa</a:t>
            </a:r>
            <a:r>
              <a:rPr lang="en-US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it-IT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  <p:pic>
        <p:nvPicPr>
          <p:cNvPr id="4098" name="Picture 2" descr="Ahorros, Presupuesto, Inversión, Dinero">
            <a:extLst>
              <a:ext uri="{FF2B5EF4-FFF2-40B4-BE49-F238E27FC236}">
                <a16:creationId xmlns:a16="http://schemas.microsoft.com/office/drawing/2014/main" id="{DAC9EB6A-CE34-D556-4487-8BE4F7C16E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964" y="2825611"/>
            <a:ext cx="3792734" cy="252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540AE156-335B-D47D-88DC-1644891E418F}"/>
              </a:ext>
            </a:extLst>
          </p:cNvPr>
          <p:cNvCxnSpPr>
            <a:cxnSpLocks/>
          </p:cNvCxnSpPr>
          <p:nvPr/>
        </p:nvCxnSpPr>
        <p:spPr>
          <a:xfrm>
            <a:off x="7659445" y="2212647"/>
            <a:ext cx="0" cy="3754419"/>
          </a:xfrm>
          <a:prstGeom prst="line">
            <a:avLst/>
          </a:prstGeom>
          <a:ln w="381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236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26006" y="201098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80866" y="1570172"/>
            <a:ext cx="10822282" cy="344757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112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PLANIRANJA: ORGANIZACIJA GLAVNIH FAZA</a:t>
            </a:r>
            <a:endParaRPr lang="it-IT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it-IT" sz="7200" b="1" u="sng" dirty="0">
                <a:latin typeface="Arial" panose="020B0604020202020204" pitchFamily="34" charset="0"/>
                <a:cs typeface="Arial" panose="020B0604020202020204" pitchFamily="34" charset="0"/>
              </a:rPr>
              <a:t>PRIJE DOGAĐAJA: FAZA </a:t>
            </a:r>
            <a:r>
              <a:rPr lang="it-IT" sz="7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PLANIRANJA</a:t>
            </a:r>
            <a:endParaRPr lang="hr-HR" sz="7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1.-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Odredite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ciljeve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definirajte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vrstu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njegov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naziv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prema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svrsi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2.-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Imenovanje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Organizacijskog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odbora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3.-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Odredite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vrstu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gostiju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sudionika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izaslanika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govornika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osoba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pratnji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4.-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Odaberite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Datum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0" indent="-8572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7704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26006" y="201098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70877" y="1570172"/>
            <a:ext cx="10822282" cy="344757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112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PLANIRANJA: ORGANIZACIJA GLAVNIH </a:t>
            </a:r>
            <a:r>
              <a:rPr lang="it-IT" sz="11200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FAZA</a:t>
            </a:r>
            <a:endParaRPr lang="hr-HR" sz="11200" b="1" dirty="0" smtClean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7200" b="1" u="sng" dirty="0">
                <a:latin typeface="Arial" panose="020B0604020202020204" pitchFamily="34" charset="0"/>
                <a:cs typeface="Arial" panose="020B0604020202020204" pitchFamily="34" charset="0"/>
              </a:rPr>
              <a:t>PRIJE DOGAĐAJA: FAZA </a:t>
            </a:r>
            <a:r>
              <a:rPr lang="it-IT" sz="7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PLANIRANJA</a:t>
            </a:r>
            <a:endParaRPr lang="hr-HR" sz="7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5.-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Odaberite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mjesto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(a).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6.-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Napravite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opći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raspored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aktivnosti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7.-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Procijeniti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ljudske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materijalne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tehničke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resurse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8.-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Izrada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proračuna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830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26006" y="201098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70877" y="1570172"/>
            <a:ext cx="10822282" cy="344757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112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PLANIRANJA: ORGANIZACIJA GLAVNIH </a:t>
            </a:r>
            <a:r>
              <a:rPr lang="it-IT" sz="11200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FAZA</a:t>
            </a:r>
            <a:endParaRPr lang="hr-HR" sz="11200" b="1" dirty="0" smtClean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endParaRPr lang="it-IT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it-IT" sz="7200" b="1" u="sng" dirty="0">
                <a:latin typeface="Arial" panose="020B0604020202020204" pitchFamily="34" charset="0"/>
                <a:cs typeface="Arial" panose="020B0604020202020204" pitchFamily="34" charset="0"/>
              </a:rPr>
              <a:t>PRIJE DOGAĐAJA: FAZA </a:t>
            </a:r>
            <a:r>
              <a:rPr lang="it-IT" sz="7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PLANIRANJA</a:t>
            </a:r>
            <a:endParaRPr lang="hr-HR" sz="7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9.-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Promocija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10.- </a:t>
            </a:r>
            <a:r>
              <a:rPr lang="sv-SE" sz="6400" dirty="0">
                <a:latin typeface="Arial" panose="020B0604020202020204" pitchFamily="34" charset="0"/>
                <a:cs typeface="Arial" panose="020B0604020202020204" pitchFamily="34" charset="0"/>
              </a:rPr>
              <a:t>Dizajn i izrada tiskanog materijala</a:t>
            </a:r>
            <a:r>
              <a:rPr lang="en-US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11.-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Odabir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obuka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osoblja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12.-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Stjecanje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ugovaranje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materijala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opreme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usluga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9398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26006" y="201098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70877" y="1553778"/>
            <a:ext cx="10822282" cy="344757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112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PLANIRANJA: ORGANIZACIJA GLAVNIH </a:t>
            </a:r>
            <a:r>
              <a:rPr lang="it-IT" sz="11200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FAZA</a:t>
            </a:r>
            <a:endParaRPr lang="hr-HR" sz="11200" b="1" dirty="0" smtClean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endParaRPr lang="it-IT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it-IT" sz="7200" b="1" u="sng" dirty="0">
                <a:latin typeface="Arial" panose="020B0604020202020204" pitchFamily="34" charset="0"/>
                <a:cs typeface="Arial" panose="020B0604020202020204" pitchFamily="34" charset="0"/>
              </a:rPr>
              <a:t>DOGAĐAJ: FAZA PROVEDBE</a:t>
            </a:r>
            <a:endParaRPr lang="it-IT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Ovdje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odvijati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sve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aktivnosti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planirane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tijekom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preddogađaja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Sastojat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se od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susreta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svih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uključenih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događaj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predviđenom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mjestu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iu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predviđeno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vrijeme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vodeći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programom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organizacijski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odbor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pripremio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događaj</a:t>
            </a:r>
            <a:r>
              <a:rPr lang="en-US" sz="8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252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26006" y="201098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70877" y="1570172"/>
            <a:ext cx="10822282" cy="344757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112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 PLANIRANJA: ORGANIZACIJA GLAVNIH </a:t>
            </a:r>
            <a:r>
              <a:rPr lang="it-IT" sz="11200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FAZA</a:t>
            </a:r>
            <a:endParaRPr lang="hr-HR" sz="11200" b="1" dirty="0" smtClean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endParaRPr lang="it-IT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it-IT" sz="7200" b="1" u="sng" dirty="0">
                <a:latin typeface="Arial" panose="020B0604020202020204" pitchFamily="34" charset="0"/>
                <a:cs typeface="Arial" panose="020B0604020202020204" pitchFamily="34" charset="0"/>
              </a:rPr>
              <a:t>NAKON DOGAĐAJA: OCJENA </a:t>
            </a:r>
            <a:r>
              <a:rPr lang="it-IT" sz="72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ISHODA</a:t>
            </a:r>
            <a:endParaRPr lang="hr-HR" sz="7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it-IT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1.-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Prikupljanje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arhiviranje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informacija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relevantnih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Događaj</a:t>
            </a:r>
            <a:endParaRPr lang="en-US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Zahvale</a:t>
            </a:r>
            <a:endParaRPr lang="en-US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3.-Vrednovanje</a:t>
            </a:r>
          </a:p>
          <a:p>
            <a:pPr algn="just">
              <a:lnSpc>
                <a:spcPct val="110000"/>
              </a:lnSpc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4.-Ispunjavanje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preuzetih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obveza</a:t>
            </a:r>
            <a:endParaRPr lang="en-US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5.-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Godišnje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izvješće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dirty="0" err="1">
                <a:latin typeface="Arial" panose="020B0604020202020204" pitchFamily="34" charset="0"/>
                <a:cs typeface="Arial" panose="020B0604020202020204" pitchFamily="34" charset="0"/>
              </a:rPr>
              <a:t>obračuni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386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26006" y="201098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06869" y="1112902"/>
            <a:ext cx="10822282" cy="3447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it-IT" sz="36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ORGANIZACIJA DOGAĐANJA: RAZLIČITE FAZE</a:t>
            </a:r>
            <a:endParaRPr lang="it-IT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831169292"/>
              </p:ext>
            </p:extLst>
          </p:nvPr>
        </p:nvGraphicFramePr>
        <p:xfrm>
          <a:off x="626006" y="2481975"/>
          <a:ext cx="10986874" cy="3726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506869" y="6208776"/>
            <a:ext cx="4101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Magaz</a:t>
            </a:r>
            <a:r>
              <a:rPr lang="en-GB" dirty="0"/>
              <a:t>-González and </a:t>
            </a:r>
            <a:r>
              <a:rPr lang="en-GB" dirty="0" err="1"/>
              <a:t>Fanjul</a:t>
            </a:r>
            <a:r>
              <a:rPr lang="en-GB" dirty="0"/>
              <a:t>-Suárez (2012)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361459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26006" y="201098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70877" y="1771270"/>
            <a:ext cx="10822282" cy="344757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70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ORGANIZACIJA DOGAĐANJA: RAZLIČITE </a:t>
            </a:r>
            <a:r>
              <a:rPr lang="it-IT" sz="7000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FAZE</a:t>
            </a:r>
            <a:endParaRPr lang="hr-HR" sz="7000" b="1" dirty="0" smtClean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endParaRPr lang="it-IT" sz="7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6400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PHASE </a:t>
            </a:r>
            <a:r>
              <a:rPr lang="en-US" sz="64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OR </a:t>
            </a:r>
            <a:r>
              <a:rPr lang="en-US" sz="64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FAZA 0 ILI PRELIMINARNO: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Preliminarno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Predstavljanje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kandidature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6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ovoj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fazi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priprema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izvješće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provodi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kampanja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bi se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najboljom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strategijom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pridobila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potpora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kandidaturu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4902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26006" y="201098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70877" y="1231774"/>
            <a:ext cx="10822282" cy="344757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1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128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ORGANIZACIJA DOGAĐANJA: RAZLIČITE </a:t>
            </a:r>
            <a:r>
              <a:rPr lang="it-IT" sz="12800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FAZE</a:t>
            </a:r>
            <a:endParaRPr lang="hr-HR" sz="12800" b="1" dirty="0" smtClean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endParaRPr lang="it-IT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hr-HR" sz="9600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FAZA</a:t>
            </a:r>
            <a:r>
              <a:rPr lang="en-US" sz="9600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 </a:t>
            </a:r>
            <a:r>
              <a:rPr lang="sv-SE" sz="9600" b="1" dirty="0">
                <a:latin typeface="Arial" panose="020B0604020202020204" pitchFamily="34" charset="0"/>
                <a:cs typeface="Arial" panose="020B0604020202020204" pitchFamily="34" charset="0"/>
              </a:rPr>
              <a:t>Definicija i dizajn karakteristika događaja</a:t>
            </a:r>
            <a:r>
              <a:rPr lang="en-US" sz="9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9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odgovara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razvoju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strateškog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plana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. Ona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faza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odgovara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pitanja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želite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zašto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želite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zbog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čega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želite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zbog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čega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želite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zašto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želite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Formulirani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postavljeni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ciljevi-ciljevi-ograničenja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Događaj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konfiguriran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definicija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glavnih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varijabli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tipologija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trajanje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trajanje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infrastrukture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infrastruktura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ljudski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resursi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tehničko-sportske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karakteristike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uključene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itd</a:t>
            </a:r>
            <a:r>
              <a:rPr lang="en-US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.).</a:t>
            </a:r>
            <a:endParaRPr lang="en-US" sz="9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8038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26006" y="201098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70877" y="1231774"/>
            <a:ext cx="10822282" cy="344757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1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128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ORGANIZACIJA DOGAĐANJA: RAZLIČITE </a:t>
            </a:r>
            <a:r>
              <a:rPr lang="it-IT" sz="12800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FAZE</a:t>
            </a:r>
            <a:endParaRPr lang="hr-HR" sz="12800" b="1" dirty="0" smtClean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endParaRPr lang="it-IT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hr-HR" sz="9600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FAZA</a:t>
            </a:r>
            <a:r>
              <a:rPr lang="en-US" sz="9600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 </a:t>
            </a:r>
            <a:r>
              <a:rPr lang="en-US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Dizajn</a:t>
            </a:r>
            <a:r>
              <a:rPr lang="en-US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planiranje</a:t>
            </a:r>
            <a:r>
              <a:rPr lang="en-US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strukture</a:t>
            </a:r>
            <a:r>
              <a:rPr lang="en-US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r>
              <a:rPr lang="en-US" sz="9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9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ova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faza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odgovara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pitanja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učiniti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tko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učiniti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učiniti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kada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učiniti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koliko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učiniti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gdje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učiniti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Osmišljena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struktura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programiran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projekt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Odgovara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radnjama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strukturnog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plana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operativnog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plana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Ovo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najvažnija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faza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faza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dizajna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projekta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jer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njoj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ovisi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uspjeh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208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99158" y="421817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603197" y="1574060"/>
            <a:ext cx="6096001" cy="401086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26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DEFINICIJA SPORTSKOG DOGAĐAJA</a:t>
            </a:r>
            <a:endParaRPr lang="it-IT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Skup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sportskih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aktivnosti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čine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specifičan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događaj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složen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svojoj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organizaciji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raznolike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prirode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ima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visoku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razinu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društvenog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utjecaja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jaku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medijsku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prisutnost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uzrokuje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utjecaj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okoliš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autonomno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generira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ekonomski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prihod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Añó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2000; 2003).</a:t>
            </a:r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  <p:pic>
        <p:nvPicPr>
          <p:cNvPr id="1026" name="Picture 2" descr="Mujer, Balonmano, Balonmano Femenino">
            <a:extLst>
              <a:ext uri="{FF2B5EF4-FFF2-40B4-BE49-F238E27FC236}">
                <a16:creationId xmlns:a16="http://schemas.microsoft.com/office/drawing/2014/main" id="{0E6B570B-EBE4-8D49-CCE5-14D41B931B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424" y="2269875"/>
            <a:ext cx="4714398" cy="3142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07208FED-3ED3-FF61-D9E6-121A8A9C6BE9}"/>
              </a:ext>
            </a:extLst>
          </p:cNvPr>
          <p:cNvCxnSpPr>
            <a:cxnSpLocks/>
          </p:cNvCxnSpPr>
          <p:nvPr/>
        </p:nvCxnSpPr>
        <p:spPr>
          <a:xfrm>
            <a:off x="5357308" y="1936376"/>
            <a:ext cx="0" cy="3754419"/>
          </a:xfrm>
          <a:prstGeom prst="line">
            <a:avLst/>
          </a:prstGeom>
          <a:ln w="381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875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26006" y="201098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70877" y="1231774"/>
            <a:ext cx="10822282" cy="344757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1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128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ORGANIZACIJA DOGAĐANJA: RAZLIČITE </a:t>
            </a:r>
            <a:r>
              <a:rPr lang="it-IT" sz="12800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FAZE</a:t>
            </a:r>
            <a:endParaRPr lang="hr-HR" sz="12800" b="1" dirty="0" smtClean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endParaRPr lang="it-IT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hr-HR" sz="9600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FAZA</a:t>
            </a:r>
            <a:r>
              <a:rPr lang="en-US" sz="9600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 </a:t>
            </a:r>
            <a:r>
              <a:rPr lang="it-IT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Predstava</a:t>
            </a:r>
            <a:r>
              <a:rPr lang="it-IT" sz="96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it-IT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izvođenje</a:t>
            </a:r>
            <a:r>
              <a:rPr lang="it-IT" sz="9600" b="1" dirty="0">
                <a:latin typeface="Arial" panose="020B0604020202020204" pitchFamily="34" charset="0"/>
                <a:cs typeface="Arial" panose="020B0604020202020204" pitchFamily="34" charset="0"/>
              </a:rPr>
              <a:t>) i </a:t>
            </a:r>
            <a:r>
              <a:rPr lang="it-IT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proslava</a:t>
            </a:r>
            <a:r>
              <a:rPr lang="it-IT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r>
              <a:rPr lang="en-US" sz="9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9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izvršna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faza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Izrada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samog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projekta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realizacija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eventa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Također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odgovara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operativnom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planu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ali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odgovor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gore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navedena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pitanja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izvršavaju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svi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planirani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zadaci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provode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svi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procesi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sistematizirani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fazi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2,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aktiviraju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svi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uspostavljeni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odnosi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osmišljeni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korelacijski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komunikacijski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opskrbni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lanci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. 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iskorišteni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svi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planirani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resursi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iskorišteni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svi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planirani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resursi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0480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26006" y="201098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626006" y="1570172"/>
            <a:ext cx="10822282" cy="344757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1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128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ORGANIZACIJA DOGAĐANJA: RAZLIČITE FAZE</a:t>
            </a:r>
          </a:p>
          <a:p>
            <a:pPr algn="l">
              <a:lnSpc>
                <a:spcPct val="110000"/>
              </a:lnSpc>
            </a:pPr>
            <a:endParaRPr lang="it-IT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hr-HR" sz="9600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FAZA</a:t>
            </a:r>
            <a:r>
              <a:rPr lang="en-US" sz="9600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 </a:t>
            </a:r>
            <a:r>
              <a:rPr lang="en-US" sz="9600" b="1" dirty="0" err="1">
                <a:latin typeface="Arial" panose="020B0604020202020204" pitchFamily="34" charset="0"/>
                <a:cs typeface="Arial" panose="020B0604020202020204" pitchFamily="34" charset="0"/>
              </a:rPr>
              <a:t>Evaluacija</a:t>
            </a:r>
            <a:r>
              <a:rPr lang="en-US" sz="9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9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zadnja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faza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evaluacije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projekta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financijske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organizacijske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političke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društvene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sportske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Uključuje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pripremu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izvješća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objavu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rezultata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reprodukciju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slika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kompilaciju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priopćenja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javnost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analizu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rezultata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ankete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statistike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poravnanje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sastanke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organizacijskog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izvršnog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odbora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nakon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dirty="0" err="1"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r>
              <a:rPr lang="en-US" sz="9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0143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1494686" y="1619531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721523" y="3173271"/>
            <a:ext cx="10533358" cy="3447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it-IT" sz="54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 3. </a:t>
            </a:r>
            <a:r>
              <a:rPr lang="it-IT" sz="5400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MODUL </a:t>
            </a:r>
            <a:r>
              <a:rPr lang="it-IT" sz="54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</a:p>
          <a:p>
            <a:pPr>
              <a:lnSpc>
                <a:spcPct val="110000"/>
              </a:lnSpc>
            </a:pPr>
            <a:r>
              <a:rPr lang="hr-H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it-IT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0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it-IT" sz="4000" dirty="0">
                <a:latin typeface="Arial" panose="020B0604020202020204" pitchFamily="34" charset="0"/>
                <a:cs typeface="Arial" panose="020B0604020202020204" pitchFamily="34" charset="0"/>
              </a:rPr>
              <a:t>PRAKTIČNI SADRŽAJ</a:t>
            </a:r>
            <a:endParaRPr lang="it-IT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893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26006" y="201098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175702" y="1755292"/>
            <a:ext cx="6338914" cy="3187684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lnSpc>
                <a:spcPct val="110000"/>
              </a:lnSpc>
              <a:buFont typeface="+mj-lt"/>
              <a:buAutoNum type="arabicPeriod"/>
            </a:pPr>
            <a:endParaRPr lang="it-IT" sz="2800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 algn="just">
              <a:lnSpc>
                <a:spcPct val="110000"/>
              </a:lnSpc>
              <a:buFont typeface="+mj-lt"/>
              <a:buAutoNum type="arabicPeriod"/>
            </a:pP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Kreirajte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sportski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događaj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grupama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cca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. tri-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četiri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člana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razvijte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različite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faze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jednog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sportskog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143000" indent="-1143000" algn="just">
              <a:lnSpc>
                <a:spcPct val="110000"/>
              </a:lnSpc>
              <a:buFont typeface="+mj-lt"/>
              <a:buAutoNum type="arabicPeriod"/>
            </a:pP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 algn="just">
              <a:lnSpc>
                <a:spcPct val="110000"/>
              </a:lnSpc>
              <a:buFont typeface="+mj-lt"/>
              <a:buAutoNum type="arabicPeriod"/>
            </a:pP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Možete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dodijeliti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različite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uloge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odlučiti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sportskog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želite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specijalizirati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Trener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djelovati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promatrač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pomažući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menadžerima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kojima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pomoć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možda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potrebna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143000" indent="-1143000" algn="just">
              <a:lnSpc>
                <a:spcPct val="110000"/>
              </a:lnSpc>
              <a:buFont typeface="+mj-lt"/>
              <a:buAutoNum type="arabicPeriod"/>
            </a:pP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0" indent="-1143000" algn="just">
              <a:lnSpc>
                <a:spcPct val="110000"/>
              </a:lnSpc>
              <a:buFont typeface="+mj-lt"/>
              <a:buAutoNum type="arabicPeriod"/>
            </a:pP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kraju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ćete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predstaviti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plan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pokazati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svoje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organizacijske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komunikacijske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upravljačke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vještine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ostalim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200" dirty="0" err="1">
                <a:latin typeface="Arial" panose="020B0604020202020204" pitchFamily="34" charset="0"/>
                <a:cs typeface="Arial" panose="020B0604020202020204" pitchFamily="34" charset="0"/>
              </a:rPr>
              <a:t>sudionicima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endParaRPr lang="it-IT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  <p:pic>
        <p:nvPicPr>
          <p:cNvPr id="5122" name="Picture 2" descr="Puesta En Marcha, Cita, Lluvia De Ideas">
            <a:extLst>
              <a:ext uri="{FF2B5EF4-FFF2-40B4-BE49-F238E27FC236}">
                <a16:creationId xmlns:a16="http://schemas.microsoft.com/office/drawing/2014/main" id="{DE0C5987-4A64-AB6D-1C8E-88A6CB6A9A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51" y="2108277"/>
            <a:ext cx="3961890" cy="2641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65381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-9144"/>
            <a:ext cx="1790891" cy="1790891"/>
          </a:xfrm>
          <a:prstGeom prst="rect">
            <a:avLst/>
          </a:prstGeom>
        </p:spPr>
      </p:pic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926655" y="221259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400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</a:t>
            </a:r>
            <a:r>
              <a:rPr lang="it-IT" sz="4400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sz="44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731987" y="1510488"/>
            <a:ext cx="10533358" cy="3837023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Ahmed, Z. U.,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Krohn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F. B. &amp; Heller, V. L. (1996). World University Games – 1993 at Buffalo (New York): Boosting its Tourism Industry or Missing an Opportunity – An International Marketing Perspective.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Journal of Professional Services Marketing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(2), 79–97.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Añó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V. (2000).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Organización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grandes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eventos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deportivos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internacionales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Arbor.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Ciencia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Pensamiento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Cultura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165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(650), 265-287. https://doi.org/0.3989/arbor.2000.i650.969  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Añó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V. (2003).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Organización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gestión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actividades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deportivas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. Los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grandes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eventos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Inde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Publicaciones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Añó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V.,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Calabuig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F.,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Ayora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D., Parra, D., &amp;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Duclos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D. (2014).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Percepción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social de la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importancia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el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impacto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beneficios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esperados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celebración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Juegos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Mediterráneos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de Tarragona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2017.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Revista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Psicología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Deporte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(1), 33-40.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Bull, C., &amp; Lovell, J. (2007). The impact of hosting major sporting events on local residents: An analysis of the views and perceptions of Canterbury residents in relation to the Tour de France 2007.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Journal of Sport, &amp; Tourism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(3-4), 229-248.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Calabuig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F., Parra, D.,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Añó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V., &amp;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Ayora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D. (2014).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Análisis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percepción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residentes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sobre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impacto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cultural y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deportivo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de un Gran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Premio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Fórmula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Movimento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(1), 261-280.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Cardeira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I., &amp;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Nunes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P. (2012).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eventos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desportivos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plataforma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entre o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desporto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e o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desenvolvimento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humano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Revista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Intercontinental de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Gestão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Desportiva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56-63.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Crockett, S. (1994). Sports tourism–bidding for international events.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Journal of Sport Tourism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(4), 8-11.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Gauthier, R. (2011). Improving the bidding process for international sporting events.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The International sports law journal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10000"/>
              </a:lnSpc>
            </a:pPr>
            <a:endParaRPr lang="en-US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1751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926655" y="221259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400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</a:t>
            </a:r>
            <a:r>
              <a:rPr lang="it-IT" sz="4400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sz="44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829321" y="1406631"/>
            <a:ext cx="10533358" cy="3837023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Getz, D. (1989). Special Events: defining the product.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Tourism Management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(2), 125 – 137. 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Getz, D. (2008). Event tourism: Definition, evolution, and research.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Tourism Management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(3), 403-428.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Getz, D., &amp; McConnell, A. (2011). Serious sport tourism and event travel careers.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Journal of Sport Management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(4), 326-338.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González-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García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R. J., Escamilla-Fajardo, P.,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López-Carril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S., &amp;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Nuñez-Pomar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J. (2020).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Percepciones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residentes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sobre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turismo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deportivo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Impactos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calidad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vida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apoyo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al sector.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Cuadernos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Psicología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Deporte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(2), 174-188.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Kaplanidou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K.,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Karadakis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K., Gibson, H.,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Thapa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B., Walker, M.,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Geldenhuys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S., &amp; Coetzee, W. (2013). Quality of life, event impacts, and mega-event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pport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among South African residents before and after the 2010 FIFA World Cup.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Journal of Travel Research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(5), 631-645.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Kim, H. J.,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Gursoy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D., &amp; Lee, S.-B. (2006). The impact of the 2002 World Cup on South Korea: Comparisons of pre– and post-games.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Tourism Management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27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86-96.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Lee, S. (2001). A review of economic impact study on sport events.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The Sport Journal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(2), 32-39.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Lin, H.-W., &amp; Lu, H.-F. (2016). Valuing residents’ perceptions of sport tourism development in Taiwan’s North Coast and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Guanyinshan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National Scenic Area.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Asia Pacific Journal of Tourism Research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(4), 398-424.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Lorde, T.,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Greenidge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D., &amp;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Devonish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D. (2011). Local residents’ perceptions of the impacts of the ICC Cricket World Cup 2007 on Barbados: Comparisons of pre– and post-games.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Tourism Management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349-356.</a:t>
            </a:r>
          </a:p>
          <a:p>
            <a:pPr algn="l">
              <a:lnSpc>
                <a:spcPct val="110000"/>
              </a:lnSpc>
            </a:pP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-9144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7217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-9144"/>
            <a:ext cx="1790891" cy="1790891"/>
          </a:xfrm>
          <a:prstGeom prst="rect">
            <a:avLst/>
          </a:prstGeom>
        </p:spPr>
      </p:pic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926655" y="221259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400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</a:t>
            </a:r>
            <a:r>
              <a:rPr lang="it-IT" sz="4400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sz="44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77728" y="1510488"/>
            <a:ext cx="11036543" cy="3837023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Ma, S. C., &amp;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Rotherham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I. D. (2016). Residents’ changed perceptions of sport event impacts: The case of the 2012 Tour de Taiwan.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Leisure Studies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(5), 616-637.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Ma, S., Ma, S., Wu, J., &amp;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Rotherham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I. D. (2013). Host residents’ perception changes on major sport events.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European Sport Management Quarterly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(5), 511-536.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Magaz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-González, A. M., &amp;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Fanjul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-Suárez, J. L. (2012).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Organización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eventos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deportivos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gestión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proyectos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factores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fases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áreas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Revista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Internacional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Medicina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Ciencias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de la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Actividad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Física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y del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Deporte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/International Journal of Medicine and Science of Physical Activity and Sport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(45), 138-169. 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Prayag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G.,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Hosany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S.,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Nunkoo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R., &amp; Alders, T. (2013). London residents’ support for the 2012 Olympic Games: The mediating effect of overall attitude.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Tourism Management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629-640.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Preuss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H. (2007). The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conceptualisation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and measurement of mega sport event legacies.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Journal of sport &amp; tourism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(3-4), 207-228.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Sánchez-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Sáez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J. A. (2019). Los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eventos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deportivos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instrumento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desarrollo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local.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Cultura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Ciencia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Deporte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(41), 91-92.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Sánchez-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Sáez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J. A. (Ed.). (2021).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Eventos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Deportivos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Socialmente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Responsables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. Una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vía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sostenible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gestión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deportiva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Tirant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Lo Blanch.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Sánchez-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Sáez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J. A.,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Mausier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, B., &amp;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Calabuig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-Moreno, F. (2021a). Los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Eventos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Deportivos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Socialmente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Responsables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. In J. A. Sánchez-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Sáez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(Ed.),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Eventos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deportivos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socialmente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responsables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. Una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vía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sostenible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gestión</a:t>
            </a:r>
            <a:r>
              <a:rPr lang="en-US" sz="5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i="1" dirty="0" err="1">
                <a:latin typeface="Arial" panose="020B0604020202020204" pitchFamily="34" charset="0"/>
                <a:cs typeface="Arial" panose="020B0604020202020204" pitchFamily="34" charset="0"/>
              </a:rPr>
              <a:t>deportiva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(pp. 103-140).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Tirant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Lo Blanch.</a:t>
            </a:r>
          </a:p>
          <a:p>
            <a:pPr algn="just">
              <a:lnSpc>
                <a:spcPct val="110000"/>
              </a:lnSpc>
            </a:pP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2558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-9144"/>
            <a:ext cx="1790891" cy="1790891"/>
          </a:xfrm>
          <a:prstGeom prst="rect">
            <a:avLst/>
          </a:prstGeom>
        </p:spPr>
      </p:pic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926655" y="221259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400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</a:t>
            </a:r>
            <a:r>
              <a:rPr lang="it-IT" sz="4400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sz="44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775890" y="1440703"/>
            <a:ext cx="11018255" cy="3837023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Sánchez-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Sáez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J. A.,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Maciá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Andreu, M. J., &amp; Gallardo Guerrero, A. M. (2021b).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Prácticas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socialmente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responsables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los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eventos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deportivos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. In J. A. Sánchez-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Sáez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(Ed.), </a:t>
            </a:r>
            <a:r>
              <a:rPr lang="en-US" sz="5200" i="1" dirty="0" err="1">
                <a:latin typeface="Arial" panose="020B0604020202020204" pitchFamily="34" charset="0"/>
                <a:cs typeface="Arial" panose="020B0604020202020204" pitchFamily="34" charset="0"/>
              </a:rPr>
              <a:t>Eventos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i="1" dirty="0" err="1">
                <a:latin typeface="Arial" panose="020B0604020202020204" pitchFamily="34" charset="0"/>
                <a:cs typeface="Arial" panose="020B0604020202020204" pitchFamily="34" charset="0"/>
              </a:rPr>
              <a:t>deportivos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i="1" dirty="0" err="1">
                <a:latin typeface="Arial" panose="020B0604020202020204" pitchFamily="34" charset="0"/>
                <a:cs typeface="Arial" panose="020B0604020202020204" pitchFamily="34" charset="0"/>
              </a:rPr>
              <a:t>socialmente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i="1" dirty="0" err="1">
                <a:latin typeface="Arial" panose="020B0604020202020204" pitchFamily="34" charset="0"/>
                <a:cs typeface="Arial" panose="020B0604020202020204" pitchFamily="34" charset="0"/>
              </a:rPr>
              <a:t>responsables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. Una </a:t>
            </a:r>
            <a:r>
              <a:rPr lang="en-US" sz="5200" i="1" dirty="0" err="1">
                <a:latin typeface="Arial" panose="020B0604020202020204" pitchFamily="34" charset="0"/>
                <a:cs typeface="Arial" panose="020B0604020202020204" pitchFamily="34" charset="0"/>
              </a:rPr>
              <a:t>vía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i="1" dirty="0" err="1">
                <a:latin typeface="Arial" panose="020B0604020202020204" pitchFamily="34" charset="0"/>
                <a:cs typeface="Arial" panose="020B0604020202020204" pitchFamily="34" charset="0"/>
              </a:rPr>
              <a:t>sostenible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5200" i="1" dirty="0" err="1">
                <a:latin typeface="Arial" panose="020B0604020202020204" pitchFamily="34" charset="0"/>
                <a:cs typeface="Arial" panose="020B0604020202020204" pitchFamily="34" charset="0"/>
              </a:rPr>
              <a:t>gestión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i="1" dirty="0" err="1">
                <a:latin typeface="Arial" panose="020B0604020202020204" pitchFamily="34" charset="0"/>
                <a:cs typeface="Arial" panose="020B0604020202020204" pitchFamily="34" charset="0"/>
              </a:rPr>
              <a:t>deportiva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(pp. 141-185).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Tirant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Lo Blanch.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Sánchez-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Sáez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J. A.,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Segado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F.,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Calabuig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-Moreno, F., &amp; Gallardo A. M. (2020). Measuring residents’ perceptions of corporate social responsibility at small-and medium-sized sports events. 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International Journal of Environmental Research and Public Health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(23), 8798.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Sánchez-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Sáez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J. A.,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Segado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F., &amp; Vidal, A. (2018). Los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eventos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deportivos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socialmente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responsables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motor del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desarrollo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local. 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Journal of Sports Economics &amp; Manag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ement, 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(3), 172-1786.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Sarmento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J., Pinto, A., Costa, C., &amp; Silva, C. (2011). O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evento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desportivo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 factor de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desenvolvimento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200" i="1" dirty="0" err="1">
                <a:latin typeface="Arial" panose="020B0604020202020204" pitchFamily="34" charset="0"/>
                <a:cs typeface="Arial" panose="020B0604020202020204" pitchFamily="34" charset="0"/>
              </a:rPr>
              <a:t>Revista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 Intercontinental de </a:t>
            </a:r>
            <a:r>
              <a:rPr lang="en-US" sz="5200" i="1" dirty="0" err="1">
                <a:latin typeface="Arial" panose="020B0604020202020204" pitchFamily="34" charset="0"/>
                <a:cs typeface="Arial" panose="020B0604020202020204" pitchFamily="34" charset="0"/>
              </a:rPr>
              <a:t>Gestão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i="1" dirty="0" err="1">
                <a:latin typeface="Arial" panose="020B0604020202020204" pitchFamily="34" charset="0"/>
                <a:cs typeface="Arial" panose="020B0604020202020204" pitchFamily="34" charset="0"/>
              </a:rPr>
              <a:t>Desportiva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(1), 1-14.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Scheu, A. &amp;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Preuss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H. (2018). Residents’ perceptions of mega sport event legacies and impacts. 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German Journal of Exercise and Sport Research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(3), 376-386.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Taks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M., Green, B.C.,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Misener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L. &amp;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Chalip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L. (2018). Sport participation from sport events: why it doesn’t happen? 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Marketing Intelligence &amp; Planning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36(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2), 185-198. https://doi.org/10.1108/MIP-05-2017-0091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Turco, D. M., Swart, K., Bob, U., &amp;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Moodley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V. (2003). Socio-economic impact of sport tourism in the Durban unicity, South Africa. 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Journal of Sport Tourism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(4), 223-39.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VanWynsberghe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R., </a:t>
            </a: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Derom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I., &amp; Maurer, E. (2012). Social leveraging of the 2010 Olympic Games: ‘Sustainability’ in a City of Vancouver initiative. 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Journal of Policy Research in Tourism, Leisure &amp; Events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(2), 185-205.</a:t>
            </a:r>
          </a:p>
          <a:p>
            <a:pPr marL="685800" indent="-685800" algn="just">
              <a:lnSpc>
                <a:spcPct val="110000"/>
              </a:lnSpc>
              <a:buFont typeface="Wingdings" pitchFamily="2" charset="2"/>
              <a:buChar char="§"/>
            </a:pPr>
            <a:r>
              <a:rPr lang="en-US" sz="5200" dirty="0" err="1">
                <a:latin typeface="Arial" panose="020B0604020202020204" pitchFamily="34" charset="0"/>
                <a:cs typeface="Arial" panose="020B0604020202020204" pitchFamily="34" charset="0"/>
              </a:rPr>
              <a:t>Ziakas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V., &amp; Costa, C. A. (2011). Event portfolio and multi-purpose development: Establishing the conceptual grounds. 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Sport Management Review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200" i="1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en-US" sz="5200" dirty="0">
                <a:latin typeface="Arial" panose="020B0604020202020204" pitchFamily="34" charset="0"/>
                <a:cs typeface="Arial" panose="020B0604020202020204" pitchFamily="34" charset="0"/>
              </a:rPr>
              <a:t>(4), 409-423.</a:t>
            </a:r>
          </a:p>
          <a:p>
            <a:pPr algn="just">
              <a:lnSpc>
                <a:spcPct val="110000"/>
              </a:lnSpc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489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99158" y="421817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 </a:t>
            </a:r>
            <a:r>
              <a:rPr lang="it-IT" sz="36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SPORT EVENT</a:t>
            </a:r>
            <a:r>
              <a:rPr lang="it-IT" sz="36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  <p:sp>
        <p:nvSpPr>
          <p:cNvPr id="2" name="CuadroTexto 1"/>
          <p:cNvSpPr txBox="1"/>
          <p:nvPr/>
        </p:nvSpPr>
        <p:spPr>
          <a:xfrm>
            <a:off x="1384058" y="2319653"/>
            <a:ext cx="4711942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Top 5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najgledanijih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sportskih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latin typeface="Arial" panose="020B0604020202020204" pitchFamily="34" charset="0"/>
                <a:cs typeface="Arial" panose="020B0604020202020204" pitchFamily="34" charset="0"/>
              </a:rPr>
              <a:t>svijetu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https://www.youtube.com/watch?v=-_hMBxcypwc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Multitud, Gente, Animando, Espectadores">
            <a:extLst>
              <a:ext uri="{FF2B5EF4-FFF2-40B4-BE49-F238E27FC236}">
                <a16:creationId xmlns:a16="http://schemas.microsoft.com/office/drawing/2014/main" id="{964EBC29-E8A1-CB6B-E1B6-BB37E09930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247" y="1982217"/>
            <a:ext cx="5145885" cy="3430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Youtube, Rojo, Social, Icono, Jugar">
            <a:extLst>
              <a:ext uri="{FF2B5EF4-FFF2-40B4-BE49-F238E27FC236}">
                <a16:creationId xmlns:a16="http://schemas.microsoft.com/office/drawing/2014/main" id="{411653F4-5AEC-65DF-9D5E-B02833455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23" y="3959413"/>
            <a:ext cx="1181175" cy="824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1751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62582" y="221003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 </a:t>
            </a:r>
            <a:r>
              <a:rPr lang="it-IT" sz="3600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SPORT EVENT</a:t>
            </a:r>
            <a:r>
              <a:rPr lang="it-IT" sz="36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70877" y="1367116"/>
            <a:ext cx="10822282" cy="344757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100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KLASIFIKACIJA SPORTSKIH </a:t>
            </a:r>
            <a:r>
              <a:rPr lang="it-IT" sz="10000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endParaRPr lang="hr-HR" sz="10000" b="1" dirty="0" smtClean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PRIGODNA DOGAĐANJA: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shvaćeni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sporadični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događaji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obično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ponavljaju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godišnje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maratoni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, urbane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utrke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prvenstva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turniri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bilo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kojeg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sporta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itd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Također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uspostavljene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tri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podskupine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5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hr-HR" sz="5600" i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hr-HR" sz="5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rivremeni</a:t>
            </a:r>
            <a:r>
              <a:rPr lang="en-US" sz="5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lower level of complexity (popular races, cycling events, etc.). Held once a year or simply do not have continuity.</a:t>
            </a:r>
          </a:p>
          <a:p>
            <a:pPr algn="just">
              <a:lnSpc>
                <a:spcPct val="110000"/>
              </a:lnSpc>
            </a:pPr>
            <a:r>
              <a:rPr lang="en-US" sz="5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hr-HR" sz="5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.Izvanredni jednokratni događaji</a:t>
            </a:r>
            <a:r>
              <a:rPr lang="en-US" sz="5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srednji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maksimalni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stupanj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složenosti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kvalifikacijske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faze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europskih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svjetskih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prvenstava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en-US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5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hr-HR" sz="5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Jednokratni događaji visokog utjecaja</a:t>
            </a:r>
            <a:r>
              <a:rPr lang="en-US" sz="5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maksimalan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stupanj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složenosti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Olimpijske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igre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Svjetsko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nogometno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prvenstvo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STALNA DOGAĐANJA: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zamišljene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aktivnosti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kontinuirano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ponavljaju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tijekom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cijele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godine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dvotjednoj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tjednoj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bazi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poput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timskih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sportskih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liga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Obilježja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ove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skupine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odražavala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bi se u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jednom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dirty="0" err="1">
                <a:latin typeface="Arial" panose="020B0604020202020204" pitchFamily="34" charset="0"/>
                <a:cs typeface="Arial" panose="020B0604020202020204" pitchFamily="34" charset="0"/>
              </a:rPr>
              <a:t>podskupu</a:t>
            </a: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10000"/>
              </a:lnSpc>
            </a:pPr>
            <a:r>
              <a:rPr lang="en-US" sz="5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hr-HR" sz="5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Uobičajeno</a:t>
            </a:r>
            <a:r>
              <a:rPr lang="en-US" sz="5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srednjeg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stupnja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složenosti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Događaji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rutinskim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organizacijskim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sustavima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ponavljaju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svaka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dva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tjedna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600" dirty="0" err="1">
                <a:latin typeface="Arial" panose="020B0604020202020204" pitchFamily="34" charset="0"/>
                <a:cs typeface="Arial" panose="020B0604020202020204" pitchFamily="34" charset="0"/>
              </a:rPr>
              <a:t>manje</a:t>
            </a:r>
            <a:r>
              <a:rPr lang="en-US" sz="5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5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73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62582" y="221003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70877" y="1134763"/>
            <a:ext cx="10822282" cy="1549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2600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ULOGA </a:t>
            </a:r>
            <a:r>
              <a:rPr lang="it-IT" sz="26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VAŽNOST VELIKIH SPORTSKIH </a:t>
            </a:r>
            <a:r>
              <a:rPr lang="it-IT" sz="2600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endParaRPr lang="it-IT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  <p:sp>
        <p:nvSpPr>
          <p:cNvPr id="2" name="Rectángulo 1"/>
          <p:cNvSpPr/>
          <p:nvPr/>
        </p:nvSpPr>
        <p:spPr>
          <a:xfrm>
            <a:off x="778086" y="3265109"/>
            <a:ext cx="2615184" cy="92945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T</a:t>
            </a:r>
            <a:r>
              <a:rPr lang="hr-HR" b="1" dirty="0" smtClean="0">
                <a:solidFill>
                  <a:schemeClr val="tx1"/>
                </a:solidFill>
              </a:rPr>
              <a:t>URIZAM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4384190" y="2599006"/>
            <a:ext cx="2615184" cy="92945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EKONOMIJA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525896" y="4645333"/>
            <a:ext cx="2615184" cy="92945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>
                <a:solidFill>
                  <a:schemeClr val="tx1"/>
                </a:solidFill>
              </a:rPr>
              <a:t>OKOLIŠ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8208264" y="3265110"/>
            <a:ext cx="2615184" cy="92945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DRUŠTVO </a:t>
            </a:r>
            <a:r>
              <a:rPr lang="es-ES" b="1" dirty="0">
                <a:solidFill>
                  <a:schemeClr val="tx1"/>
                </a:solidFill>
              </a:rPr>
              <a:t>I KULTURA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6050280" y="4645333"/>
            <a:ext cx="2615184" cy="92945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POLITIKA I ADMINISTRACIJA</a:t>
            </a:r>
            <a:endParaRPr lang="es-E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13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62582" y="221003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70877" y="1134763"/>
            <a:ext cx="10822282" cy="1549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32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ULOGA I VAŽNOST VELIKIH SPORTSKIH DOGAĐAJA</a:t>
            </a: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70877" y="2334561"/>
            <a:ext cx="10822282" cy="344757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it-IT" sz="4400" b="1" dirty="0">
                <a:latin typeface="Arial" panose="020B0604020202020204" pitchFamily="34" charset="0"/>
                <a:cs typeface="Arial" panose="020B0604020202020204" pitchFamily="34" charset="0"/>
              </a:rPr>
              <a:t>POZITIVAN UTJECAJ:</a:t>
            </a:r>
            <a:endParaRPr lang="it-IT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it-IT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Izgradnja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sportskih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objekata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terena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Promocija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javnog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prijevoza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hotela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restorana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lokalnih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trgovina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Regionalna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nacionalna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međunarodna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izloženost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Uspostava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obrazovnih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zdravstvenih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programa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Razvoj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turističkog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gospodarstva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t-IT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12261" y="3184806"/>
            <a:ext cx="1880898" cy="17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935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62582" y="221003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r>
              <a:rPr lang="it-IT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70877" y="1134763"/>
            <a:ext cx="10822282" cy="1549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32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ULOGA I VAŽNOST VELIKIH SPORTSKIH DOGAĐAJA</a:t>
            </a: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  <p:sp>
        <p:nvSpPr>
          <p:cNvPr id="13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70877" y="2238462"/>
            <a:ext cx="10822282" cy="344757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it-IT" sz="4400" b="1" dirty="0">
                <a:latin typeface="Arial" panose="020B0604020202020204" pitchFamily="34" charset="0"/>
                <a:cs typeface="Arial" panose="020B0604020202020204" pitchFamily="34" charset="0"/>
              </a:rPr>
              <a:t>NEGATIVAN UTJECAJ:</a:t>
            </a:r>
            <a:endParaRPr lang="it-IT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endParaRPr lang="it-IT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Ekološka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šteta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povećani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pritisak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prirodnim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područjima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Arhitektonsko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zagađenje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Prenapučenost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Neiskorištenost</a:t>
            </a:r>
            <a:r>
              <a:rPr lang="it-IT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400" dirty="0" err="1">
                <a:latin typeface="Arial" panose="020B0604020202020204" pitchFamily="34" charset="0"/>
                <a:cs typeface="Arial" panose="020B0604020202020204" pitchFamily="34" charset="0"/>
              </a:rPr>
              <a:t>objekata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t-IT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96123" y="2925654"/>
            <a:ext cx="1797036" cy="1675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875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99158" y="421817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DOGAĐAJA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4894675" y="1418791"/>
            <a:ext cx="6669740" cy="4177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it-IT" sz="28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POSTUPAK NADMETANJA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10000"/>
              </a:lnSpc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Hall (1996)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smatra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gradovi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postaju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konkurentniji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nastoje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privući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investitore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stvoriti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mogućnosti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zapošljavanja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globalnom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gospodarstvu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10000"/>
              </a:lnSpc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Nadmetanje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domaćina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konkurentnija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strategija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stoga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glavne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funkcije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događaja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grad/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regiju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usmjeriti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pozornost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kratko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vrijeme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predstaviti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atraktivna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destinacija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odmor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poboljšati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svoj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turistički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imidž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(Ahmed et al., 1996). </a:t>
            </a:r>
            <a:endParaRPr lang="it-IT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  <p:pic>
        <p:nvPicPr>
          <p:cNvPr id="3074" name="Picture 2" descr="Juegos Olímpicos, Escalera, Del Año">
            <a:extLst>
              <a:ext uri="{FF2B5EF4-FFF2-40B4-BE49-F238E27FC236}">
                <a16:creationId xmlns:a16="http://schemas.microsoft.com/office/drawing/2014/main" id="{A9313FCE-4277-8219-5C6A-80D3F5F15A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85" y="2128688"/>
            <a:ext cx="3955083" cy="3130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591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18">
            <a:extLst>
              <a:ext uri="{FF2B5EF4-FFF2-40B4-BE49-F238E27FC236}">
                <a16:creationId xmlns:a16="http://schemas.microsoft.com/office/drawing/2014/main" id="{EB942A77-2262-4EF2-B981-218E6B81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-1091" r="22052" b="1091"/>
          <a:stretch>
            <a:fillRect/>
          </a:stretch>
        </p:blipFill>
        <p:spPr bwMode="auto">
          <a:xfrm>
            <a:off x="9778110" y="5782139"/>
            <a:ext cx="2413890" cy="65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olo 1">
            <a:extLst>
              <a:ext uri="{FF2B5EF4-FFF2-40B4-BE49-F238E27FC236}">
                <a16:creationId xmlns:a16="http://schemas.microsoft.com/office/drawing/2014/main" id="{1A777A39-AC92-4899-8D13-DD54E001EE33}"/>
              </a:ext>
            </a:extLst>
          </p:cNvPr>
          <p:cNvSpPr txBox="1">
            <a:spLocks/>
          </p:cNvSpPr>
          <p:nvPr/>
        </p:nvSpPr>
        <p:spPr>
          <a:xfrm>
            <a:off x="699158" y="421817"/>
            <a:ext cx="10058400" cy="1369074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MENADŽMENT SPORTSKIH </a:t>
            </a:r>
            <a:r>
              <a:rPr lang="it-IT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DOGAĐAJ</a:t>
            </a:r>
            <a:r>
              <a:rPr lang="hr-HR" b="1" dirty="0" smtClean="0">
                <a:solidFill>
                  <a:srgbClr val="FF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it-IT" b="1" dirty="0" smtClean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974F170-166F-424A-B5D1-263D6EB768D9}"/>
              </a:ext>
            </a:extLst>
          </p:cNvPr>
          <p:cNvSpPr txBox="1">
            <a:spLocks/>
          </p:cNvSpPr>
          <p:nvPr/>
        </p:nvSpPr>
        <p:spPr>
          <a:xfrm>
            <a:off x="570877" y="1572639"/>
            <a:ext cx="10822282" cy="3447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it-IT" sz="2800" b="1" dirty="0">
              <a:solidFill>
                <a:srgbClr val="FF434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pl-PL" sz="2800" b="1" dirty="0">
                <a:solidFill>
                  <a:srgbClr val="FF43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ČIMBENICI ZA USPJEH U PROCESU NADMETANJA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10000"/>
              </a:lnSpc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Kompetencija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10000"/>
              </a:lnSpc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Ekonomska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učinkovitost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10000"/>
              </a:lnSpc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Transparentnost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670FFA34-4575-40AE-B24D-167600C417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59436" y="0"/>
            <a:ext cx="1790891" cy="1790891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89295F-060A-4477-8740-5BFDD488FF64}"/>
              </a:ext>
            </a:extLst>
          </p:cNvPr>
          <p:cNvSpPr txBox="1"/>
          <p:nvPr/>
        </p:nvSpPr>
        <p:spPr>
          <a:xfrm>
            <a:off x="8345159" y="64361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064A8B"/>
                </a:solidFill>
                <a:effectLst/>
                <a:latin typeface="Open Sans" panose="020B0606030504020204" pitchFamily="34" charset="0"/>
              </a:rPr>
              <a:t>612986-EPP-1-2019-1-DE-SPO-SCP</a:t>
            </a:r>
            <a:endParaRPr lang="en-US" dirty="0"/>
          </a:p>
        </p:txBody>
      </p:sp>
      <p:pic>
        <p:nvPicPr>
          <p:cNvPr id="4098" name="Picture 2" descr="Éxito icono grati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6851" y="3296428"/>
            <a:ext cx="2812732" cy="2812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256032" y="6251517"/>
            <a:ext cx="2404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Gauthier</a:t>
            </a:r>
            <a:r>
              <a:rPr lang="es-ES" dirty="0"/>
              <a:t> (2011)</a:t>
            </a:r>
          </a:p>
        </p:txBody>
      </p:sp>
    </p:spTree>
    <p:extLst>
      <p:ext uri="{BB962C8B-B14F-4D97-AF65-F5344CB8AC3E}">
        <p14:creationId xmlns:p14="http://schemas.microsoft.com/office/powerpoint/2010/main" val="15803405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Azul cáli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2660</Words>
  <Application>Microsoft Office PowerPoint</Application>
  <PresentationFormat>Široki zaslon</PresentationFormat>
  <Paragraphs>261</Paragraphs>
  <Slides>27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Open Sans</vt:lpstr>
      <vt:lpstr>Wingdings</vt:lpstr>
      <vt:lpstr>Tema di Office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L'ORMA - president</dc:creator>
  <cp:lastModifiedBy>Toma</cp:lastModifiedBy>
  <cp:revision>66</cp:revision>
  <dcterms:created xsi:type="dcterms:W3CDTF">2021-07-02T07:40:17Z</dcterms:created>
  <dcterms:modified xsi:type="dcterms:W3CDTF">2022-09-02T12:43:18Z</dcterms:modified>
</cp:coreProperties>
</file>