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83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2" r:id="rId17"/>
    <p:sldId id="277" r:id="rId18"/>
    <p:sldId id="278" r:id="rId19"/>
    <p:sldId id="279" r:id="rId20"/>
    <p:sldId id="280" r:id="rId21"/>
    <p:sldId id="281" r:id="rId22"/>
    <p:sldId id="260" r:id="rId23"/>
    <p:sldId id="276" r:id="rId24"/>
    <p:sldId id="257" r:id="rId25"/>
    <p:sldId id="273" r:id="rId26"/>
    <p:sldId id="274" r:id="rId27"/>
    <p:sldId id="275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434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E620A-4AAD-4B07-82CD-6E81E91DA2C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659BC31-D06C-4157-8582-DE4D20698CF8}">
      <dgm:prSet phldrT="[Texto]"/>
      <dgm:spPr/>
      <dgm:t>
        <a:bodyPr/>
        <a:lstStyle/>
        <a:p>
          <a:r>
            <a:rPr lang="es-ES" dirty="0"/>
            <a:t>FASE 0: Presentación de la candidatura</a:t>
          </a:r>
        </a:p>
      </dgm:t>
    </dgm:pt>
    <dgm:pt modelId="{0B945303-4A78-4005-A896-A50AD8CEB801}" type="parTrans" cxnId="{B8BCDD80-8A8D-43BF-8959-BA25AC86617D}">
      <dgm:prSet/>
      <dgm:spPr/>
      <dgm:t>
        <a:bodyPr/>
        <a:lstStyle/>
        <a:p>
          <a:endParaRPr lang="es-ES"/>
        </a:p>
      </dgm:t>
    </dgm:pt>
    <dgm:pt modelId="{1DA4A943-8EF9-4E2E-8C74-C8B07FEE3BBC}" type="sibTrans" cxnId="{B8BCDD80-8A8D-43BF-8959-BA25AC86617D}">
      <dgm:prSet/>
      <dgm:spPr/>
      <dgm:t>
        <a:bodyPr/>
        <a:lstStyle/>
        <a:p>
          <a:endParaRPr lang="es-ES"/>
        </a:p>
      </dgm:t>
    </dgm:pt>
    <dgm:pt modelId="{430C9306-472F-439E-BEA2-148527A8FA3D}">
      <dgm:prSet phldrT="[Texto]"/>
      <dgm:spPr/>
      <dgm:t>
        <a:bodyPr/>
        <a:lstStyle/>
        <a:p>
          <a:r>
            <a:rPr lang="es-ES" dirty="0"/>
            <a:t>FASE 1: Diseño de las características del evento</a:t>
          </a:r>
        </a:p>
      </dgm:t>
    </dgm:pt>
    <dgm:pt modelId="{ABB78F91-1C2F-42EA-A73D-81C146EF1235}" type="parTrans" cxnId="{DE0E6407-AC19-42F0-9E4F-A644CF425B7A}">
      <dgm:prSet/>
      <dgm:spPr/>
      <dgm:t>
        <a:bodyPr/>
        <a:lstStyle/>
        <a:p>
          <a:endParaRPr lang="es-ES"/>
        </a:p>
      </dgm:t>
    </dgm:pt>
    <dgm:pt modelId="{8CE87EC4-E715-4A92-A671-FDA234C434D2}" type="sibTrans" cxnId="{DE0E6407-AC19-42F0-9E4F-A644CF425B7A}">
      <dgm:prSet/>
      <dgm:spPr/>
      <dgm:t>
        <a:bodyPr/>
        <a:lstStyle/>
        <a:p>
          <a:endParaRPr lang="es-ES"/>
        </a:p>
      </dgm:t>
    </dgm:pt>
    <dgm:pt modelId="{D3EB92C0-EFD6-48BC-81A3-ED17825FAAFC}">
      <dgm:prSet phldrT="[Texto]"/>
      <dgm:spPr/>
      <dgm:t>
        <a:bodyPr/>
        <a:lstStyle/>
        <a:p>
          <a:r>
            <a:rPr lang="es-ES" dirty="0"/>
            <a:t>FASE 2: Diseño de la estructura y la programación del evento </a:t>
          </a:r>
        </a:p>
      </dgm:t>
    </dgm:pt>
    <dgm:pt modelId="{DC6DB771-3F41-4F12-B420-052F2D5C0012}" type="parTrans" cxnId="{34CD5092-CF0C-41C2-9ED8-EE5325403ABD}">
      <dgm:prSet/>
      <dgm:spPr/>
      <dgm:t>
        <a:bodyPr/>
        <a:lstStyle/>
        <a:p>
          <a:endParaRPr lang="es-ES"/>
        </a:p>
      </dgm:t>
    </dgm:pt>
    <dgm:pt modelId="{2441A50C-105E-4133-8349-0033A1B357CA}" type="sibTrans" cxnId="{34CD5092-CF0C-41C2-9ED8-EE5325403ABD}">
      <dgm:prSet/>
      <dgm:spPr/>
      <dgm:t>
        <a:bodyPr/>
        <a:lstStyle/>
        <a:p>
          <a:endParaRPr lang="es-ES"/>
        </a:p>
      </dgm:t>
    </dgm:pt>
    <dgm:pt modelId="{3A48AE0D-FB9F-45A3-B5A0-D95FFB835AB4}">
      <dgm:prSet/>
      <dgm:spPr/>
      <dgm:t>
        <a:bodyPr/>
        <a:lstStyle/>
        <a:p>
          <a:r>
            <a:rPr lang="es-ES" dirty="0"/>
            <a:t>FASE 3: Ejecución y celebración del evento</a:t>
          </a:r>
        </a:p>
      </dgm:t>
    </dgm:pt>
    <dgm:pt modelId="{B780D2C5-92FE-4439-9804-5C688312AD71}" type="parTrans" cxnId="{98BCA6B6-D465-472D-B7DA-8B15896EE3D8}">
      <dgm:prSet/>
      <dgm:spPr/>
      <dgm:t>
        <a:bodyPr/>
        <a:lstStyle/>
        <a:p>
          <a:endParaRPr lang="es-ES"/>
        </a:p>
      </dgm:t>
    </dgm:pt>
    <dgm:pt modelId="{3DDF1417-BA12-4E66-850B-D99FC9BE9590}" type="sibTrans" cxnId="{98BCA6B6-D465-472D-B7DA-8B15896EE3D8}">
      <dgm:prSet/>
      <dgm:spPr/>
      <dgm:t>
        <a:bodyPr/>
        <a:lstStyle/>
        <a:p>
          <a:endParaRPr lang="es-ES"/>
        </a:p>
      </dgm:t>
    </dgm:pt>
    <dgm:pt modelId="{4840F37E-9AE6-4AE3-ABD2-B4322D6A1131}">
      <dgm:prSet/>
      <dgm:spPr/>
      <dgm:t>
        <a:bodyPr/>
        <a:lstStyle/>
        <a:p>
          <a:r>
            <a:rPr lang="es-ES" dirty="0"/>
            <a:t>FASE 4: Evaluación</a:t>
          </a:r>
        </a:p>
      </dgm:t>
    </dgm:pt>
    <dgm:pt modelId="{53791077-A6E8-4D3F-A783-B689880DC581}" type="parTrans" cxnId="{B1A1C885-2701-443B-A397-A0C51751C543}">
      <dgm:prSet/>
      <dgm:spPr/>
      <dgm:t>
        <a:bodyPr/>
        <a:lstStyle/>
        <a:p>
          <a:endParaRPr lang="es-ES"/>
        </a:p>
      </dgm:t>
    </dgm:pt>
    <dgm:pt modelId="{C0C938AC-2AC4-42FD-B446-CA8E04E64892}" type="sibTrans" cxnId="{B1A1C885-2701-443B-A397-A0C51751C543}">
      <dgm:prSet/>
      <dgm:spPr/>
      <dgm:t>
        <a:bodyPr/>
        <a:lstStyle/>
        <a:p>
          <a:endParaRPr lang="es-ES"/>
        </a:p>
      </dgm:t>
    </dgm:pt>
    <dgm:pt modelId="{B7688BC1-00C5-4DF3-A878-8BCFF65F6117}" type="pres">
      <dgm:prSet presAssocID="{E76E620A-4AAD-4B07-82CD-6E81E91DA2C1}" presName="CompostProcess" presStyleCnt="0">
        <dgm:presLayoutVars>
          <dgm:dir/>
          <dgm:resizeHandles val="exact"/>
        </dgm:presLayoutVars>
      </dgm:prSet>
      <dgm:spPr/>
    </dgm:pt>
    <dgm:pt modelId="{18D5A447-D528-48A3-9384-5261C5B9BE83}" type="pres">
      <dgm:prSet presAssocID="{E76E620A-4AAD-4B07-82CD-6E81E91DA2C1}" presName="arrow" presStyleLbl="bgShp" presStyleIdx="0" presStyleCnt="1"/>
      <dgm:spPr/>
    </dgm:pt>
    <dgm:pt modelId="{AB43D510-063F-46E7-8149-FFD533F51297}" type="pres">
      <dgm:prSet presAssocID="{E76E620A-4AAD-4B07-82CD-6E81E91DA2C1}" presName="linearProcess" presStyleCnt="0"/>
      <dgm:spPr/>
    </dgm:pt>
    <dgm:pt modelId="{813E25F7-7DF5-47A9-81EA-32D42A4AB319}" type="pres">
      <dgm:prSet presAssocID="{0659BC31-D06C-4157-8582-DE4D20698CF8}" presName="textNode" presStyleLbl="node1" presStyleIdx="0" presStyleCnt="5">
        <dgm:presLayoutVars>
          <dgm:bulletEnabled val="1"/>
        </dgm:presLayoutVars>
      </dgm:prSet>
      <dgm:spPr/>
    </dgm:pt>
    <dgm:pt modelId="{0083C126-E524-4948-81DB-A89D78125524}" type="pres">
      <dgm:prSet presAssocID="{1DA4A943-8EF9-4E2E-8C74-C8B07FEE3BBC}" presName="sibTrans" presStyleCnt="0"/>
      <dgm:spPr/>
    </dgm:pt>
    <dgm:pt modelId="{37E41C57-1086-4C76-8AB2-A9DC7BE9FCF2}" type="pres">
      <dgm:prSet presAssocID="{430C9306-472F-439E-BEA2-148527A8FA3D}" presName="textNode" presStyleLbl="node1" presStyleIdx="1" presStyleCnt="5">
        <dgm:presLayoutVars>
          <dgm:bulletEnabled val="1"/>
        </dgm:presLayoutVars>
      </dgm:prSet>
      <dgm:spPr/>
    </dgm:pt>
    <dgm:pt modelId="{F031C87A-66F7-4EC8-BEA7-3A90513D4C55}" type="pres">
      <dgm:prSet presAssocID="{8CE87EC4-E715-4A92-A671-FDA234C434D2}" presName="sibTrans" presStyleCnt="0"/>
      <dgm:spPr/>
    </dgm:pt>
    <dgm:pt modelId="{16DC245B-3358-41DA-8A8B-AE08EF14F7DB}" type="pres">
      <dgm:prSet presAssocID="{D3EB92C0-EFD6-48BC-81A3-ED17825FAAFC}" presName="textNode" presStyleLbl="node1" presStyleIdx="2" presStyleCnt="5">
        <dgm:presLayoutVars>
          <dgm:bulletEnabled val="1"/>
        </dgm:presLayoutVars>
      </dgm:prSet>
      <dgm:spPr/>
    </dgm:pt>
    <dgm:pt modelId="{4F00D237-0DCE-4922-8CC0-D1B36ABC859A}" type="pres">
      <dgm:prSet presAssocID="{2441A50C-105E-4133-8349-0033A1B357CA}" presName="sibTrans" presStyleCnt="0"/>
      <dgm:spPr/>
    </dgm:pt>
    <dgm:pt modelId="{5FB8122E-2ADF-4192-BE96-0225CB6A7F2E}" type="pres">
      <dgm:prSet presAssocID="{3A48AE0D-FB9F-45A3-B5A0-D95FFB835AB4}" presName="textNode" presStyleLbl="node1" presStyleIdx="3" presStyleCnt="5">
        <dgm:presLayoutVars>
          <dgm:bulletEnabled val="1"/>
        </dgm:presLayoutVars>
      </dgm:prSet>
      <dgm:spPr/>
    </dgm:pt>
    <dgm:pt modelId="{080FB18F-3ABB-4FF9-A063-73AA7283F3FC}" type="pres">
      <dgm:prSet presAssocID="{3DDF1417-BA12-4E66-850B-D99FC9BE9590}" presName="sibTrans" presStyleCnt="0"/>
      <dgm:spPr/>
    </dgm:pt>
    <dgm:pt modelId="{D7E61459-46A8-4685-B172-5564E019C723}" type="pres">
      <dgm:prSet presAssocID="{4840F37E-9AE6-4AE3-ABD2-B4322D6A1131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DE0E6407-AC19-42F0-9E4F-A644CF425B7A}" srcId="{E76E620A-4AAD-4B07-82CD-6E81E91DA2C1}" destId="{430C9306-472F-439E-BEA2-148527A8FA3D}" srcOrd="1" destOrd="0" parTransId="{ABB78F91-1C2F-42EA-A73D-81C146EF1235}" sibTransId="{8CE87EC4-E715-4A92-A671-FDA234C434D2}"/>
    <dgm:cxn modelId="{D1013438-A101-4862-81D7-5CCB3A93F949}" type="presOf" srcId="{D3EB92C0-EFD6-48BC-81A3-ED17825FAAFC}" destId="{16DC245B-3358-41DA-8A8B-AE08EF14F7DB}" srcOrd="0" destOrd="0" presId="urn:microsoft.com/office/officeart/2005/8/layout/hProcess9"/>
    <dgm:cxn modelId="{8CAA316F-078A-47DB-BEC0-311E1CFE7410}" type="presOf" srcId="{E76E620A-4AAD-4B07-82CD-6E81E91DA2C1}" destId="{B7688BC1-00C5-4DF3-A878-8BCFF65F6117}" srcOrd="0" destOrd="0" presId="urn:microsoft.com/office/officeart/2005/8/layout/hProcess9"/>
    <dgm:cxn modelId="{19F4397B-1BF2-4435-903F-D9EE9D6328E5}" type="presOf" srcId="{430C9306-472F-439E-BEA2-148527A8FA3D}" destId="{37E41C57-1086-4C76-8AB2-A9DC7BE9FCF2}" srcOrd="0" destOrd="0" presId="urn:microsoft.com/office/officeart/2005/8/layout/hProcess9"/>
    <dgm:cxn modelId="{B8BCDD80-8A8D-43BF-8959-BA25AC86617D}" srcId="{E76E620A-4AAD-4B07-82CD-6E81E91DA2C1}" destId="{0659BC31-D06C-4157-8582-DE4D20698CF8}" srcOrd="0" destOrd="0" parTransId="{0B945303-4A78-4005-A896-A50AD8CEB801}" sibTransId="{1DA4A943-8EF9-4E2E-8C74-C8B07FEE3BBC}"/>
    <dgm:cxn modelId="{B1A1C885-2701-443B-A397-A0C51751C543}" srcId="{E76E620A-4AAD-4B07-82CD-6E81E91DA2C1}" destId="{4840F37E-9AE6-4AE3-ABD2-B4322D6A1131}" srcOrd="4" destOrd="0" parTransId="{53791077-A6E8-4D3F-A783-B689880DC581}" sibTransId="{C0C938AC-2AC4-42FD-B446-CA8E04E64892}"/>
    <dgm:cxn modelId="{34CD5092-CF0C-41C2-9ED8-EE5325403ABD}" srcId="{E76E620A-4AAD-4B07-82CD-6E81E91DA2C1}" destId="{D3EB92C0-EFD6-48BC-81A3-ED17825FAAFC}" srcOrd="2" destOrd="0" parTransId="{DC6DB771-3F41-4F12-B420-052F2D5C0012}" sibTransId="{2441A50C-105E-4133-8349-0033A1B357CA}"/>
    <dgm:cxn modelId="{98BCA6B6-D465-472D-B7DA-8B15896EE3D8}" srcId="{E76E620A-4AAD-4B07-82CD-6E81E91DA2C1}" destId="{3A48AE0D-FB9F-45A3-B5A0-D95FFB835AB4}" srcOrd="3" destOrd="0" parTransId="{B780D2C5-92FE-4439-9804-5C688312AD71}" sibTransId="{3DDF1417-BA12-4E66-850B-D99FC9BE9590}"/>
    <dgm:cxn modelId="{B15EB4C6-5DC0-48EC-B686-A1E2D3341E1A}" type="presOf" srcId="{4840F37E-9AE6-4AE3-ABD2-B4322D6A1131}" destId="{D7E61459-46A8-4685-B172-5564E019C723}" srcOrd="0" destOrd="0" presId="urn:microsoft.com/office/officeart/2005/8/layout/hProcess9"/>
    <dgm:cxn modelId="{C618C5DA-3118-41A4-8765-7CFD5A58DCAF}" type="presOf" srcId="{3A48AE0D-FB9F-45A3-B5A0-D95FFB835AB4}" destId="{5FB8122E-2ADF-4192-BE96-0225CB6A7F2E}" srcOrd="0" destOrd="0" presId="urn:microsoft.com/office/officeart/2005/8/layout/hProcess9"/>
    <dgm:cxn modelId="{9CF521F6-5D97-4746-AA36-8DB4DF08FF3E}" type="presOf" srcId="{0659BC31-D06C-4157-8582-DE4D20698CF8}" destId="{813E25F7-7DF5-47A9-81EA-32D42A4AB319}" srcOrd="0" destOrd="0" presId="urn:microsoft.com/office/officeart/2005/8/layout/hProcess9"/>
    <dgm:cxn modelId="{B8687345-0CAE-4DEB-A4D9-3FEF7BC75D29}" type="presParOf" srcId="{B7688BC1-00C5-4DF3-A878-8BCFF65F6117}" destId="{18D5A447-D528-48A3-9384-5261C5B9BE83}" srcOrd="0" destOrd="0" presId="urn:microsoft.com/office/officeart/2005/8/layout/hProcess9"/>
    <dgm:cxn modelId="{95790E8F-8D38-44A1-82D8-653D54EB1F20}" type="presParOf" srcId="{B7688BC1-00C5-4DF3-A878-8BCFF65F6117}" destId="{AB43D510-063F-46E7-8149-FFD533F51297}" srcOrd="1" destOrd="0" presId="urn:microsoft.com/office/officeart/2005/8/layout/hProcess9"/>
    <dgm:cxn modelId="{EA5717E8-46CB-4ACE-AB66-00E4F1786A08}" type="presParOf" srcId="{AB43D510-063F-46E7-8149-FFD533F51297}" destId="{813E25F7-7DF5-47A9-81EA-32D42A4AB319}" srcOrd="0" destOrd="0" presId="urn:microsoft.com/office/officeart/2005/8/layout/hProcess9"/>
    <dgm:cxn modelId="{5C5725BC-1530-4790-AB3C-97FA6E25477E}" type="presParOf" srcId="{AB43D510-063F-46E7-8149-FFD533F51297}" destId="{0083C126-E524-4948-81DB-A89D78125524}" srcOrd="1" destOrd="0" presId="urn:microsoft.com/office/officeart/2005/8/layout/hProcess9"/>
    <dgm:cxn modelId="{3322BF64-6392-4E8F-B7DD-C23A0B5D94E5}" type="presParOf" srcId="{AB43D510-063F-46E7-8149-FFD533F51297}" destId="{37E41C57-1086-4C76-8AB2-A9DC7BE9FCF2}" srcOrd="2" destOrd="0" presId="urn:microsoft.com/office/officeart/2005/8/layout/hProcess9"/>
    <dgm:cxn modelId="{2090F097-8E1C-4599-B443-2DD0224A67A3}" type="presParOf" srcId="{AB43D510-063F-46E7-8149-FFD533F51297}" destId="{F031C87A-66F7-4EC8-BEA7-3A90513D4C55}" srcOrd="3" destOrd="0" presId="urn:microsoft.com/office/officeart/2005/8/layout/hProcess9"/>
    <dgm:cxn modelId="{A68A2AEC-5AE7-4E9F-A771-414367DE8087}" type="presParOf" srcId="{AB43D510-063F-46E7-8149-FFD533F51297}" destId="{16DC245B-3358-41DA-8A8B-AE08EF14F7DB}" srcOrd="4" destOrd="0" presId="urn:microsoft.com/office/officeart/2005/8/layout/hProcess9"/>
    <dgm:cxn modelId="{C124F2CD-00E1-495F-A307-CBC611D3519E}" type="presParOf" srcId="{AB43D510-063F-46E7-8149-FFD533F51297}" destId="{4F00D237-0DCE-4922-8CC0-D1B36ABC859A}" srcOrd="5" destOrd="0" presId="urn:microsoft.com/office/officeart/2005/8/layout/hProcess9"/>
    <dgm:cxn modelId="{FEFDA42F-EA14-4E67-9C96-9D8D35002FCF}" type="presParOf" srcId="{AB43D510-063F-46E7-8149-FFD533F51297}" destId="{5FB8122E-2ADF-4192-BE96-0225CB6A7F2E}" srcOrd="6" destOrd="0" presId="urn:microsoft.com/office/officeart/2005/8/layout/hProcess9"/>
    <dgm:cxn modelId="{3D9AD2A2-65FF-4DB4-A4F2-2A9930DAD452}" type="presParOf" srcId="{AB43D510-063F-46E7-8149-FFD533F51297}" destId="{080FB18F-3ABB-4FF9-A063-73AA7283F3FC}" srcOrd="7" destOrd="0" presId="urn:microsoft.com/office/officeart/2005/8/layout/hProcess9"/>
    <dgm:cxn modelId="{184B9629-3286-4015-9EAF-DDAD30B8C716}" type="presParOf" srcId="{AB43D510-063F-46E7-8149-FFD533F51297}" destId="{D7E61459-46A8-4685-B172-5564E019C72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5A447-D528-48A3-9384-5261C5B9BE83}">
      <dsp:nvSpPr>
        <dsp:cNvPr id="0" name=""/>
        <dsp:cNvSpPr/>
      </dsp:nvSpPr>
      <dsp:spPr>
        <a:xfrm>
          <a:off x="824015" y="0"/>
          <a:ext cx="9338842" cy="372680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E25F7-7DF5-47A9-81EA-32D42A4AB319}">
      <dsp:nvSpPr>
        <dsp:cNvPr id="0" name=""/>
        <dsp:cNvSpPr/>
      </dsp:nvSpPr>
      <dsp:spPr>
        <a:xfrm>
          <a:off x="4828" y="1118040"/>
          <a:ext cx="2111003" cy="149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FASE 0: Presentación de la candidatura</a:t>
          </a:r>
        </a:p>
      </dsp:txBody>
      <dsp:txXfrm>
        <a:off x="77599" y="1190811"/>
        <a:ext cx="1965461" cy="1345178"/>
      </dsp:txXfrm>
    </dsp:sp>
    <dsp:sp modelId="{37E41C57-1086-4C76-8AB2-A9DC7BE9FCF2}">
      <dsp:nvSpPr>
        <dsp:cNvPr id="0" name=""/>
        <dsp:cNvSpPr/>
      </dsp:nvSpPr>
      <dsp:spPr>
        <a:xfrm>
          <a:off x="2221381" y="1118040"/>
          <a:ext cx="2111003" cy="149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FASE 1: Diseño de las características del evento</a:t>
          </a:r>
        </a:p>
      </dsp:txBody>
      <dsp:txXfrm>
        <a:off x="2294152" y="1190811"/>
        <a:ext cx="1965461" cy="1345178"/>
      </dsp:txXfrm>
    </dsp:sp>
    <dsp:sp modelId="{16DC245B-3358-41DA-8A8B-AE08EF14F7DB}">
      <dsp:nvSpPr>
        <dsp:cNvPr id="0" name=""/>
        <dsp:cNvSpPr/>
      </dsp:nvSpPr>
      <dsp:spPr>
        <a:xfrm>
          <a:off x="4437935" y="1118040"/>
          <a:ext cx="2111003" cy="149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FASE 2: Diseño de la estructura y la programación del evento </a:t>
          </a:r>
        </a:p>
      </dsp:txBody>
      <dsp:txXfrm>
        <a:off x="4510706" y="1190811"/>
        <a:ext cx="1965461" cy="1345178"/>
      </dsp:txXfrm>
    </dsp:sp>
    <dsp:sp modelId="{5FB8122E-2ADF-4192-BE96-0225CB6A7F2E}">
      <dsp:nvSpPr>
        <dsp:cNvPr id="0" name=""/>
        <dsp:cNvSpPr/>
      </dsp:nvSpPr>
      <dsp:spPr>
        <a:xfrm>
          <a:off x="6654488" y="1118040"/>
          <a:ext cx="2111003" cy="149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FASE 3: Ejecución y celebración del evento</a:t>
          </a:r>
        </a:p>
      </dsp:txBody>
      <dsp:txXfrm>
        <a:off x="6727259" y="1190811"/>
        <a:ext cx="1965461" cy="1345178"/>
      </dsp:txXfrm>
    </dsp:sp>
    <dsp:sp modelId="{D7E61459-46A8-4685-B172-5564E019C723}">
      <dsp:nvSpPr>
        <dsp:cNvPr id="0" name=""/>
        <dsp:cNvSpPr/>
      </dsp:nvSpPr>
      <dsp:spPr>
        <a:xfrm>
          <a:off x="8871042" y="1118040"/>
          <a:ext cx="2111003" cy="149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FASE 4: Evaluación</a:t>
          </a:r>
        </a:p>
      </dsp:txBody>
      <dsp:txXfrm>
        <a:off x="8943813" y="1190811"/>
        <a:ext cx="1965461" cy="1345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22D43-3732-442D-8407-E5B649A71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3C070E6-D575-441D-8DC5-9A1D58322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E18E78-C27A-4D74-A31A-DD6DA531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CA433D-180B-4EF9-87D9-5254B54D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E846D2-6B04-4688-A00E-3274A328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08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655D2E-2063-43E0-8AA0-EC9CEBC5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051716-0DEE-48CD-A4FE-10E3C9E32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686F83-A155-4A82-A992-2C2C05EE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58A01-88A7-4C1B-9A6F-B4B42EAF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074603-F71D-4817-A576-F83DA7E6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60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BD0D81-5363-4654-A9A4-4FCFD1A61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0CC130-82B0-4F40-A74E-8422938BD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E7A25A-B9F5-491D-B766-6A791078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B55EF5-D8C4-4029-BBD6-41A39D2C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3B754C-BADF-4A85-95F6-27F06FD4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77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8FF09-C6D4-48E4-82EB-F2B3FAA6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324F21-0C5C-45F7-B717-AA042CC43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6BA96A-E2E1-4218-AE09-90F7EB30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78229A-E6A4-4DAC-B4E8-EC35DCE3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D4F011-B5E0-4AD4-B6B9-FBD32D25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88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D51115-0E30-4E73-9E58-A8711EF9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2A0BF8-050F-41F5-AEC8-D0BB94FF1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85096F-625D-4B3E-81E1-BA092514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2BBC08-BE94-43B0-A31F-1069D0028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3D8CC2-66BD-4BFD-9373-DD2241B4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04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55248-3D8E-4B86-80F5-356126DC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FC0A3-A6CA-4367-A717-AFB490DCB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667CEA-359A-4A83-BF28-DC5C98411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E9E0F1-9FA3-4569-BD6B-621533EC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E27C14-2CB9-44FA-84BE-74AD74B8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E792DC-121C-47A2-A937-B071AA5C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3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578710-0A59-4DF1-98CF-AB80814D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0F55A4-2AFA-4035-9A19-8DD7B7ACA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912B13-5DE3-4BFB-965D-48E8B69CA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1BA0BE-A12D-46A2-9FB6-3F77D62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CF5D574-6EE6-40BA-9E44-5C17FBACC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69DA5E-F0FF-4450-BDD2-71DA53AD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A8A71-4D60-4445-8A1A-3EEB0F68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816632F-73DE-4479-A237-CBAAC8B6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2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86DCA-BDC1-4302-9036-71BA0E94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2CC47B-CD2B-4B3A-AEA1-348AF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DE5D86-D803-40C0-BC64-BB1FB0B7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30DF70-E7CD-4954-AFFE-666915C2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4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4A56D5-0CF4-4D33-B5C2-875FDCE5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3C19F68-E749-46BC-A208-FC91CDB4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6E7413-C54E-4206-A2C9-588651BC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30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8FBA5-7522-4A20-9C98-520E5CE6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789BD-49CE-45FF-A715-00B0D8D7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EB5D2A-0B6B-4C47-9625-ADF50FC32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08F4A-36F3-4258-9615-D5CEC930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929648-EC9D-4131-A8B1-F20F76D0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0D14E9-691E-4AAD-A03A-57D785E4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29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851B4-5921-4469-94B6-48A92117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BEC7043-70E6-4EE9-ABB9-D43A0C366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E858B7-A9DE-4155-8D31-6A11828F0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7DAB4B-5BC6-47D4-A0B5-1125FD62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8A2E2D-B0B8-42A1-8577-79656437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3E0038-5187-46BE-BB16-EBB9FCDD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6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C09EBF-5948-4CD7-99A6-B78D3E63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87B427-60B8-4E25-94F7-6B8D64DE4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824629-67E7-4322-86B1-3E6F4A518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E4F86E-44C9-479A-A8BB-1C4716433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BD763B-845F-4B9F-9A1C-8CB59E6E1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-_hMBxcypw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494686" y="1619531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721523" y="3173271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5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 3. MÓDULO 6 </a:t>
            </a:r>
          </a:p>
          <a:p>
            <a:pPr>
              <a:lnSpc>
                <a:spcPct val="110000"/>
              </a:lnSpc>
            </a:pPr>
            <a:r>
              <a:rPr lang="it-IT" sz="4000" dirty="0">
                <a:latin typeface="Arial" panose="020B0604020202020204" pitchFamily="34" charset="0"/>
                <a:cs typeface="Arial" panose="020B0604020202020204" pitchFamily="34" charset="0"/>
              </a:rPr>
              <a:t>PARTE 1. CONTENIDO TEÓRICO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40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99158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647425" y="1367008"/>
            <a:ext cx="663550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</a:t>
            </a:r>
          </a:p>
          <a:p>
            <a:pPr algn="l">
              <a:lnSpc>
                <a:spcPct val="110000"/>
              </a:lnSpc>
            </a:pPr>
            <a:endParaRPr lang="it-IT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Según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Magaz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-González y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Fanjul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-Suárez (2012),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aspecto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financiero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controla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mediante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elaboración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presupuesto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asignación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destinados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formulación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específica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adecuación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estados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gastos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ingresos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depende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buena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concepción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mismo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estructura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fases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tareas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responsabilidades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asignación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(sin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olvidar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controles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necesarios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detectar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allá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lo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presupuestado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4098" name="Picture 2" descr="Ahorros, Presupuesto, Inversión, Dinero">
            <a:extLst>
              <a:ext uri="{FF2B5EF4-FFF2-40B4-BE49-F238E27FC236}">
                <a16:creationId xmlns:a16="http://schemas.microsoft.com/office/drawing/2014/main" id="{DAC9EB6A-CE34-D556-4487-8BE4F7C16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64" y="2825611"/>
            <a:ext cx="3792734" cy="252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40AE156-335B-D47D-88DC-1644891E418F}"/>
              </a:ext>
            </a:extLst>
          </p:cNvPr>
          <p:cNvCxnSpPr>
            <a:cxnSpLocks/>
          </p:cNvCxnSpPr>
          <p:nvPr/>
        </p:nvCxnSpPr>
        <p:spPr>
          <a:xfrm>
            <a:off x="7659445" y="2212647"/>
            <a:ext cx="0" cy="3754419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23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570172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PLANIFICACIÓN: ORGANIZACIÓN DE LAS PRINCIPALES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PRE-EVENTO: LA FASE DE PLANIFICACIÓN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Determinar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definir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finalidad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Nombrar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Comité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Organizador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3.-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Determinar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Invitados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Delegados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Ponentes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Acompañantes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Seleccionar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70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416765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PLANIFICACIÓN: ORGANIZACIÓN DE LAS PRINCIPALES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PRE-EVENTO: LA FASE DE PLANIFICACIÓN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5.-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Seleccionar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lugares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celebración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6.-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Elaborar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general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7.-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Estimar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materiales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técnicos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8.-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Elaboración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presupuesto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3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449482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PLANIFICACIÓN: ORGANIZACIÓN DE LAS PRINCIPALES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PRE-EVENTO: LA FASE DE PLANIFICACIÓN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9.-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Promoción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10.-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Elaboración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material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impreso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11.-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Selección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Personal.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12.-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Adquisición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Contratación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materiales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3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553778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PLANIFICACIÓN: ORGANIZACIÓN DE LAS PRINCIPALES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EVENTO: LA FASE DE IMPLEMENTACIÓN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llevarán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cabo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previstas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pre-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Consistirá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reunión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las personas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involucradas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y la hora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estimados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guiados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comité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organizador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preparó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5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570172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1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PLANIFICACIÓN: ORGANIZACIÓN DE LAS PRINCIPALES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POST- EVENTO: EVALUACIÓN DE RESULTADOS</a:t>
            </a:r>
          </a:p>
          <a:p>
            <a:pPr algn="just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Recopilación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archivo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relevante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Agradecimientos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3.-Evaluación</a:t>
            </a: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4.-Cumplimiento de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compromisos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adquiridos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5.-Informe y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cuentas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anuales</a:t>
            </a: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86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253434" y="1151113"/>
            <a:ext cx="11685131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36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47958134"/>
              </p:ext>
            </p:extLst>
          </p:nvPr>
        </p:nvGraphicFramePr>
        <p:xfrm>
          <a:off x="626006" y="2481975"/>
          <a:ext cx="10986874" cy="3726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06869" y="6208776"/>
            <a:ext cx="410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Magaz</a:t>
            </a:r>
            <a:r>
              <a:rPr lang="en-GB" dirty="0"/>
              <a:t>-González y </a:t>
            </a:r>
            <a:r>
              <a:rPr lang="en-GB" dirty="0" err="1"/>
              <a:t>Fanjul</a:t>
            </a:r>
            <a:r>
              <a:rPr lang="en-GB" dirty="0"/>
              <a:t>-Suárez (2012)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6145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771270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7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0 O PRELIMINAR: </a:t>
            </a:r>
            <a:r>
              <a:rPr lang="en-US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Preliminar</a:t>
            </a:r>
            <a:r>
              <a:rPr 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candidatura</a:t>
            </a:r>
            <a:r>
              <a:rPr 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elabora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informe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realiza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conseguir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apoyos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candidatura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mejor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estrategia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90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231774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1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6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1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9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1: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algn="just">
              <a:lnSpc>
                <a:spcPct val="110000"/>
              </a:lnSpc>
            </a:pP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Corresponde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plan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estratégico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responde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: ¿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quieres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quieres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quieres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quieres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?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formulan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fijan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objetivos-metas-restricciones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configura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variables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tipología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duración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infraestructura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técnico-deportivas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implicadas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etc.).</a:t>
            </a: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03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231774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1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9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2: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Estructura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Programación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responde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quién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cuándo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cuánto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diseña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estructura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Corresponde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plan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estructural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del plan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operativo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es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que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depende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éxito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0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99158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603197" y="1574060"/>
            <a:ext cx="6187182" cy="40108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EVENTO DEPORTIVO</a:t>
            </a: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'El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conjunto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deportivas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conforman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un evento concreto,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complejo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en su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carácter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diverso, y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tiene un alto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social, con una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fuerte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presencia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mediática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provoca un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medioambiental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genera de forma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autónoma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ingresos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económicos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Añó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2000; 2003).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1026" name="Picture 2" descr="Mujer, Balonmano, Balonmano Femenino">
            <a:extLst>
              <a:ext uri="{FF2B5EF4-FFF2-40B4-BE49-F238E27FC236}">
                <a16:creationId xmlns:a16="http://schemas.microsoft.com/office/drawing/2014/main" id="{0E6B570B-EBE4-8D49-CCE5-14D41B931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4" y="2269875"/>
            <a:ext cx="4714398" cy="314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07208FED-3ED3-FF61-D9E6-121A8A9C6BE9}"/>
              </a:ext>
            </a:extLst>
          </p:cNvPr>
          <p:cNvCxnSpPr>
            <a:cxnSpLocks/>
          </p:cNvCxnSpPr>
          <p:nvPr/>
        </p:nvCxnSpPr>
        <p:spPr>
          <a:xfrm>
            <a:off x="5357308" y="1936376"/>
            <a:ext cx="0" cy="3754419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75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231774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1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9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3: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Realización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ejecución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) y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celebración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ejecutiva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Desarrollo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propiamente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dicho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realización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Corresponde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al plan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operativo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pero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atendiendo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cuestiones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planteadas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anteriormente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: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ejecutan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tareas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previstas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llevan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cabo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sistematizados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2,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activan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relaciones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establecidas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cadenas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correlación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suministro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diseñadas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utilizan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previstos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4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626006" y="1570172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1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EVENTO: DIFERENTES FASES</a:t>
            </a:r>
            <a:endParaRPr lang="it-IT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9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4: </a:t>
            </a:r>
            <a:r>
              <a:rPr lang="en-US" sz="9600" b="1" dirty="0" err="1"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Última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tanto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organizativa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social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Incluye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elaboración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informe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publicación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reproducción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recopilación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comunicados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prensa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encuestas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estadísticas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liquidación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, las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reuniones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posteriores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comité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organizador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600" dirty="0" err="1">
                <a:latin typeface="Arial" panose="020B0604020202020204" pitchFamily="34" charset="0"/>
                <a:cs typeface="Arial" panose="020B0604020202020204" pitchFamily="34" charset="0"/>
              </a:rPr>
              <a:t>ejecutivo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14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494686" y="1619531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721523" y="3173271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5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 3. MÓDULO 6 </a:t>
            </a:r>
          </a:p>
          <a:p>
            <a:pPr>
              <a:lnSpc>
                <a:spcPct val="110000"/>
              </a:lnSpc>
            </a:pPr>
            <a:r>
              <a:rPr lang="it-IT" sz="4000" dirty="0">
                <a:latin typeface="Arial" panose="020B0604020202020204" pitchFamily="34" charset="0"/>
                <a:cs typeface="Arial" panose="020B0604020202020204" pitchFamily="34" charset="0"/>
              </a:rPr>
              <a:t>PARTE 2. CONTENIDO PRÁCTICO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9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26006" y="201098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175702" y="1486351"/>
            <a:ext cx="6338914" cy="3187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endParaRPr lang="it-IT" sz="2800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lnSpc>
                <a:spcPct val="110000"/>
              </a:lnSpc>
              <a:buFont typeface="+mj-lt"/>
              <a:buAutoNum type="arabicPeriod"/>
            </a:pP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aprox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-cuatro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miembros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) y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desarrollar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fases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0" indent="-1143000" algn="just">
              <a:lnSpc>
                <a:spcPct val="110000"/>
              </a:lnSpc>
              <a:buFont typeface="+mj-lt"/>
              <a:buAutoNum type="arabicPeriod"/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lnSpc>
                <a:spcPct val="110000"/>
              </a:lnSpc>
              <a:buFont typeface="+mj-lt"/>
              <a:buAutoNum type="arabicPeriod"/>
            </a:pP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asignar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roles y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decidir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queréis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especializar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formador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actuará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observador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ayudando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gestores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puedan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necesitar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ayuda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0" indent="-1143000" algn="just">
              <a:lnSpc>
                <a:spcPct val="110000"/>
              </a:lnSpc>
              <a:buFont typeface="+mj-lt"/>
              <a:buAutoNum type="arabicPeriod"/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lnSpc>
                <a:spcPct val="110000"/>
              </a:lnSpc>
              <a:buFont typeface="+mj-lt"/>
              <a:buAutoNum type="arabicPeriod"/>
            </a:pP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Finalmente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presentarás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plan del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mostrarás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tus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al resto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10000"/>
              </a:lnSpc>
            </a:pPr>
            <a:endParaRPr lang="it-IT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5122" name="Picture 2" descr="Puesta En Marcha, Cita, Lluvia De Ideas">
            <a:extLst>
              <a:ext uri="{FF2B5EF4-FFF2-40B4-BE49-F238E27FC236}">
                <a16:creationId xmlns:a16="http://schemas.microsoft.com/office/drawing/2014/main" id="{DE0C5987-4A64-AB6D-1C8E-88A6CB6A9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51" y="2108277"/>
            <a:ext cx="3961890" cy="264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538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-9144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221259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731987" y="1510488"/>
            <a:ext cx="10533358" cy="3837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Ahmed, Z. U.,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Krohn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F. B. &amp; Heller, V. L. (1996). World University Games – 1993 at Buffalo (New York): Boosting its Tourism Industry or Missing an Opportunity – An International Marketing Perspective.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Professional Services Marketing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(2), 79–97.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Añó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V. (2000).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internacionales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Arbor.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Ciencia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Pensamiento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(650), 265-287. https://doi.org/0.3989/arbor.2000.i650.969  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Añó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V. (2003).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deportivas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. Los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Inde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Publicaciones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Añó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V.,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Calabuig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F.,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Ayora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D., Parra, D.,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Duclos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 (2014).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Percepción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social de la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importancia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beneficios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esperados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celebración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Juegos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Mediterráneos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Tarragona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2017.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Psicología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(1), 33-40.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Bull, C., &amp; Lovell, J. (2007). The impact of hosting major sporting events on local residents: An analysis of the views and perceptions of Canterbury residents in relation to the Tour de France 2007.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Sport, &amp; Tourism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(3-4), 229-248.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Calabuig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F., Parra, D.,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Añó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V.,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Ayora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 (2014).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percepción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residentes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cultural 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un Gran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Premio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Fórmula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Movimento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(1), 261-280.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Cardeira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I.,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Nunes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P. (2012).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desportivos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entre o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desporto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e o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humano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Intercontinental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Gestão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Desportiva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56-63.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Crockett, S. (1994). Sports tourism–bidding for international events.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 Tourism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(4), 8-11.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Gauthier, R. (2011). Improving the bidding process for international sporting events.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The International sports law journal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75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221259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829321" y="1406631"/>
            <a:ext cx="10533358" cy="3837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Getz, D. (1989). Special Events: defining the product.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Tourism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(2), 125 – 137. 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Getz, D. (2008). Event tourism: Definition, evolution, and research.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Tourism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(3), 403-428.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Getz, D., &amp; McConnell, A. (2011). Serious sport tourism and event travel careers.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(4), 326-338.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González-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García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R. J., Escamilla-Fajardo, P.,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López-Carril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S.,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Nuñez-Pomar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J. (2020).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Percepciones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residentes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turismo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Impactos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calidad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vida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apoyo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al sector.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Cuadernos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Psicología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(2), 174-188.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Kaplanidou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K.,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Karadakis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K., Gibson, H.,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Thapa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B., Walker, M.,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Geldenhuys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S., &amp; Coetzee, W. (2013). Quality of life, event impacts, and mega-event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pport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among South African residents before and after the 2010 FIFA World Cup.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Travel Research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(5), 631-645.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Kim, H. J.,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Gursoy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D., &amp; Lee, S.-B. (2006). The impact of the 2002 World Cup on South Korea: Comparisons of pre– and post-games.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Tourism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86-96.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Lee, S. (2001). A review of economic impact study on sport events.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The Sport Journal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(2), 32-39.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Lin, H.-W., &amp; Lu, H.-F. (2016). Valuing residents’ perceptions of sport tourism development in Taiwan’s North Coast and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Guanyinshan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National Scenic Area.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Asia Pacific Journal of Tourism Research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(4), 398-424.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Lorde, T.,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Greenidge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Devonish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D. (2011). Local residents’ perceptions of the impacts of the ICC Cricket World Cup 2007 on Barbados: Comparisons of pre– and post-games.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Tourism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349-356.</a:t>
            </a: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-9144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21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-9144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221259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7728" y="1510488"/>
            <a:ext cx="11036543" cy="3837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Ma, S. C.,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Rotherham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I. D. (2016). Residents’ changed perceptions of sport event impacts: The case of the 2012 Tour de Taiwan.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Leisure Studies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(5), 616-637.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Ma, S., Ma, S., Wu, J.,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Rotherham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I. D. (2013). Host residents’ perception changes on major sport events.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European Sport Management Quarterly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(5), 511-536.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Magaz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-González, A. M.,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Fanjul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-Suárez, J. L. (2012).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factores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fases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áreas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Internacional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Medicina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Ciencias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Física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y del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/International Journal of Medicine and Science of Physical Activity and Sport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(45), 138-169. 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Prayag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G.,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Hosany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S.,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Nunkoo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R., &amp; Alders, T. (2013). London residents’ support for the 2012 Olympic Games: The mediating effect of overall attitude.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Tourism Management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629-640.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Preuss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H. (2007). The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conceptualisation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and measurement of mega sport event legacies.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 &amp; tourism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(3-4), 207-228.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J. A. (2019). Los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instrumento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local.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Ciencia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(41), 91-92.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J. A. (Ed.). (2021).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. Una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vía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sostenible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Tirant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Lo Blanch.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J. A.,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Mausier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B., &amp;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Calabuig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-Moreno, F. (2021a). Los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J. A. Sánchez-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(Ed.),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. Una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vía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sostenible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(pp. 103-140).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Tirant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Lo Blanch.</a:t>
            </a: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55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-9144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221259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775890" y="1440703"/>
            <a:ext cx="11018255" cy="3837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J. A.,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Maciá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Andreu, M. J., &amp; Gallardo Guerrero, A. M. (2021b).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J. A. Sánchez-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(Ed.),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. Una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vía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sostenible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(pp. 141-185).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Tirant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Lo Blanch.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J. A.,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Segado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F.,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Calabuig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-Moreno, F., &amp; Gallardo A. M. (2020). Measuring residents’ perceptions of corporate social responsibility at small-and medium-sized sports events.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Journal of Environmental Research and Public Health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(23), 8798.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Sánchez-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Sáez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J. A.,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Segado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F., &amp; Vidal, A. (2018). Los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socialmente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responsables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motor del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local.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Sports Economics &amp; Manag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ement,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(3), 172-1786.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Sarmento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J., Pinto, A., Costa, C., &amp; Silva, C. (2011). O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desportivo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factor de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Intercontinental de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Gestão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i="1" dirty="0" err="1">
                <a:latin typeface="Arial" panose="020B0604020202020204" pitchFamily="34" charset="0"/>
                <a:cs typeface="Arial" panose="020B0604020202020204" pitchFamily="34" charset="0"/>
              </a:rPr>
              <a:t>Desportiva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(1), 1-14.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Scheu, A. &amp;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Preuss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H. (2018). Residents’ perceptions of mega sport event legacies and impacts.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German Journal of Exercise and Sport Research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(3), 376-386.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Taks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M., Green, B.C.,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Misener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L. &amp;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Chalip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L. (2018). Sport participation from sport events: why it doesn’t happen?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Marketing Intelligence &amp; Planning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36(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2), 185-198. https://doi.org/10.1108/MIP-05-2017-0091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Turco, D. M., Swart, K., Bob, U., &amp;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Moodley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V. (2003). Socio-economic impact of sport tourism in the Durban unicity, South Africa.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 Tourism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(4), 223-39.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VanWynsberghe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R.,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Derom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I., &amp; Maurer, E. (2012). Social leveraging of the 2010 Olympic Games: ‘Sustainability’ in a City of Vancouver initiative.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Journal of Policy Research in Tourism, Leisure &amp; Events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(2), 185-205.</a:t>
            </a:r>
          </a:p>
          <a:p>
            <a:pPr marL="685800" indent="-685800"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Ziakas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V., &amp; Costa, C. A. (2011). Event portfolio and multi-purpose development: Establishing the conceptual grounds.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Sport Management Review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0" i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(4), 409-423.</a:t>
            </a:r>
          </a:p>
          <a:p>
            <a:pPr algn="just">
              <a:lnSpc>
                <a:spcPct val="11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8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99158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1384058" y="2319653"/>
            <a:ext cx="471194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Los 5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vistos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https://www.youtube.com/watch?v=-_hMBxcypwc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ultitud, Gente, Animando, Espectadores">
            <a:extLst>
              <a:ext uri="{FF2B5EF4-FFF2-40B4-BE49-F238E27FC236}">
                <a16:creationId xmlns:a16="http://schemas.microsoft.com/office/drawing/2014/main" id="{964EBC29-E8A1-CB6B-E1B6-BB37E0993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47" y="1982217"/>
            <a:ext cx="5145885" cy="343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Youtube, Rojo, Social, Icono, Jugar">
            <a:extLst>
              <a:ext uri="{FF2B5EF4-FFF2-40B4-BE49-F238E27FC236}">
                <a16:creationId xmlns:a16="http://schemas.microsoft.com/office/drawing/2014/main" id="{411653F4-5AEC-65DF-9D5E-B02833455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23" y="3959413"/>
            <a:ext cx="1181175" cy="82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75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62582" y="221003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367116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10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CLASIFICACIÓN DE LOS EVENTOS DEPORTIVOS</a:t>
            </a: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1. EVENTOS OCASIONALES: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entendidos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esporádicos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que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normalmente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repiten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anualmente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maratones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carreras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urbanas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campeonatos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torneos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cualquier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establecen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subgrupos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a.Ocasionales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menor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complejidad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carreras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populares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ciclistas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etc.). Se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celebran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simplemente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tienen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continuidad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extraordinarios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puntuales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complejidad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medio o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etapas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clasificatorias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campeonatos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europeos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mundiales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>
              <a:lnSpc>
                <a:spcPct val="110000"/>
              </a:lnSpc>
            </a:pP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puntuales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gran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complejidad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Juegos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Olímpicos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Campeonatos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Mundiales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 de Fútbol).</a:t>
            </a:r>
          </a:p>
          <a:p>
            <a:pPr algn="just">
              <a:lnSpc>
                <a:spcPct val="110000"/>
              </a:lnSpc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2. EVENTOS PERMANENTES: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concebidos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repiten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forma continua a lo largo del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periodicidad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quincenal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semanal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ligas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Las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reflejarían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único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subconjunto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5600" i="1" dirty="0" err="1">
                <a:latin typeface="Arial" panose="020B0604020202020204" pitchFamily="34" charset="0"/>
                <a:cs typeface="Arial" panose="020B0604020202020204" pitchFamily="34" charset="0"/>
              </a:rPr>
              <a:t>Habituales</a:t>
            </a:r>
            <a:r>
              <a:rPr lang="en-US" sz="5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complejidad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medio.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rutinarios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repiten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quince días o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7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62582" y="221003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134763"/>
            <a:ext cx="10822282" cy="15498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26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 E IMPORTANCIA DE LOS GRANDES EVENTOS DEPORTIVOS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777240" y="3243959"/>
            <a:ext cx="2615184" cy="92945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TURISMO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384190" y="2599006"/>
            <a:ext cx="2615184" cy="9294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ECONOMÍA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525896" y="4645333"/>
            <a:ext cx="2615184" cy="9294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MEDIO AMBIENTE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8208264" y="3265110"/>
            <a:ext cx="2615184" cy="9294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SOCIEDAD Y CULTURA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6050280" y="4645333"/>
            <a:ext cx="2615184" cy="9294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POLÍTICA Y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41451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62582" y="221003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134763"/>
            <a:ext cx="10822282" cy="1549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3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 E IMPORTANCIA DE LOS GRANDES EVENTOS DEPORTIVOS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2334561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IMPACTOS POSITIVOS:</a:t>
            </a:r>
          </a:p>
          <a:p>
            <a:pPr algn="just">
              <a:lnSpc>
                <a:spcPct val="110000"/>
              </a:lnSpc>
            </a:pP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instalaciones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recintos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Promoción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transporte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hoteles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restaurantes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tiendas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locales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Exposición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nacional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internacional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Establecimiento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programas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educativos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sanitarios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 de la industria </a:t>
            </a:r>
            <a:r>
              <a:rPr lang="it-IT" sz="4400" dirty="0" err="1">
                <a:latin typeface="Arial" panose="020B0604020202020204" pitchFamily="34" charset="0"/>
                <a:cs typeface="Arial" panose="020B0604020202020204" pitchFamily="34" charset="0"/>
              </a:rPr>
              <a:t>turística</a:t>
            </a: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261" y="3184806"/>
            <a:ext cx="1880898" cy="17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93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62582" y="221003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134763"/>
            <a:ext cx="10822282" cy="1549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3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 E IMPORTANCIA DE LOS GRANDES EVENTOS DEPORTIVOS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2238462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2900" b="1" dirty="0">
                <a:latin typeface="Arial" panose="020B0604020202020204" pitchFamily="34" charset="0"/>
                <a:cs typeface="Arial" panose="020B0604020202020204" pitchFamily="34" charset="0"/>
              </a:rPr>
              <a:t>IMPACTOS NEGATIVOS:</a:t>
            </a:r>
          </a:p>
          <a:p>
            <a:pPr algn="just">
              <a:lnSpc>
                <a:spcPct val="110000"/>
              </a:lnSpc>
            </a:pP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Daños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ecológicos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y aumento de la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espacios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naturales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Contaminación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arquitectónica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Hacinamiento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Infrautilización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900" dirty="0" err="1">
                <a:latin typeface="Arial" panose="020B0604020202020204" pitchFamily="34" charset="0"/>
                <a:cs typeface="Arial" panose="020B0604020202020204" pitchFamily="34" charset="0"/>
              </a:rPr>
              <a:t>instalaciones</a:t>
            </a: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123" y="2925654"/>
            <a:ext cx="1797036" cy="167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7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99158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4894675" y="1418791"/>
            <a:ext cx="6669740" cy="4177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PROCESO DE LICITACIÓN</a:t>
            </a:r>
          </a:p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Hall (1996)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considera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que 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ciudades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competitivas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intentan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atraer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oportunidades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empleo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economía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global. </a:t>
            </a:r>
          </a:p>
          <a:p>
            <a:pPr algn="just">
              <a:lnSpc>
                <a:spcPct val="11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Licitar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acoger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estrategia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competitiva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lo que 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ciudad/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región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centrar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atención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un breve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periodo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presentarse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destino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turístico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atractivo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imagen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turística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(Ahmed et al., 1996).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3074" name="Picture 2" descr="Juegos Olímpicos, Escalera, Del Año">
            <a:extLst>
              <a:ext uri="{FF2B5EF4-FFF2-40B4-BE49-F238E27FC236}">
                <a16:creationId xmlns:a16="http://schemas.microsoft.com/office/drawing/2014/main" id="{A9313FCE-4277-8219-5C6A-80D3F5F15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85" y="2128688"/>
            <a:ext cx="3955083" cy="313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59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699158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EVENTOS DEPORTIVOS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570877" y="1572639"/>
            <a:ext cx="10822282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 PARA TENER ÉXITO EN EL PROCESO DE LICITACIÓN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AutoNum type="arabicPeriod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AutoNum type="arabicPeriod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Eficiencia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económica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AutoNum type="arabicPeriod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lnSpc>
                <a:spcPct val="110000"/>
              </a:lnSpc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4098" name="Picture 2" descr="Éxito icono grat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851" y="3296428"/>
            <a:ext cx="2812732" cy="281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56032" y="6251517"/>
            <a:ext cx="2404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Gauthier</a:t>
            </a:r>
            <a:r>
              <a:rPr lang="es-ES" dirty="0"/>
              <a:t> (2011)</a:t>
            </a:r>
          </a:p>
        </p:txBody>
      </p:sp>
    </p:spTree>
    <p:extLst>
      <p:ext uri="{BB962C8B-B14F-4D97-AF65-F5344CB8AC3E}">
        <p14:creationId xmlns:p14="http://schemas.microsoft.com/office/powerpoint/2010/main" val="1580340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2934</Words>
  <Application>Microsoft Macintosh PowerPoint</Application>
  <PresentationFormat>Panorámica</PresentationFormat>
  <Paragraphs>262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Open Sans</vt:lpstr>
      <vt:lpstr>Wingdings</vt:lpstr>
      <vt:lpstr>Tema di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L'ORMA - president</dc:creator>
  <cp:lastModifiedBy>Microsoft Office User</cp:lastModifiedBy>
  <cp:revision>58</cp:revision>
  <dcterms:created xsi:type="dcterms:W3CDTF">2021-07-02T07:40:17Z</dcterms:created>
  <dcterms:modified xsi:type="dcterms:W3CDTF">2022-05-12T08:06:29Z</dcterms:modified>
</cp:coreProperties>
</file>