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434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A78E4-9992-4BC0-B803-8CD553A49FC2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D081D-F463-40F0-A7EB-675839E7355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8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ocu.com/en-au/document/swinburne-university-of-technology/introduction-to-sports-business-management/sports-marketing-case-study-seminar-assignments-assessment-3/48169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Ejemplo: "El objetivo de mi carrera es convertirme en entrenador profesional. Tras haber llevado a mi equipo a dos campeonatos nacionales y haber representado a mi país en los Juegos Olímpicos, he desarrollado sólidas habilidades de liderazgo y experiencia internacional que puedo aplicar al entrenamiento de atletas profesionales. Estoy interesada en explorar oportunidades de entrenamiento y me pregunto qué tipo de oportunidades de formación o puestos de nivel de asistente pueden existir actualmente."  - EL PROGRAMA DE CARRERA DE ATLETAS DE LA COI, https://stillmed.olympic.org/Documents/Commissions_PDFfiles/Athletes/athletes-kit/LifeSkills_S_Print.pdf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D081D-F463-40F0-A7EB-675839E735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95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Sport Tourism</a:t>
            </a:r>
          </a:p>
          <a:p>
            <a:r>
              <a:rPr lang="en-GB" dirty="0" smtClean="0"/>
              <a:t>Destinations</a:t>
            </a:r>
          </a:p>
          <a:p>
            <a:r>
              <a:rPr lang="en-GB" dirty="0" smtClean="0"/>
              <a:t>Issues, opportunities and</a:t>
            </a:r>
          </a:p>
          <a:p>
            <a:r>
              <a:rPr lang="en-GB" dirty="0" smtClean="0"/>
              <a:t>Analysis</a:t>
            </a:r>
            <a:r>
              <a:rPr lang="hr-HR" dirty="0" smtClean="0"/>
              <a:t>, 2005</a:t>
            </a:r>
          </a:p>
          <a:p>
            <a:r>
              <a:rPr lang="en-GB" dirty="0" smtClean="0"/>
              <a:t>James Higham</a:t>
            </a:r>
            <a:r>
              <a:rPr lang="hr-HR" dirty="0" smtClean="0"/>
              <a:t>, ED Elsevier</a:t>
            </a:r>
          </a:p>
          <a:p>
            <a:endParaRPr lang="hr-HR" dirty="0" smtClean="0"/>
          </a:p>
          <a:p>
            <a:r>
              <a:rPr lang="hr-HR" dirty="0" smtClean="0"/>
              <a:t>More </a:t>
            </a:r>
            <a:r>
              <a:rPr lang="en-US" noProof="0" dirty="0" smtClean="0"/>
              <a:t>examples: 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https://www.studocu.com/en-au/document/swinburne-university-of-technology/introduction-to-sports-business-management/sports-marketing-case-study-seminar-assignments-assessment-3/481695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https://www.studocu.com/en-au/document/swinburne-university-of-technology/sports-marketing/seminar-assignments-assessment-4-sports-marketing-plan/481694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D081D-F463-40F0-A7EB-675839E735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0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participants into smaller groups (5-6 people depending on number of people)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D081D-F463-40F0-A7EB-675839E7355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8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4022D43-3732-442D-8407-E5B649A71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23C070E6-D575-441D-8DC5-9A1D58322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8E18E78-C27A-4D74-A31A-DD6DA531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8CA433D-180B-4EF9-87D9-5254B54D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3E846D2-6B04-4688-A00E-3274A328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08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C655D2E-2063-43E0-8AA0-EC9CEBC5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8051716-0DEE-48CD-A4FE-10E3C9E32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7686F83-A155-4A82-A992-2C2C05EE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FD58A01-88A7-4C1B-9A6F-B4B42EAF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3074603-F71D-4817-A576-F83DA7E6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60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D8BD0D81-5363-4654-A9A4-4FCFD1A61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270CC130-82B0-4F40-A74E-8422938BD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E7A25A-B9F5-491D-B766-6A791078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FB55EF5-D8C4-4029-BBD6-41A39D2C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E3B754C-BADF-4A85-95F6-27F06FD4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7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248FF09-C6D4-48E4-82EB-F2B3FAA6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3324F21-0C5C-45F7-B717-AA042CC43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C6BA96A-E2E1-4218-AE09-90F7EB30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178229A-E6A4-4DAC-B4E8-EC35DCE3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1D4F011-B5E0-4AD4-B6B9-FBD32D25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88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3D51115-0E30-4E73-9E58-A8711EF9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F2A0BF8-050F-41F5-AEC8-D0BB94FF1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785096F-625D-4B3E-81E1-BA092514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22BBC08-BE94-43B0-A31F-1069D002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63D8CC2-66BD-4BFD-9373-DD2241B4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04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D255248-3D8E-4B86-80F5-356126DC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EAFC0A3-A6CA-4367-A717-AFB490DCB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5667CEA-359A-4A83-BF28-DC5C98411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AE9E0F1-9FA3-4569-BD6B-621533EC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5E27C14-2CB9-44FA-84BE-74AD74B8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1E792DC-121C-47A2-A937-B071AA5C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2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B578710-0A59-4DF1-98CF-AB80814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E0F55A4-2AFA-4035-9A19-8DD7B7ACA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9912B13-5DE3-4BFB-965D-48E8B69CA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111BA0BE-A12D-46A2-9FB6-3F77D6279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2CF5D574-6EE6-40BA-9E44-5C17FBACC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2169DA5E-F0FF-4450-BDD2-71DA53AD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3D1A8A71-4D60-4445-8A1A-3EEB0F68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6816632F-73DE-4479-A237-CBAAC8B6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26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8E86DCA-BDC1-4302-9036-71BA0E94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62CC47B-CD2B-4B3A-AEA1-348AFC89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3DE5D86-D803-40C0-BC64-BB1FB0B7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430DF70-E7CD-4954-AFFE-666915C2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4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D54A56D5-0CF4-4D33-B5C2-875FDCE5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E3C19F68-E749-46BC-A208-FC91CDB4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46E7413-C54E-4206-A2C9-588651BC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30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968FBA5-7522-4A20-9C98-520E5CE6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BC789BD-49CE-45FF-A715-00B0D8D7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7EB5D2A-0B6B-4C47-9625-ADF50FC32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008F4A-36F3-4258-9615-D5CEC930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E929648-EC9D-4131-A8B1-F20F76D0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00D14E9-691E-4AAD-A03A-57D785E4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29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C851B4-5921-4469-94B6-48A92117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BEC7043-70E6-4EE9-ABB9-D43A0C366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5E858B7-A9DE-4155-8D31-6A11828F0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B7DAB4B-5BC6-47D4-A0B5-1125FD62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38A2E2D-B0B8-42A1-8577-79656437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D3E0038-5187-46BE-BB16-EBB9FCDD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66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0C09EBF-5948-4CD7-99A6-B78D3E63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E87B427-60B8-4E25-94F7-6B8D64DE4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5824629-67E7-4322-86B1-3E6F4A518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D5FC8-EB5F-4C2B-A698-43759229844D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9E4F86E-44C9-479A-A8BB-1C4716433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0BD763B-845F-4B9F-9A1C-8CB59E6E1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0924-04B9-4059-BC48-57A69E035B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40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DQDTPWNcQ0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xmlns="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1" y="421817"/>
            <a:ext cx="9262156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Y COMUNICACIÓN EN EL ÁMBITO DEL DEPORTE </a:t>
            </a:r>
            <a:endParaRPr lang="it-IT" sz="44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1"/>
            <a:ext cx="10533358" cy="399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it-IT" sz="28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48935"/>
              </p:ext>
            </p:extLst>
          </p:nvPr>
        </p:nvGraphicFramePr>
        <p:xfrm>
          <a:off x="1251284" y="1976549"/>
          <a:ext cx="2531444" cy="2952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1444">
                  <a:extLst>
                    <a:ext uri="{9D8B030D-6E8A-4147-A177-3AD203B41FA5}">
                      <a16:colId xmlns:a16="http://schemas.microsoft.com/office/drawing/2014/main" xmlns="" val="2026268231"/>
                    </a:ext>
                  </a:extLst>
                </a:gridCol>
              </a:tblGrid>
              <a:tr h="509451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 smtClean="0"/>
                        <a:t>Contenido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07997"/>
                  </a:ext>
                </a:extLst>
              </a:tr>
              <a:tr h="5094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noProof="0" dirty="0" smtClean="0"/>
                        <a:t>Introducción teórica - marketing y comunicación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4585611"/>
                  </a:ext>
                </a:extLst>
              </a:tr>
              <a:tr h="5094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 err="1" smtClean="0"/>
                        <a:t>Objetivos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0520015"/>
                  </a:ext>
                </a:extLst>
              </a:tr>
              <a:tr h="5094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noProof="0" dirty="0" smtClean="0"/>
                        <a:t>Introducción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9082243"/>
                  </a:ext>
                </a:extLst>
              </a:tr>
              <a:tr h="5094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 err="1" smtClean="0"/>
                        <a:t>Informe</a:t>
                      </a:r>
                      <a:r>
                        <a:rPr lang="en-US" noProof="0" dirty="0" smtClean="0"/>
                        <a:t> y </a:t>
                      </a:r>
                      <a:r>
                        <a:rPr lang="en-US" noProof="0" dirty="0" err="1" smtClean="0"/>
                        <a:t>evaluación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835134"/>
                  </a:ext>
                </a:extLst>
              </a:tr>
            </a:tbl>
          </a:graphicData>
        </a:graphic>
      </p:graphicFrame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506722"/>
              </p:ext>
            </p:extLst>
          </p:nvPr>
        </p:nvGraphicFramePr>
        <p:xfrm>
          <a:off x="4835106" y="1976549"/>
          <a:ext cx="2475297" cy="43090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5297">
                  <a:extLst>
                    <a:ext uri="{9D8B030D-6E8A-4147-A177-3AD203B41FA5}">
                      <a16:colId xmlns:a16="http://schemas.microsoft.com/office/drawing/2014/main" xmlns="" val="2026268231"/>
                    </a:ext>
                  </a:extLst>
                </a:gridCol>
              </a:tblGrid>
              <a:tr h="338366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Resultado</a:t>
                      </a:r>
                      <a:r>
                        <a:rPr lang="en-GB" dirty="0" smtClean="0"/>
                        <a:t> del </a:t>
                      </a:r>
                      <a:r>
                        <a:rPr lang="en-GB" dirty="0" err="1" smtClean="0"/>
                        <a:t>aprendizaje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07997"/>
                  </a:ext>
                </a:extLst>
              </a:tr>
              <a:tr h="584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noProof="0" dirty="0" smtClean="0"/>
                        <a:t>Habilidades prácticas de buena comunicación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4585611"/>
                  </a:ext>
                </a:extLst>
              </a:tr>
              <a:tr h="8343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Comunicación verbal y no verbal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0520015"/>
                  </a:ext>
                </a:extLst>
              </a:tr>
              <a:tr h="5840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Presentación de un buen discurso</a:t>
                      </a:r>
                      <a:endParaRPr lang="hr-H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9082243"/>
                  </a:ext>
                </a:extLst>
              </a:tr>
              <a:tr h="3383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 smtClean="0"/>
                        <a:t>Estrategias</a:t>
                      </a:r>
                      <a:r>
                        <a:rPr lang="en-GB" dirty="0" smtClean="0"/>
                        <a:t> de marketing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835134"/>
                  </a:ext>
                </a:extLst>
              </a:tr>
              <a:tr h="3383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Cómo atraer a los patrocinadores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7528249"/>
                  </a:ext>
                </a:extLst>
              </a:tr>
            </a:tbl>
          </a:graphicData>
        </a:graphic>
      </p:graphicFrame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92066"/>
              </p:ext>
            </p:extLst>
          </p:nvPr>
        </p:nvGraphicFramePr>
        <p:xfrm>
          <a:off x="8250121" y="1947555"/>
          <a:ext cx="3289607" cy="37717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9607">
                  <a:extLst>
                    <a:ext uri="{9D8B030D-6E8A-4147-A177-3AD203B41FA5}">
                      <a16:colId xmlns:a16="http://schemas.microsoft.com/office/drawing/2014/main" xmlns="" val="2026268231"/>
                    </a:ext>
                  </a:extLst>
                </a:gridCol>
              </a:tblGrid>
              <a:tr h="34751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Ti</a:t>
                      </a:r>
                      <a:r>
                        <a:rPr lang="en-US" dirty="0" err="1" smtClean="0"/>
                        <a:t>empo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07997"/>
                  </a:ext>
                </a:extLst>
              </a:tr>
              <a:tr h="347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noProof="0" dirty="0" smtClean="0"/>
                        <a:t>Introducción</a:t>
                      </a: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5-10min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4585611"/>
                  </a:ext>
                </a:extLst>
              </a:tr>
              <a:tr h="608143">
                <a:tc>
                  <a:txBody>
                    <a:bodyPr/>
                    <a:lstStyle/>
                    <a:p>
                      <a:r>
                        <a:rPr lang="es-ES" dirty="0" smtClean="0"/>
                        <a:t>Presentación</a:t>
                      </a:r>
                      <a:r>
                        <a:rPr lang="en-US" noProof="0" dirty="0" smtClean="0"/>
                        <a:t> de </a:t>
                      </a:r>
                      <a:r>
                        <a:rPr lang="en-US" noProof="0" dirty="0" err="1" smtClean="0"/>
                        <a:t>los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participantes</a:t>
                      </a:r>
                      <a:r>
                        <a:rPr lang="hr-HR" dirty="0" smtClean="0"/>
                        <a:t>– </a:t>
                      </a:r>
                      <a:r>
                        <a:rPr lang="hr-HR" dirty="0" smtClean="0"/>
                        <a:t>5 min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0520015"/>
                  </a:ext>
                </a:extLst>
              </a:tr>
              <a:tr h="347510">
                <a:tc>
                  <a:txBody>
                    <a:bodyPr/>
                    <a:lstStyle/>
                    <a:p>
                      <a:r>
                        <a:rPr lang="hr-HR" baseline="0" dirty="0" smtClean="0"/>
                        <a:t>Parte teórica – </a:t>
                      </a:r>
                      <a:r>
                        <a:rPr lang="hr-HR" baseline="0" dirty="0" smtClean="0"/>
                        <a:t>45 min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9082243"/>
                  </a:ext>
                </a:extLst>
              </a:tr>
              <a:tr h="347510">
                <a:tc>
                  <a:txBody>
                    <a:bodyPr/>
                    <a:lstStyle/>
                    <a:p>
                      <a:r>
                        <a:rPr lang="hr-HR" dirty="0" smtClean="0"/>
                        <a:t>Cas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estudio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smtClean="0"/>
                        <a:t>-30 min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835134"/>
                  </a:ext>
                </a:extLst>
              </a:tr>
              <a:tr h="507858">
                <a:tc>
                  <a:txBody>
                    <a:bodyPr/>
                    <a:lstStyle/>
                    <a:p>
                      <a:r>
                        <a:rPr lang="hr-HR" dirty="0" smtClean="0"/>
                        <a:t>Gr</a:t>
                      </a:r>
                      <a:r>
                        <a:rPr lang="en-US" dirty="0" err="1" smtClean="0"/>
                        <a:t>upos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trabajo</a:t>
                      </a:r>
                      <a:r>
                        <a:rPr lang="hr-HR" dirty="0" smtClean="0"/>
                        <a:t>- </a:t>
                      </a:r>
                      <a:r>
                        <a:rPr lang="hr-HR" dirty="0" smtClean="0"/>
                        <a:t>60min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7528249"/>
                  </a:ext>
                </a:extLst>
              </a:tr>
              <a:tr h="1160819">
                <a:tc>
                  <a:txBody>
                    <a:bodyPr/>
                    <a:lstStyle/>
                    <a:p>
                      <a:r>
                        <a:rPr lang="es-ES" dirty="0" smtClean="0"/>
                        <a:t>Presentación del grupo 10 min</a:t>
                      </a:r>
                    </a:p>
                    <a:p>
                      <a:r>
                        <a:rPr lang="es-ES" dirty="0" smtClean="0"/>
                        <a:t>Preguntas y respuestas 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034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8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spc="-50" dirty="0" err="1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en-US" sz="3200" b="1" cap="all" spc="-50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TRABAJO</a:t>
            </a:r>
            <a:endParaRPr lang="en-US" sz="3200" b="1" cap="all" spc="-50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7016015" cy="4351338"/>
          </a:xfrm>
        </p:spPr>
        <p:txBody>
          <a:bodyPr/>
          <a:lstStyle/>
          <a:p>
            <a:r>
              <a:rPr lang="es-ES" b="1" dirty="0"/>
              <a:t>Tarea 1: </a:t>
            </a:r>
            <a:r>
              <a:rPr lang="es-ES" dirty="0"/>
              <a:t>Buscar, seleccionar y analizar dos anuncios relacionados con el deporte, uno débil y otro fuerte.</a:t>
            </a:r>
          </a:p>
          <a:p>
            <a:endParaRPr lang="es-ES" dirty="0"/>
          </a:p>
          <a:p>
            <a:r>
              <a:rPr lang="es-ES" dirty="0"/>
              <a:t>Analizar la estrategia de marketing que hay detrás de los anuncios, identificar el público objetivo y los atributos, beneficios y puntos de apoyo, y presentarlos a todo el grupo.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215" y="421457"/>
            <a:ext cx="2538461" cy="25384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084" y="3237409"/>
            <a:ext cx="1782721" cy="2694933"/>
          </a:xfrm>
          <a:prstGeom prst="rect">
            <a:avLst/>
          </a:prstGeom>
        </p:spPr>
      </p:pic>
      <p:pic>
        <p:nvPicPr>
          <p:cNvPr id="6" name="Immagine 7">
            <a:extLst>
              <a:ext uri="{FF2B5EF4-FFF2-40B4-BE49-F238E27FC236}">
                <a16:creationId xmlns:a16="http://schemas.microsoft.com/office/drawing/2014/main" xmlns="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7" name="Immagine 18">
            <a:extLst>
              <a:ext uri="{FF2B5EF4-FFF2-40B4-BE49-F238E27FC236}">
                <a16:creationId xmlns:a16="http://schemas.microsoft.com/office/drawing/2014/main" xmlns="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xmlns="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8744" y="2185048"/>
            <a:ext cx="10515600" cy="4351338"/>
          </a:xfrm>
        </p:spPr>
        <p:txBody>
          <a:bodyPr/>
          <a:lstStyle/>
          <a:p>
            <a:r>
              <a:rPr lang="es-ES" b="1" dirty="0"/>
              <a:t>Tarea 2: </a:t>
            </a:r>
            <a:r>
              <a:rPr lang="es-ES" dirty="0"/>
              <a:t>Discutir y presentar en grupos </a:t>
            </a:r>
          </a:p>
          <a:p>
            <a:endParaRPr lang="es-ES" dirty="0"/>
          </a:p>
          <a:p>
            <a:r>
              <a:rPr lang="es-ES" dirty="0"/>
              <a:t>Seleccione un evento y evalúe críticamente sus actividades de comunicación desde la perspectiva de la comunicación de marketing.</a:t>
            </a:r>
          </a:p>
          <a:p>
            <a:r>
              <a:rPr lang="es-ES" dirty="0"/>
              <a:t>Utilizando el mismo evento, desarrolle un nuevo plan en un intento de mejorar las comunicaciones a cada uno de los mercados objetivo identificados del evento y al público.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486" y="984647"/>
            <a:ext cx="2990144" cy="1681956"/>
          </a:xfrm>
          <a:prstGeom prst="rect">
            <a:avLst/>
          </a:prstGeom>
        </p:spPr>
      </p:pic>
      <p:pic>
        <p:nvPicPr>
          <p:cNvPr id="5" name="Immagine 7">
            <a:extLst>
              <a:ext uri="{FF2B5EF4-FFF2-40B4-BE49-F238E27FC236}">
                <a16:creationId xmlns:a16="http://schemas.microsoft.com/office/drawing/2014/main" xmlns="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7" name="Immagine 18">
            <a:extLst>
              <a:ext uri="{FF2B5EF4-FFF2-40B4-BE49-F238E27FC236}">
                <a16:creationId xmlns:a16="http://schemas.microsoft.com/office/drawing/2014/main" xmlns="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xmlns="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cap="all" spc="-50" dirty="0" err="1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en-US" sz="3200" b="1" cap="all" spc="-50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TRABAJO</a:t>
            </a:r>
            <a:endParaRPr lang="en-US" sz="3200" b="1" cap="all" spc="-50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cap="all" spc="-50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n-GB" sz="3200" b="1" cap="all" spc="-50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7244" cy="351639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a)</a:t>
            </a:r>
            <a:r>
              <a:rPr lang="hr-HR" dirty="0" smtClean="0"/>
              <a:t> </a:t>
            </a:r>
            <a:r>
              <a:rPr lang="es-ES" dirty="0" smtClean="0"/>
              <a:t>¿Cuál </a:t>
            </a:r>
            <a:r>
              <a:rPr lang="es-ES" dirty="0"/>
              <a:t>será su conclusión al final de la sesión?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/>
              <a:t>b) ¿Ha aprendido algo nuevo?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/>
              <a:t>c) ¿Qué puede decir sobre las estrategias de marketing en su organización?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/>
              <a:t>d) ¿Puedes decir cuáles son la misión y la visión de tu club/organización?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/>
              <a:t>e) ¿Puedes enumerar los medios de comunicación más potentes para el deporte en tu país?</a:t>
            </a:r>
            <a:endParaRPr lang="en-GB" dirty="0"/>
          </a:p>
        </p:txBody>
      </p:sp>
      <p:pic>
        <p:nvPicPr>
          <p:cNvPr id="4" name="Immagine 18">
            <a:extLst>
              <a:ext uri="{FF2B5EF4-FFF2-40B4-BE49-F238E27FC236}">
                <a16:creationId xmlns:a16="http://schemas.microsoft.com/office/drawing/2014/main" xmlns="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6">
            <a:extLst>
              <a:ext uri="{FF2B5EF4-FFF2-40B4-BE49-F238E27FC236}">
                <a16:creationId xmlns:a16="http://schemas.microsoft.com/office/drawing/2014/main" xmlns="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xmlns="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Mohammadkazemi</a:t>
            </a:r>
            <a:r>
              <a:rPr lang="hr-HR" dirty="0"/>
              <a:t>, R. (2020.), </a:t>
            </a:r>
            <a:r>
              <a:rPr lang="hr-HR" dirty="0" err="1"/>
              <a:t>Sports</a:t>
            </a:r>
            <a:r>
              <a:rPr lang="hr-HR" dirty="0"/>
              <a:t> Marketing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 smtClean="0"/>
              <a:t>Social</a:t>
            </a:r>
            <a:r>
              <a:rPr lang="hr-HR" dirty="0" smtClean="0"/>
              <a:t> </a:t>
            </a:r>
            <a:r>
              <a:rPr lang="hr-HR" dirty="0"/>
              <a:t>Media. In N. </a:t>
            </a:r>
            <a:r>
              <a:rPr lang="hr-HR" dirty="0" err="1"/>
              <a:t>Hajli</a:t>
            </a:r>
            <a:r>
              <a:rPr lang="hr-HR" dirty="0"/>
              <a:t> (</a:t>
            </a:r>
            <a:r>
              <a:rPr lang="en-GB" dirty="0"/>
              <a:t>Newcastle University Business School</a:t>
            </a:r>
            <a:r>
              <a:rPr lang="hr-HR" dirty="0"/>
              <a:t>), </a:t>
            </a:r>
            <a:r>
              <a:rPr lang="en-GB" i="1" dirty="0"/>
              <a:t>Handbook of Research on </a:t>
            </a:r>
            <a:r>
              <a:rPr lang="en-GB" i="1" dirty="0" smtClean="0"/>
              <a:t>Integrating </a:t>
            </a:r>
            <a:r>
              <a:rPr lang="en-GB" i="1" dirty="0"/>
              <a:t>Social Media </a:t>
            </a:r>
            <a:r>
              <a:rPr lang="en-GB" i="1" dirty="0" smtClean="0"/>
              <a:t>into </a:t>
            </a:r>
            <a:r>
              <a:rPr lang="en-GB" i="1" dirty="0"/>
              <a:t>Strategic Marketing</a:t>
            </a:r>
            <a:r>
              <a:rPr lang="hr-HR" i="1" dirty="0"/>
              <a:t>, Business Science</a:t>
            </a:r>
            <a:r>
              <a:rPr lang="hr-HR" i="1" dirty="0" smtClean="0"/>
              <a:t>.</a:t>
            </a:r>
          </a:p>
          <a:p>
            <a:r>
              <a:rPr lang="hr-HR" dirty="0" err="1" smtClean="0"/>
              <a:t>Pedersen</a:t>
            </a:r>
            <a:r>
              <a:rPr lang="hr-HR" dirty="0" smtClean="0"/>
              <a:t>, M.P., </a:t>
            </a:r>
            <a:r>
              <a:rPr lang="hr-HR" dirty="0" err="1" smtClean="0"/>
              <a:t>Laucella</a:t>
            </a:r>
            <a:r>
              <a:rPr lang="hr-HR" dirty="0" smtClean="0"/>
              <a:t>, L.C., </a:t>
            </a:r>
            <a:r>
              <a:rPr lang="hr-HR" dirty="0" err="1" smtClean="0"/>
              <a:t>Kian</a:t>
            </a:r>
            <a:r>
              <a:rPr lang="hr-HR" dirty="0" smtClean="0"/>
              <a:t>, E.M., </a:t>
            </a:r>
            <a:r>
              <a:rPr lang="hr-HR" dirty="0" err="1" smtClean="0"/>
              <a:t>Geurin</a:t>
            </a:r>
            <a:r>
              <a:rPr lang="hr-HR" dirty="0" smtClean="0"/>
              <a:t>, A.N (2021.),  </a:t>
            </a:r>
            <a:r>
              <a:rPr lang="hr-HR" i="1" dirty="0" err="1" smtClean="0"/>
              <a:t>Strategic</a:t>
            </a:r>
            <a:r>
              <a:rPr lang="hr-HR" i="1" dirty="0" smtClean="0"/>
              <a:t> Sport </a:t>
            </a:r>
            <a:r>
              <a:rPr lang="hr-HR" i="1" dirty="0" err="1" smtClean="0"/>
              <a:t>Communication</a:t>
            </a:r>
            <a:r>
              <a:rPr lang="hr-HR" i="1" dirty="0" smtClean="0"/>
              <a:t>, Human </a:t>
            </a:r>
            <a:r>
              <a:rPr lang="hr-HR" i="1" dirty="0" err="1" smtClean="0"/>
              <a:t>Kinetics</a:t>
            </a:r>
            <a:endParaRPr lang="hr-HR" i="1" dirty="0" smtClean="0"/>
          </a:p>
          <a:p>
            <a:r>
              <a:rPr lang="hr-HR" dirty="0" err="1" smtClean="0"/>
              <a:t>Blakey</a:t>
            </a:r>
            <a:r>
              <a:rPr lang="hr-HR" dirty="0" smtClean="0"/>
              <a:t>, P. (2011.), </a:t>
            </a:r>
            <a:r>
              <a:rPr lang="hr-HR" i="1" dirty="0" smtClean="0"/>
              <a:t>Sport Marketing, </a:t>
            </a:r>
            <a:r>
              <a:rPr lang="hr-HR" i="1" dirty="0" err="1" smtClean="0"/>
              <a:t>Learning</a:t>
            </a:r>
            <a:r>
              <a:rPr lang="hr-HR" i="1" dirty="0" smtClean="0"/>
              <a:t> </a:t>
            </a:r>
            <a:r>
              <a:rPr lang="hr-HR" i="1" dirty="0" err="1" smtClean="0"/>
              <a:t>Matters</a:t>
            </a:r>
            <a:endParaRPr lang="hr-HR" i="1" dirty="0" smtClean="0"/>
          </a:p>
          <a:p>
            <a:r>
              <a:rPr lang="hr-HR" dirty="0" err="1" smtClean="0"/>
              <a:t>Pitts</a:t>
            </a:r>
            <a:r>
              <a:rPr lang="hr-HR" dirty="0" smtClean="0"/>
              <a:t>, B.G. &amp; </a:t>
            </a:r>
            <a:r>
              <a:rPr lang="hr-HR" dirty="0" err="1" smtClean="0"/>
              <a:t>Stotlar</a:t>
            </a:r>
            <a:r>
              <a:rPr lang="hr-HR" dirty="0" smtClean="0"/>
              <a:t> D.K, (2013.), </a:t>
            </a:r>
            <a:r>
              <a:rPr lang="en-GB" i="1" dirty="0" smtClean="0"/>
              <a:t>Fundamentals </a:t>
            </a:r>
            <a:r>
              <a:rPr lang="en-GB" i="1" dirty="0"/>
              <a:t>of Sport Marketing</a:t>
            </a:r>
            <a:r>
              <a:rPr lang="en-GB" b="1" dirty="0"/>
              <a:t> </a:t>
            </a:r>
            <a:r>
              <a:rPr lang="hr-HR" i="1" dirty="0" smtClean="0"/>
              <a:t>4th </a:t>
            </a:r>
            <a:r>
              <a:rPr lang="hr-HR" i="1" dirty="0" err="1" smtClean="0"/>
              <a:t>edition</a:t>
            </a:r>
            <a:endParaRPr lang="en-GB" i="1" dirty="0"/>
          </a:p>
          <a:p>
            <a:endParaRPr lang="en-GB" dirty="0"/>
          </a:p>
        </p:txBody>
      </p:sp>
      <p:sp>
        <p:nvSpPr>
          <p:cNvPr id="4" name="CasellaDiTesto 6">
            <a:extLst>
              <a:ext uri="{FF2B5EF4-FFF2-40B4-BE49-F238E27FC236}">
                <a16:creationId xmlns:a16="http://schemas.microsoft.com/office/drawing/2014/main" xmlns="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5" name="Immagine 7">
            <a:extLst>
              <a:ext uri="{FF2B5EF4-FFF2-40B4-BE49-F238E27FC236}">
                <a16:creationId xmlns:a16="http://schemas.microsoft.com/office/drawing/2014/main" xmlns="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6" name="Immagine 18">
            <a:extLst>
              <a:ext uri="{FF2B5EF4-FFF2-40B4-BE49-F238E27FC236}">
                <a16:creationId xmlns:a16="http://schemas.microsoft.com/office/drawing/2014/main" xmlns="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05801"/>
            <a:ext cx="5408596" cy="4271161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accent4"/>
                </a:solidFill>
              </a:rPr>
              <a:t>Introducción teórica</a:t>
            </a:r>
          </a:p>
          <a:p>
            <a:pPr marL="0" indent="0">
              <a:buNone/>
            </a:pPr>
            <a:r>
              <a:rPr lang="es-ES" dirty="0"/>
              <a:t>Marketing - concepto importante de:</a:t>
            </a:r>
          </a:p>
          <a:p>
            <a:pPr marL="0" indent="0">
              <a:buNone/>
            </a:pPr>
            <a:r>
              <a:rPr lang="es-ES" dirty="0"/>
              <a:t> ideas, </a:t>
            </a:r>
          </a:p>
          <a:p>
            <a:pPr marL="0" indent="0">
              <a:buNone/>
            </a:pPr>
            <a:r>
              <a:rPr lang="es-ES" dirty="0"/>
              <a:t> personas, </a:t>
            </a:r>
          </a:p>
          <a:p>
            <a:pPr marL="0" indent="0">
              <a:buNone/>
            </a:pPr>
            <a:r>
              <a:rPr lang="es-ES" dirty="0"/>
              <a:t> instituciones, </a:t>
            </a:r>
          </a:p>
          <a:p>
            <a:pPr marL="0" indent="0">
              <a:buNone/>
            </a:pPr>
            <a:r>
              <a:rPr lang="es-ES" dirty="0"/>
              <a:t> eventos, </a:t>
            </a:r>
          </a:p>
          <a:p>
            <a:pPr marL="0" indent="0">
              <a:buNone/>
            </a:pPr>
            <a:r>
              <a:rPr lang="es-ES" dirty="0"/>
              <a:t> instalaciones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xmlns="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5" name="Immagine 18">
            <a:extLst>
              <a:ext uri="{FF2B5EF4-FFF2-40B4-BE49-F238E27FC236}">
                <a16:creationId xmlns:a16="http://schemas.microsoft.com/office/drawing/2014/main" xmlns="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6641431" y="2395065"/>
            <a:ext cx="51543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El marketing empresarial ocupa un lugar importante en la industria del deporte.</a:t>
            </a:r>
          </a:p>
          <a:p>
            <a:r>
              <a:rPr lang="es-ES" sz="2800" dirty="0"/>
              <a:t>Desarrollo de estrategias especiales de marketing deportivo, presentación de bienes y servicios deportivos a los consumidores.</a:t>
            </a:r>
            <a:endParaRPr lang="en-GB" sz="2800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1" y="421817"/>
            <a:ext cx="9262156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Y COMUNICACIÓN EN EL ÁMBITO DEL DEPORTE </a:t>
            </a:r>
            <a:endParaRPr lang="it-IT" sz="44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7506959" cy="4351338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Proceso </a:t>
            </a:r>
            <a:r>
              <a:rPr lang="es-ES" dirty="0"/>
              <a:t>de adecuación de los productos y servicios deportivos a las demandas de los consumidores y clientes del deporte. </a:t>
            </a:r>
          </a:p>
          <a:p>
            <a:r>
              <a:rPr lang="es-ES" dirty="0"/>
              <a:t>Los principios del marketing deportivo son una parte esencial de la profesionalidad exigida a las organizaciones que operan en la industria del deporte.</a:t>
            </a:r>
          </a:p>
          <a:p>
            <a:r>
              <a:rPr lang="es-ES" dirty="0"/>
              <a:t>Los equipos deportivos y los clubes deportivos de todos los tamaños y de diferentes niveles y sectores de la industria del deporte tienen que llevar a cabo actividades de marketing para presentar sus productos y servicios al mercado.</a:t>
            </a:r>
          </a:p>
          <a:p>
            <a:r>
              <a:rPr lang="es-ES" dirty="0"/>
              <a:t>Las organizaciones deben adaptarse a las necesidades y deseos de los clientes.</a:t>
            </a:r>
          </a:p>
          <a:p>
            <a:pPr marL="0" indent="0">
              <a:buNone/>
            </a:pPr>
            <a:endParaRPr lang="hr-HR" dirty="0" smtClean="0"/>
          </a:p>
          <a:p>
            <a:endParaRPr lang="en-GB" dirty="0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xmlns="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5" name="Immagine 18">
            <a:extLst>
              <a:ext uri="{FF2B5EF4-FFF2-40B4-BE49-F238E27FC236}">
                <a16:creationId xmlns:a16="http://schemas.microsoft.com/office/drawing/2014/main" xmlns="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6">
            <a:extLst>
              <a:ext uri="{FF2B5EF4-FFF2-40B4-BE49-F238E27FC236}">
                <a16:creationId xmlns:a16="http://schemas.microsoft.com/office/drawing/2014/main" xmlns="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7" name="Rezervirano mjesto sadržaja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84" y="2497855"/>
            <a:ext cx="3214456" cy="1997570"/>
          </a:xfrm>
          <a:prstGeom prst="rect">
            <a:avLst/>
          </a:prstGeom>
          <a:noFill/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xmlns="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1" y="421817"/>
            <a:ext cx="9262156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es-ES" sz="44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ÁMBITO DEL DEPORTE </a:t>
            </a:r>
            <a:endParaRPr lang="it-IT" sz="44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El marketing deportivo utiliza los eventos deportivos y todo lo relacionado con el deporte para promocionar una marca o un producto. Esta forma de promoción permite a las organizaciones deportivas promocionar, popularizar y ganar en importancia. El marketing deportivo también abarca diversas competiciones deportivas, eventos y promociones de productos</a:t>
            </a:r>
          </a:p>
          <a:p>
            <a:r>
              <a:rPr lang="es-ES" dirty="0" err="1"/>
              <a:t>Pitts</a:t>
            </a:r>
            <a:r>
              <a:rPr lang="es-ES" dirty="0"/>
              <a:t> y </a:t>
            </a:r>
            <a:r>
              <a:rPr lang="es-ES" dirty="0" err="1"/>
              <a:t>Stotlar</a:t>
            </a:r>
            <a:r>
              <a:rPr lang="es-ES" dirty="0"/>
              <a:t> (2013, p. 82) definieron el marketing deportivo como "el proceso de diseño e implementación de actividades de producción, fijación de precios, promoción y distribución de un producto deportivo o empresarial deportivo para satisfacer las necesidades o deseos de los consumidores y alcanzar los objetivos de la empresa."</a:t>
            </a:r>
          </a:p>
          <a:p>
            <a:endParaRPr lang="en-GB" dirty="0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xmlns="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6" name="Immagine 18">
            <a:extLst>
              <a:ext uri="{FF2B5EF4-FFF2-40B4-BE49-F238E27FC236}">
                <a16:creationId xmlns:a16="http://schemas.microsoft.com/office/drawing/2014/main" xmlns="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1" y="421817"/>
            <a:ext cx="9262156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es-ES" sz="44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ÁMBITO DEL DEPORTE </a:t>
            </a:r>
            <a:endParaRPr lang="it-IT" sz="44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100" b="1" cap="all" spc="-50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</a:t>
            </a:r>
            <a:r>
              <a:rPr lang="es-ES" sz="4100" b="1" cap="all" spc="-50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ÁMBITO DEL DEPORTE </a:t>
            </a:r>
            <a:endParaRPr lang="en-GB" sz="4100" b="1" cap="all" spc="-50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Corazón </a:t>
            </a:r>
            <a:r>
              <a:rPr lang="es-ES" dirty="0"/>
              <a:t>de la industria del deporte</a:t>
            </a:r>
          </a:p>
          <a:p>
            <a:r>
              <a:rPr lang="es-ES" dirty="0" smtClean="0"/>
              <a:t>Fenómeno </a:t>
            </a:r>
            <a:r>
              <a:rPr lang="es-ES" dirty="0"/>
              <a:t>multidimensional que incluye desde la creación de marca, la gestión de la reputación y la atención al cliente hasta las ventas, el marketing y el patrocinio</a:t>
            </a:r>
          </a:p>
          <a:p>
            <a:r>
              <a:rPr lang="es-ES" dirty="0"/>
              <a:t>A</a:t>
            </a:r>
            <a:r>
              <a:rPr lang="es-ES" dirty="0" smtClean="0"/>
              <a:t> </a:t>
            </a:r>
            <a:r>
              <a:rPr lang="es-ES" dirty="0"/>
              <a:t>través de estrategias de comunicación eficaces, las organizaciones pueden aspirar a aumentar el número de miembros, mejorar la retención de los existentes, atraer patrocinadores o dar a conocer las actividades de las organizaciones a través de los medios de comunicación</a:t>
            </a:r>
          </a:p>
          <a:p>
            <a:r>
              <a:rPr lang="es-ES" dirty="0" smtClean="0"/>
              <a:t>Subraya </a:t>
            </a:r>
            <a:r>
              <a:rPr lang="es-ES" dirty="0"/>
              <a:t>el desarrollo de las relaciones entre las organizaciones, los jugadores, los aficionados y terceros</a:t>
            </a:r>
          </a:p>
          <a:p>
            <a:r>
              <a:rPr lang="es-ES" dirty="0"/>
              <a:t>Las organizaciones deportivas utilizan medios de comunicación mixtos para mejorar estas relaciones a través de Internet, la televisión, la radio y los periódicos</a:t>
            </a:r>
            <a:endParaRPr lang="en-GB" dirty="0"/>
          </a:p>
        </p:txBody>
      </p:sp>
      <p:sp>
        <p:nvSpPr>
          <p:cNvPr id="4" name="CasellaDiTesto 6">
            <a:extLst>
              <a:ext uri="{FF2B5EF4-FFF2-40B4-BE49-F238E27FC236}">
                <a16:creationId xmlns:a16="http://schemas.microsoft.com/office/drawing/2014/main" xmlns="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5" name="Immagine 18">
            <a:extLst>
              <a:ext uri="{FF2B5EF4-FFF2-40B4-BE49-F238E27FC236}">
                <a16:creationId xmlns:a16="http://schemas.microsoft.com/office/drawing/2014/main" xmlns="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7">
            <a:extLst>
              <a:ext uri="{FF2B5EF4-FFF2-40B4-BE49-F238E27FC236}">
                <a16:creationId xmlns:a16="http://schemas.microsoft.com/office/drawing/2014/main" xmlns="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9455" y="289709"/>
            <a:ext cx="9308655" cy="1325563"/>
          </a:xfrm>
        </p:spPr>
        <p:txBody>
          <a:bodyPr>
            <a:noAutofit/>
          </a:bodyPr>
          <a:lstStyle/>
          <a:p>
            <a:r>
              <a:rPr lang="es-ES" sz="3200" b="1" cap="all" spc="-50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3200" b="1" cap="all" spc="-50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clave de un plan de marketing y comunicación eficaz deben incluir:</a:t>
            </a:r>
            <a:endParaRPr lang="en-GB" sz="3200" b="1" cap="all" spc="-50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684276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1. Estudio de mercado</a:t>
            </a:r>
          </a:p>
          <a:p>
            <a:pPr marL="0" indent="0">
              <a:buNone/>
            </a:pPr>
            <a:r>
              <a:rPr lang="es-ES" dirty="0"/>
              <a:t>2. Análisis DAFO</a:t>
            </a:r>
          </a:p>
          <a:p>
            <a:pPr marL="0" indent="0">
              <a:buNone/>
            </a:pPr>
            <a:r>
              <a:rPr lang="es-ES" dirty="0"/>
              <a:t>3. Objetivos de marketing</a:t>
            </a:r>
          </a:p>
          <a:p>
            <a:pPr marL="0" indent="0">
              <a:buNone/>
            </a:pPr>
            <a:r>
              <a:rPr lang="es-ES" dirty="0"/>
              <a:t>4. Conocer a su público</a:t>
            </a:r>
          </a:p>
          <a:p>
            <a:pPr marL="0" indent="0">
              <a:buNone/>
            </a:pPr>
            <a:r>
              <a:rPr lang="es-ES" dirty="0"/>
              <a:t>5. Método de comunicación (cara a cara, página web, redes sociales, correo electrónico, publicaciones, seminarios, eventos, etc.)</a:t>
            </a:r>
          </a:p>
          <a:p>
            <a:pPr marL="0" indent="0">
              <a:buNone/>
            </a:pPr>
            <a:r>
              <a:rPr lang="es-ES" dirty="0"/>
              <a:t>6. Controlar y revisar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46" y="2305647"/>
            <a:ext cx="3688538" cy="2786117"/>
          </a:xfrm>
          <a:prstGeom prst="rect">
            <a:avLst/>
          </a:prstGeom>
        </p:spPr>
      </p:pic>
      <p:pic>
        <p:nvPicPr>
          <p:cNvPr id="6" name="Immagine 18">
            <a:extLst>
              <a:ext uri="{FF2B5EF4-FFF2-40B4-BE49-F238E27FC236}">
                <a16:creationId xmlns:a16="http://schemas.microsoft.com/office/drawing/2014/main" xmlns="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xmlns="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xmlns="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cap="all" spc="-50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Elevator pitch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59293"/>
            <a:ext cx="10515600" cy="4617670"/>
          </a:xfrm>
        </p:spPr>
        <p:txBody>
          <a:bodyPr/>
          <a:lstStyle/>
          <a:p>
            <a:r>
              <a:rPr lang="es-ES" dirty="0"/>
              <a:t>Regla de los 30 segundos</a:t>
            </a:r>
          </a:p>
          <a:p>
            <a:r>
              <a:rPr lang="es-ES" dirty="0" smtClean="0"/>
              <a:t>Una </a:t>
            </a:r>
            <a:r>
              <a:rPr lang="es-ES" dirty="0"/>
              <a:t>breve descripción de uno mismo, de la idea o del producto para que el oyente pueda recordar pero también interesarse por lo que se presenta</a:t>
            </a:r>
          </a:p>
          <a:p>
            <a:r>
              <a:rPr lang="es-ES" dirty="0" smtClean="0"/>
              <a:t>Diseñada </a:t>
            </a:r>
            <a:r>
              <a:rPr lang="es-ES" dirty="0"/>
              <a:t>para despertar el interés de un grupo, empresa o individuo</a:t>
            </a:r>
          </a:p>
          <a:p>
            <a:r>
              <a:rPr lang="es-ES" dirty="0" smtClean="0"/>
              <a:t>Expresado </a:t>
            </a:r>
            <a:r>
              <a:rPr lang="es-ES" dirty="0"/>
              <a:t>fácilmente en 30 segundos, el tiempo que tendría si estuviera en un ascensor con alguien </a:t>
            </a:r>
          </a:p>
          <a:p>
            <a:r>
              <a:rPr lang="es-ES" dirty="0" smtClean="0"/>
              <a:t>Oportunidad </a:t>
            </a:r>
            <a:r>
              <a:rPr lang="es-ES" dirty="0"/>
              <a:t>de destacar rápida y sucintamente habilidades o características particulares que son interesantes y le ayudan a destacar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mmagine 18">
            <a:extLst>
              <a:ext uri="{FF2B5EF4-FFF2-40B4-BE49-F238E27FC236}">
                <a16:creationId xmlns:a16="http://schemas.microsoft.com/office/drawing/2014/main" xmlns="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6">
            <a:extLst>
              <a:ext uri="{FF2B5EF4-FFF2-40B4-BE49-F238E27FC236}">
                <a16:creationId xmlns:a16="http://schemas.microsoft.com/office/drawing/2014/main" xmlns="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6" name="Immagine 7">
            <a:extLst>
              <a:ext uri="{FF2B5EF4-FFF2-40B4-BE49-F238E27FC236}">
                <a16:creationId xmlns:a16="http://schemas.microsoft.com/office/drawing/2014/main" xmlns="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spc="-50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BUENAS ESTRATEGIAS DE </a:t>
            </a:r>
            <a:r>
              <a:rPr lang="hr-HR" sz="3200" b="1" cap="all" spc="-50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endParaRPr lang="en-GB" sz="3200" b="1" cap="all" spc="-50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DQDTPWNcQ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014" y="1647431"/>
            <a:ext cx="8418897" cy="4177966"/>
          </a:xfrm>
          <a:prstGeom prst="rect">
            <a:avLst/>
          </a:prstGeom>
        </p:spPr>
      </p:pic>
      <p:pic>
        <p:nvPicPr>
          <p:cNvPr id="4" name="Immagine 18">
            <a:extLst>
              <a:ext uri="{FF2B5EF4-FFF2-40B4-BE49-F238E27FC236}">
                <a16:creationId xmlns:a16="http://schemas.microsoft.com/office/drawing/2014/main" xmlns="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6">
            <a:extLst>
              <a:ext uri="{FF2B5EF4-FFF2-40B4-BE49-F238E27FC236}">
                <a16:creationId xmlns:a16="http://schemas.microsoft.com/office/drawing/2014/main" xmlns="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xmlns="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7512" y="365125"/>
            <a:ext cx="2085313" cy="5949048"/>
          </a:xfrm>
        </p:spPr>
        <p:txBody>
          <a:bodyPr>
            <a:normAutofit/>
          </a:bodyPr>
          <a:lstStyle/>
          <a:p>
            <a:r>
              <a:rPr lang="en-US" sz="3200" b="1" cap="all" spc="-50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DE ESTUDIO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s-ES" sz="1800" dirty="0"/>
              <a:t>ejemplo de un buen plan de marketing</a:t>
            </a:r>
            <a:endParaRPr lang="en-GB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66" y="124076"/>
            <a:ext cx="4718304" cy="201777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49" y="2141853"/>
            <a:ext cx="4701621" cy="471614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87" y="2141852"/>
            <a:ext cx="4718304" cy="318820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9" name="Immagine 18">
            <a:extLst>
              <a:ext uri="{FF2B5EF4-FFF2-40B4-BE49-F238E27FC236}">
                <a16:creationId xmlns:a16="http://schemas.microsoft.com/office/drawing/2014/main" xmlns="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1076</Words>
  <Application>Microsoft Office PowerPoint</Application>
  <PresentationFormat>Panorámica</PresentationFormat>
  <Paragraphs>108</Paragraphs>
  <Slides>13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COMUNICACIÓN EN EL ÁMBITO DEL DEPORTE </vt:lpstr>
      <vt:lpstr>Los elementos clave de un plan de marketing y comunicación eficaz deben incluir:</vt:lpstr>
      <vt:lpstr>Elevator pitch</vt:lpstr>
      <vt:lpstr>BUENAS ESTRATEGIAS DE marketing</vt:lpstr>
      <vt:lpstr>CASO DE ESTUDIO  ejemplo de un buen plan de marketing</vt:lpstr>
      <vt:lpstr>GrUPOS DE TRABAJO</vt:lpstr>
      <vt:lpstr>GrUPOS DE TRABAJO</vt:lpstr>
      <vt:lpstr>PREGUNTAS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L'ORMA - president</dc:creator>
  <cp:lastModifiedBy>Cuenta Microsoft</cp:lastModifiedBy>
  <cp:revision>57</cp:revision>
  <dcterms:created xsi:type="dcterms:W3CDTF">2021-07-02T07:40:17Z</dcterms:created>
  <dcterms:modified xsi:type="dcterms:W3CDTF">2022-05-09T10:45:14Z</dcterms:modified>
</cp:coreProperties>
</file>